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tags/tag1.xml" ContentType="application/vnd.openxmlformats-officedocument.presentationml.tags+xml"/>
  <Override PartName="/ppt/comments/comment2.xml" ContentType="application/vnd.openxmlformats-officedocument.presentationml.comments+xml"/>
  <Override PartName="/ppt/tags/tag2.xml" ContentType="application/vnd.openxmlformats-officedocument.presentationml.tags+xml"/>
  <Override PartName="/ppt/comments/comment3.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7" r:id="rId2"/>
    <p:sldId id="258" r:id="rId3"/>
    <p:sldId id="259" r:id="rId4"/>
    <p:sldId id="260" r:id="rId5"/>
    <p:sldId id="368" r:id="rId6"/>
    <p:sldId id="261" r:id="rId7"/>
    <p:sldId id="262" r:id="rId8"/>
    <p:sldId id="263" r:id="rId9"/>
    <p:sldId id="264" r:id="rId10"/>
    <p:sldId id="265" r:id="rId11"/>
    <p:sldId id="269" r:id="rId12"/>
    <p:sldId id="268" r:id="rId13"/>
    <p:sldId id="266" r:id="rId14"/>
    <p:sldId id="267" r:id="rId15"/>
    <p:sldId id="270" r:id="rId16"/>
    <p:sldId id="271" r:id="rId17"/>
    <p:sldId id="272" r:id="rId18"/>
    <p:sldId id="273" r:id="rId19"/>
    <p:sldId id="274" r:id="rId20"/>
    <p:sldId id="275" r:id="rId21"/>
    <p:sldId id="276" r:id="rId22"/>
    <p:sldId id="277" r:id="rId23"/>
    <p:sldId id="278" r:id="rId24"/>
    <p:sldId id="363" r:id="rId25"/>
    <p:sldId id="279" r:id="rId26"/>
    <p:sldId id="280" r:id="rId27"/>
    <p:sldId id="287" r:id="rId28"/>
    <p:sldId id="288" r:id="rId29"/>
    <p:sldId id="289" r:id="rId30"/>
    <p:sldId id="290" r:id="rId31"/>
    <p:sldId id="291" r:id="rId32"/>
    <p:sldId id="292" r:id="rId33"/>
    <p:sldId id="293" r:id="rId34"/>
    <p:sldId id="281" r:id="rId35"/>
    <p:sldId id="282" r:id="rId36"/>
    <p:sldId id="283" r:id="rId37"/>
    <p:sldId id="284" r:id="rId38"/>
    <p:sldId id="285"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64" r:id="rId57"/>
    <p:sldId id="365" r:id="rId58"/>
    <p:sldId id="311" r:id="rId59"/>
    <p:sldId id="312" r:id="rId60"/>
    <p:sldId id="313" r:id="rId61"/>
    <p:sldId id="314" r:id="rId62"/>
    <p:sldId id="315" r:id="rId63"/>
    <p:sldId id="316" r:id="rId64"/>
    <p:sldId id="317" r:id="rId65"/>
    <p:sldId id="318" r:id="rId66"/>
    <p:sldId id="320" r:id="rId67"/>
    <p:sldId id="321" r:id="rId68"/>
    <p:sldId id="322" r:id="rId69"/>
    <p:sldId id="319" r:id="rId70"/>
    <p:sldId id="366" r:id="rId71"/>
    <p:sldId id="323" r:id="rId72"/>
    <p:sldId id="324" r:id="rId73"/>
    <p:sldId id="325" r:id="rId74"/>
    <p:sldId id="328" r:id="rId75"/>
    <p:sldId id="326" r:id="rId76"/>
    <p:sldId id="327"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60" r:id="rId107"/>
    <p:sldId id="361" r:id="rId108"/>
    <p:sldId id="358" r:id="rId109"/>
    <p:sldId id="359" r:id="rId110"/>
    <p:sldId id="367" r:id="rId111"/>
    <p:sldId id="362" r:id="rId11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mona" initials="R"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9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notesMaster" Target="notesMasters/notesMaster1.xml"/><Relationship Id="rId114" Type="http://schemas.openxmlformats.org/officeDocument/2006/relationships/printerSettings" Target="printerSettings/printerSettings1.bin"/><Relationship Id="rId115" Type="http://schemas.openxmlformats.org/officeDocument/2006/relationships/commentAuthors" Target="commentAuthors.xml"/><Relationship Id="rId116" Type="http://schemas.openxmlformats.org/officeDocument/2006/relationships/presProps" Target="presProps.xml"/><Relationship Id="rId117" Type="http://schemas.openxmlformats.org/officeDocument/2006/relationships/viewProps" Target="viewProps.xml"/><Relationship Id="rId118" Type="http://schemas.openxmlformats.org/officeDocument/2006/relationships/theme" Target="theme/theme1.xml"/><Relationship Id="rId119" Type="http://schemas.openxmlformats.org/officeDocument/2006/relationships/tableStyles" Target="tableStyle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05T17:04:53.103" idx="1">
    <p:pos x="5398" y="3936"/>
    <p:text>delete this? - hanging phrase, not sure what is meant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1-05T17:09:24.644" idx="2">
    <p:pos x="5305" y="2357"/>
    <p:text>should be "does the trauma get addressed"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1-05T17:14:49.885" idx="4">
    <p:pos x="1986" y="2887"/>
    <p:text>should this be "isn't"?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C04E0-23FC-9C4F-85D2-A20F74F98239}" type="datetimeFigureOut">
              <a:rPr lang="en-US" smtClean="0"/>
              <a:t>3/26/14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493D2-1E12-AB49-887A-868633712397}" type="slidenum">
              <a:rPr lang="en-US" smtClean="0"/>
              <a:t>‹#›</a:t>
            </a:fld>
            <a:endParaRPr lang="en-US"/>
          </a:p>
        </p:txBody>
      </p:sp>
    </p:spTree>
    <p:extLst>
      <p:ext uri="{BB962C8B-B14F-4D97-AF65-F5344CB8AC3E}">
        <p14:creationId xmlns:p14="http://schemas.microsoft.com/office/powerpoint/2010/main" val="20554881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6B9C6-DCD7-4BFF-B96C-536FCEA3CA5F}" type="slidenum">
              <a:rPr lang="en-US" smtClean="0"/>
              <a:pPr/>
              <a:t>21</a:t>
            </a:fld>
            <a:endParaRPr lang="en-US" dirty="0"/>
          </a:p>
        </p:txBody>
      </p:sp>
    </p:spTree>
    <p:extLst>
      <p:ext uri="{BB962C8B-B14F-4D97-AF65-F5344CB8AC3E}">
        <p14:creationId xmlns:p14="http://schemas.microsoft.com/office/powerpoint/2010/main" val="407688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TO SELF….Address this in terms of the shame piece </a:t>
            </a:r>
            <a:r>
              <a:rPr lang="en-US" dirty="0" smtClean="0">
                <a:sym typeface="Wingdings" pitchFamily="2" charset="2"/>
              </a:rPr>
              <a:t> </a:t>
            </a:r>
            <a:endParaRPr lang="en-US" dirty="0"/>
          </a:p>
        </p:txBody>
      </p:sp>
      <p:sp>
        <p:nvSpPr>
          <p:cNvPr id="4" name="Slide Number Placeholder 3"/>
          <p:cNvSpPr>
            <a:spLocks noGrp="1"/>
          </p:cNvSpPr>
          <p:nvPr>
            <p:ph type="sldNum" sz="quarter" idx="10"/>
          </p:nvPr>
        </p:nvSpPr>
        <p:spPr/>
        <p:txBody>
          <a:bodyPr/>
          <a:lstStyle/>
          <a:p>
            <a:fld id="{EF76B9C6-DCD7-4BFF-B96C-536FCEA3CA5F}" type="slidenum">
              <a:rPr lang="en-US" smtClean="0"/>
              <a:pPr/>
              <a:t>91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3C45E4F9-8454-4671-AB0A-66C02C75C0CC}" type="datetimeFigureOut">
              <a:rPr lang="fr-FR"/>
              <a:pPr>
                <a:defRPr/>
              </a:pPr>
              <a:t>3/26/14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F991E04-2D93-4E42-BE5D-F758A19322E4}"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DB8801C8-F489-4919-B54D-C813F0A9B1C4}" type="datetimeFigureOut">
              <a:rPr lang="fr-FR"/>
              <a:pPr>
                <a:defRPr/>
              </a:pPr>
              <a:t>3/26/14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B0E3F629-91D6-4915-B857-9B8096E5ACAC}"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C82C1DFB-A06B-41AE-B5F2-4A55B4105178}" type="datetimeFigureOut">
              <a:rPr lang="fr-FR"/>
              <a:pPr>
                <a:defRPr/>
              </a:pPr>
              <a:t>3/26/14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52829DC-EB8D-49CD-B05D-68B7B1BEEBF4}"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68B5F607-52CA-44D1-9FF1-0DC56C4203F3}" type="datetimeFigureOut">
              <a:rPr lang="fr-FR"/>
              <a:pPr>
                <a:defRPr/>
              </a:pPr>
              <a:t>3/26/14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34E0BD9-D8EE-4E1C-B813-C4A983F63022}"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99ABE857-3407-4C9D-8F6E-6F63928922CB}" type="datetimeFigureOut">
              <a:rPr lang="fr-FR"/>
              <a:pPr>
                <a:defRPr/>
              </a:pPr>
              <a:t>3/26/14</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74D76A2-DF4D-4C98-9540-2872F2870262}"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983EC0CB-C5EC-4F67-9FA6-46CEE71527C9}" type="datetimeFigureOut">
              <a:rPr lang="fr-FR"/>
              <a:pPr>
                <a:defRPr/>
              </a:pPr>
              <a:t>3/26/14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8F85496-8C90-4E7B-9B36-645716F7959B}"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C4C88186-D498-4DD2-9A20-2E76F348BA39}" type="datetimeFigureOut">
              <a:rPr lang="fr-FR"/>
              <a:pPr>
                <a:defRPr/>
              </a:pPr>
              <a:t>3/26/14</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DD80BFA7-4CE7-4C98-98D7-D9ACA5B14CC0}"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4B99928A-E81B-4330-A680-7BA788F19E80}" type="datetimeFigureOut">
              <a:rPr lang="fr-FR"/>
              <a:pPr>
                <a:defRPr/>
              </a:pPr>
              <a:t>3/26/14</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6FF3164-11F5-4838-B0D3-08D3C1864A50}"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DBF5E83-78AC-4F9C-B6E2-3C62F3C767D1}" type="datetimeFigureOut">
              <a:rPr lang="fr-FR"/>
              <a:pPr>
                <a:defRPr/>
              </a:pPr>
              <a:t>3/26/14</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3A67BD33-05E8-4596-AE31-ED02781569A6}"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D84880C-FE63-4E29-8D09-D69C3C113240}" type="datetimeFigureOut">
              <a:rPr lang="fr-FR"/>
              <a:pPr>
                <a:defRPr/>
              </a:pPr>
              <a:t>3/26/14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4BE47CC-7066-43FA-8A18-4C1EB8E1EFE2}"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860E285-11A2-46AE-B6FB-06EE4B9E41A6}" type="datetimeFigureOut">
              <a:rPr lang="fr-FR"/>
              <a:pPr>
                <a:defRPr/>
              </a:pPr>
              <a:t>3/26/14</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EA9206E-872F-4216-9195-860E6AAEBB7B}"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18554E6-5AF6-4F2B-97A2-976844F44B5E}" type="datetimeFigureOut">
              <a:rPr lang="fr-FR"/>
              <a:pPr>
                <a:defRPr/>
              </a:pPr>
              <a:t>3/26/14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9C51E57-7926-4CB4-A9A3-D79A15FCEAF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hyperlink" Target="http://www.jamiemarich.com/" TargetMode="External"/><Relationship Id="rId4" Type="http://schemas.openxmlformats.org/officeDocument/2006/relationships/hyperlink" Target="http://www.drjamiemarich.com" TargetMode="External"/><Relationship Id="rId5" Type="http://schemas.openxmlformats.org/officeDocument/2006/relationships/hyperlink" Target="http://www.dancingmindfulness.com" TargetMode="External"/><Relationship Id="rId6" Type="http://schemas.openxmlformats.org/officeDocument/2006/relationships/hyperlink" Target="http://www.TraumaTwelve.com" TargetMode="External"/><Relationship Id="rId1" Type="http://schemas.openxmlformats.org/officeDocument/2006/relationships/slideLayout" Target="../slideLayouts/slideLayout7.xml"/><Relationship Id="rId2" Type="http://schemas.openxmlformats.org/officeDocument/2006/relationships/image" Target="../media/image5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2.xml"/><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10.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tsd.va.gov/"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rweil.com/drw/u/ART00521/three-breathing-exercises.html" TargetMode="External"/><Relationship Id="rId3" Type="http://schemas.openxmlformats.org/officeDocument/2006/relationships/hyperlink" Target="http://www.abc-of-yoga.com/pranayama/"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3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6.jpeg"/></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 Id="rId3" Type="http://schemas.openxmlformats.org/officeDocument/2006/relationships/image" Target="../media/image51.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86" y="3699179"/>
            <a:ext cx="8844314" cy="1394826"/>
          </a:xfrm>
        </p:spPr>
        <p:txBody>
          <a:bodyPr/>
          <a:lstStyle/>
          <a:p>
            <a:pPr algn="l"/>
            <a:r>
              <a:rPr lang="en-US" sz="3800" dirty="0" smtClean="0">
                <a:latin typeface="Optima ExtraBlack"/>
                <a:cs typeface="Optima ExtraBlack"/>
              </a:rPr>
              <a:t>Trauma, PTSD &amp; Traumatic Grief</a:t>
            </a:r>
            <a:br>
              <a:rPr lang="en-US" sz="3800" dirty="0" smtClean="0">
                <a:latin typeface="Optima ExtraBlack"/>
                <a:cs typeface="Optima ExtraBlack"/>
              </a:rPr>
            </a:br>
            <a:r>
              <a:rPr lang="en-US" sz="3800" dirty="0" smtClean="0">
                <a:latin typeface="Optima ExtraBlack"/>
                <a:cs typeface="Optima ExtraBlack"/>
              </a:rPr>
              <a:t/>
            </a:r>
            <a:br>
              <a:rPr lang="en-US" sz="3800" dirty="0" smtClean="0">
                <a:latin typeface="Optima ExtraBlack"/>
                <a:cs typeface="Optima ExtraBlack"/>
              </a:rPr>
            </a:br>
            <a:r>
              <a:rPr lang="en-US" sz="2400" dirty="0" smtClean="0">
                <a:latin typeface="Optima"/>
                <a:cs typeface="Optima"/>
              </a:rPr>
              <a:t>Jamie Marich, Ph.D., LPCC-S, LICDC-CS</a:t>
            </a:r>
            <a:br>
              <a:rPr lang="en-US" sz="2400" dirty="0" smtClean="0">
                <a:latin typeface="Optima"/>
                <a:cs typeface="Optima"/>
              </a:rPr>
            </a:br>
            <a:r>
              <a:rPr lang="en-US" sz="2000" dirty="0" smtClean="0">
                <a:latin typeface="Optima"/>
                <a:cs typeface="Optima"/>
              </a:rPr>
              <a:t>Youngstown/Warren, OH</a:t>
            </a:r>
            <a:br>
              <a:rPr lang="en-US" sz="2000" dirty="0" smtClean="0">
                <a:latin typeface="Optima"/>
                <a:cs typeface="Optima"/>
              </a:rPr>
            </a:br>
            <a:r>
              <a:rPr lang="en-US" sz="2000" dirty="0" smtClean="0">
                <a:latin typeface="Optima"/>
                <a:cs typeface="Optima"/>
              </a:rPr>
              <a:t>Affiliate Faculty, International Association of Trauma Professionals</a:t>
            </a:r>
            <a:endParaRPr lang="en-US" sz="2000" dirty="0">
              <a:latin typeface="Optima ExtraBlack"/>
              <a:cs typeface="Optima ExtraBlack"/>
            </a:endParaRPr>
          </a:p>
        </p:txBody>
      </p:sp>
    </p:spTree>
    <p:extLst>
      <p:ext uri="{BB962C8B-B14F-4D97-AF65-F5344CB8AC3E}">
        <p14:creationId xmlns:p14="http://schemas.microsoft.com/office/powerpoint/2010/main" val="14242492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77" y="1070169"/>
            <a:ext cx="8229600" cy="917516"/>
          </a:xfrm>
        </p:spPr>
        <p:txBody>
          <a:bodyPr/>
          <a:lstStyle/>
          <a:p>
            <a:r>
              <a:rPr lang="en-US" dirty="0" smtClean="0">
                <a:latin typeface="Optima ExtraBlack"/>
                <a:cs typeface="Optima ExtraBlack"/>
              </a:rPr>
              <a:t>Etymology</a:t>
            </a:r>
            <a:endParaRPr lang="en-US" dirty="0">
              <a:latin typeface="Optima ExtraBlack"/>
              <a:cs typeface="Optima ExtraBlack"/>
            </a:endParaRPr>
          </a:p>
        </p:txBody>
      </p:sp>
      <p:sp>
        <p:nvSpPr>
          <p:cNvPr id="4" name="TextBox 3"/>
          <p:cNvSpPr txBox="1"/>
          <p:nvPr/>
        </p:nvSpPr>
        <p:spPr>
          <a:xfrm>
            <a:off x="456665" y="3681382"/>
            <a:ext cx="8419757" cy="1938992"/>
          </a:xfrm>
          <a:prstGeom prst="rect">
            <a:avLst/>
          </a:prstGeom>
          <a:noFill/>
        </p:spPr>
        <p:txBody>
          <a:bodyPr wrap="square" rtlCol="0">
            <a:spAutoFit/>
          </a:bodyPr>
          <a:lstStyle/>
          <a:p>
            <a:r>
              <a:rPr lang="en-US" sz="4000" dirty="0" smtClean="0">
                <a:latin typeface="Optima"/>
                <a:cs typeface="Optima"/>
              </a:rPr>
              <a:t>Appreciating the wound metaphor is the heart of understanding emotional trauma and how to treat it.</a:t>
            </a:r>
            <a:endParaRPr lang="en-US" sz="4000" dirty="0">
              <a:latin typeface="Optima"/>
              <a:cs typeface="Optima"/>
            </a:endParaRPr>
          </a:p>
        </p:txBody>
      </p:sp>
    </p:spTree>
    <p:extLst>
      <p:ext uri="{BB962C8B-B14F-4D97-AF65-F5344CB8AC3E}">
        <p14:creationId xmlns:p14="http://schemas.microsoft.com/office/powerpoint/2010/main" val="1434044750"/>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The Common Factors</a:t>
            </a:r>
            <a:endParaRPr lang="en-US" dirty="0">
              <a:latin typeface="Optima ExtraBlack"/>
              <a:cs typeface="Optima ExtraBlack"/>
            </a:endParaRPr>
          </a:p>
        </p:txBody>
      </p:sp>
      <p:sp>
        <p:nvSpPr>
          <p:cNvPr id="3" name="Content Placeholder 2"/>
          <p:cNvSpPr>
            <a:spLocks noGrp="1"/>
          </p:cNvSpPr>
          <p:nvPr>
            <p:ph idx="1"/>
          </p:nvPr>
        </p:nvSpPr>
        <p:spPr/>
        <p:txBody>
          <a:bodyPr>
            <a:normAutofit/>
          </a:bodyPr>
          <a:lstStyle/>
          <a:p>
            <a:r>
              <a:rPr lang="en-US" dirty="0" smtClean="0">
                <a:latin typeface="Optima"/>
                <a:cs typeface="Optima"/>
              </a:rPr>
              <a:t>Client and </a:t>
            </a:r>
            <a:r>
              <a:rPr lang="en-US" dirty="0" err="1" smtClean="0">
                <a:latin typeface="Optima"/>
                <a:cs typeface="Optima"/>
              </a:rPr>
              <a:t>extratherapeutic</a:t>
            </a:r>
            <a:r>
              <a:rPr lang="en-US" dirty="0" smtClean="0">
                <a:latin typeface="Optima"/>
                <a:cs typeface="Optima"/>
              </a:rPr>
              <a:t> factors</a:t>
            </a:r>
          </a:p>
          <a:p>
            <a:r>
              <a:rPr lang="en-US" dirty="0" smtClean="0">
                <a:latin typeface="Optima"/>
                <a:cs typeface="Optima"/>
              </a:rPr>
              <a:t>Models and techniques that work to engage and inspire the participants</a:t>
            </a:r>
          </a:p>
          <a:p>
            <a:r>
              <a:rPr lang="en-US" dirty="0" smtClean="0">
                <a:latin typeface="Optima"/>
                <a:cs typeface="Optima"/>
              </a:rPr>
              <a:t>The therapeutic relationship/alliance </a:t>
            </a:r>
          </a:p>
          <a:p>
            <a:r>
              <a:rPr lang="en-US" dirty="0" smtClean="0">
                <a:latin typeface="Optima"/>
                <a:cs typeface="Optima"/>
              </a:rPr>
              <a:t>Therapist factors </a:t>
            </a:r>
          </a:p>
          <a:p>
            <a:endParaRPr lang="en-US" dirty="0" smtClean="0">
              <a:latin typeface="Optima"/>
              <a:cs typeface="Optima"/>
            </a:endParaRPr>
          </a:p>
          <a:p>
            <a:pPr>
              <a:buNone/>
            </a:pPr>
            <a:r>
              <a:rPr lang="en-US" sz="1800" dirty="0" smtClean="0">
                <a:latin typeface="Optima"/>
                <a:cs typeface="Optima"/>
              </a:rPr>
              <a:t>Source: Duncan, B.L., Miller, S.D., </a:t>
            </a:r>
            <a:r>
              <a:rPr lang="en-US" sz="1800" dirty="0" err="1" smtClean="0">
                <a:latin typeface="Optima"/>
                <a:cs typeface="Optima"/>
              </a:rPr>
              <a:t>Wampold</a:t>
            </a:r>
            <a:r>
              <a:rPr lang="en-US" sz="1800" dirty="0" smtClean="0">
                <a:latin typeface="Optima"/>
                <a:cs typeface="Optima"/>
              </a:rPr>
              <a:t>, B.E.,  Hubble, M.E. (2009). </a:t>
            </a:r>
            <a:r>
              <a:rPr lang="en-US" sz="1800" i="1" dirty="0" smtClean="0">
                <a:latin typeface="Optima"/>
                <a:cs typeface="Optima"/>
              </a:rPr>
              <a:t>The heart and soul of change: Delivering what works in psychotherapy.</a:t>
            </a:r>
            <a:r>
              <a:rPr lang="en-US" sz="1800" dirty="0" smtClean="0">
                <a:latin typeface="Optima"/>
                <a:cs typeface="Optima"/>
              </a:rPr>
              <a:t> (2</a:t>
            </a:r>
            <a:r>
              <a:rPr lang="en-US" sz="1800" baseline="30000" dirty="0" smtClean="0">
                <a:latin typeface="Optima"/>
                <a:cs typeface="Optima"/>
              </a:rPr>
              <a:t>nd</a:t>
            </a:r>
            <a:r>
              <a:rPr lang="en-US" sz="1800" dirty="0" smtClean="0">
                <a:latin typeface="Optima"/>
                <a:cs typeface="Optima"/>
              </a:rPr>
              <a:t> ed.) Washington, D.C.: American Psychological Association. </a:t>
            </a:r>
            <a:endParaRPr lang="en-US" sz="1800" dirty="0">
              <a:latin typeface="Optima"/>
              <a:cs typeface="Optima"/>
            </a:endParaRPr>
          </a:p>
        </p:txBody>
      </p:sp>
    </p:spTree>
    <p:extLst>
      <p:ext uri="{BB962C8B-B14F-4D97-AF65-F5344CB8AC3E}">
        <p14:creationId xmlns:p14="http://schemas.microsoft.com/office/powerpoint/2010/main" val="396921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7033"/>
            <a:ext cx="8610600" cy="1283167"/>
          </a:xfrm>
        </p:spPr>
        <p:txBody>
          <a:bodyPr/>
          <a:lstStyle/>
          <a:p>
            <a:r>
              <a:rPr lang="en-US" sz="2800" dirty="0" smtClean="0">
                <a:latin typeface="Optima ExtraBlack"/>
                <a:cs typeface="Optima ExtraBlack"/>
              </a:rPr>
              <a:t>This Leaves </a:t>
            </a:r>
            <a:r>
              <a:rPr lang="en-US" sz="2800" dirty="0">
                <a:latin typeface="Optima ExtraBlack"/>
                <a:cs typeface="Optima ExtraBlack"/>
              </a:rPr>
              <a:t>Y</a:t>
            </a:r>
            <a:r>
              <a:rPr lang="en-US" sz="2800" dirty="0" smtClean="0">
                <a:latin typeface="Optima ExtraBlack"/>
                <a:cs typeface="Optima ExtraBlack"/>
              </a:rPr>
              <a:t>ou with the Following </a:t>
            </a:r>
            <a:r>
              <a:rPr lang="en-US" sz="2800" dirty="0">
                <a:latin typeface="Optima ExtraBlack"/>
                <a:cs typeface="Optima ExtraBlack"/>
              </a:rPr>
              <a:t>O</a:t>
            </a:r>
            <a:r>
              <a:rPr lang="en-US" sz="2800" dirty="0" smtClean="0">
                <a:latin typeface="Optima ExtraBlack"/>
                <a:cs typeface="Optima ExtraBlack"/>
              </a:rPr>
              <a:t>ptions:</a:t>
            </a:r>
            <a:endParaRPr lang="en-US" sz="2800" dirty="0">
              <a:latin typeface="Optima ExtraBlack"/>
              <a:cs typeface="Optima ExtraBlack"/>
            </a:endParaRPr>
          </a:p>
        </p:txBody>
      </p:sp>
      <p:sp>
        <p:nvSpPr>
          <p:cNvPr id="3" name="Content Placeholder 2"/>
          <p:cNvSpPr>
            <a:spLocks noGrp="1"/>
          </p:cNvSpPr>
          <p:nvPr>
            <p:ph idx="1"/>
          </p:nvPr>
        </p:nvSpPr>
        <p:spPr>
          <a:xfrm>
            <a:off x="609600" y="1752600"/>
            <a:ext cx="3962399" cy="4038600"/>
          </a:xfrm>
        </p:spPr>
        <p:txBody>
          <a:bodyPr>
            <a:normAutofit fontScale="25000" lnSpcReduction="20000"/>
          </a:bodyPr>
          <a:lstStyle/>
          <a:p>
            <a:pPr marL="0" indent="0">
              <a:buNone/>
            </a:pPr>
            <a:r>
              <a:rPr lang="en-US" sz="6400" dirty="0">
                <a:latin typeface="Optima"/>
                <a:cs typeface="Optima"/>
              </a:rPr>
              <a:t>Accelerated Experiential Dynamic Psychotherapy</a:t>
            </a:r>
          </a:p>
          <a:p>
            <a:pPr marL="0" indent="0">
              <a:buNone/>
            </a:pPr>
            <a:r>
              <a:rPr lang="en-US" sz="6400" dirty="0">
                <a:latin typeface="Optima"/>
                <a:cs typeface="Optima"/>
              </a:rPr>
              <a:t>Acceptance and Commitment </a:t>
            </a:r>
            <a:r>
              <a:rPr lang="en-US" sz="6400" dirty="0" smtClean="0">
                <a:latin typeface="Optima"/>
                <a:cs typeface="Optima"/>
              </a:rPr>
              <a:t>Therapy</a:t>
            </a:r>
          </a:p>
          <a:p>
            <a:pPr marL="0" indent="0">
              <a:buNone/>
            </a:pPr>
            <a:r>
              <a:rPr lang="en-US" sz="6400" dirty="0" smtClean="0">
                <a:latin typeface="Optima"/>
                <a:cs typeface="Optima"/>
              </a:rPr>
              <a:t>Art Therapy </a:t>
            </a:r>
            <a:endParaRPr lang="en-US" sz="6400" dirty="0">
              <a:latin typeface="Optima"/>
              <a:cs typeface="Optima"/>
            </a:endParaRPr>
          </a:p>
          <a:p>
            <a:pPr marL="0" indent="0">
              <a:buNone/>
            </a:pPr>
            <a:r>
              <a:rPr lang="en-US" sz="6400" dirty="0">
                <a:latin typeface="Optima"/>
                <a:cs typeface="Optima"/>
              </a:rPr>
              <a:t>Dialectical Behavioral Therapy</a:t>
            </a:r>
          </a:p>
          <a:p>
            <a:pPr marL="0" indent="0">
              <a:buNone/>
            </a:pPr>
            <a:r>
              <a:rPr lang="en-US" sz="6400" dirty="0">
                <a:latin typeface="Optima"/>
                <a:cs typeface="Optima"/>
              </a:rPr>
              <a:t>The Developmental Needs Meeting Strategy</a:t>
            </a:r>
          </a:p>
          <a:p>
            <a:pPr marL="0" indent="0">
              <a:buNone/>
            </a:pPr>
            <a:r>
              <a:rPr lang="en-US" sz="6400" dirty="0">
                <a:latin typeface="Optima"/>
                <a:cs typeface="Optima"/>
              </a:rPr>
              <a:t>Emotional Freedom Technique</a:t>
            </a:r>
          </a:p>
          <a:p>
            <a:pPr marL="0" indent="0">
              <a:buNone/>
            </a:pPr>
            <a:r>
              <a:rPr lang="en-US" sz="6400" dirty="0">
                <a:latin typeface="Optima"/>
                <a:cs typeface="Optima"/>
              </a:rPr>
              <a:t>EMDR</a:t>
            </a:r>
          </a:p>
          <a:p>
            <a:pPr marL="0" indent="0">
              <a:buNone/>
            </a:pPr>
            <a:r>
              <a:rPr lang="en-US" sz="6400" dirty="0">
                <a:latin typeface="Optima"/>
                <a:cs typeface="Optima"/>
              </a:rPr>
              <a:t>Energy </a:t>
            </a:r>
            <a:r>
              <a:rPr lang="en-US" sz="6400" dirty="0" smtClean="0">
                <a:latin typeface="Optima"/>
                <a:cs typeface="Optima"/>
              </a:rPr>
              <a:t>Psychology</a:t>
            </a:r>
          </a:p>
          <a:p>
            <a:pPr marL="0" indent="0">
              <a:buNone/>
            </a:pPr>
            <a:r>
              <a:rPr lang="en-US" sz="6400" dirty="0" smtClean="0">
                <a:latin typeface="Optima"/>
                <a:cs typeface="Optima"/>
              </a:rPr>
              <a:t>Equine-Assisted/Pet Therapy</a:t>
            </a:r>
            <a:endParaRPr lang="en-US" sz="6400" dirty="0">
              <a:latin typeface="Optima"/>
              <a:cs typeface="Optima"/>
            </a:endParaRPr>
          </a:p>
          <a:p>
            <a:pPr marL="0" indent="0">
              <a:buNone/>
            </a:pPr>
            <a:r>
              <a:rPr lang="en-US" sz="6400" dirty="0">
                <a:latin typeface="Optima"/>
                <a:cs typeface="Optima"/>
              </a:rPr>
              <a:t>Exposure Therapy</a:t>
            </a:r>
          </a:p>
          <a:p>
            <a:pPr marL="0" indent="0">
              <a:buNone/>
            </a:pPr>
            <a:r>
              <a:rPr lang="en-US" sz="6400" dirty="0">
                <a:latin typeface="Optima"/>
                <a:cs typeface="Optima"/>
              </a:rPr>
              <a:t>Focusing</a:t>
            </a:r>
          </a:p>
          <a:p>
            <a:pPr marL="0" indent="0">
              <a:buNone/>
            </a:pPr>
            <a:r>
              <a:rPr lang="en-US" sz="6400" dirty="0">
                <a:latin typeface="Optima"/>
                <a:cs typeface="Optima"/>
              </a:rPr>
              <a:t>Gestalt Therapy</a:t>
            </a:r>
          </a:p>
          <a:p>
            <a:pPr marL="0" indent="0">
              <a:buNone/>
            </a:pPr>
            <a:r>
              <a:rPr lang="en-US" sz="6400" dirty="0" err="1" smtClean="0">
                <a:latin typeface="Optima"/>
                <a:cs typeface="Optima"/>
              </a:rPr>
              <a:t>Hakomi</a:t>
            </a:r>
            <a:endParaRPr lang="en-US" sz="6400" b="1" dirty="0">
              <a:solidFill>
                <a:schemeClr val="bg2"/>
              </a:solidFill>
              <a:latin typeface="Optima"/>
              <a:cs typeface="Optima"/>
            </a:endParaRPr>
          </a:p>
          <a:p>
            <a:pPr marL="0" indent="0">
              <a:buNone/>
            </a:pPr>
            <a:r>
              <a:rPr lang="en-US" sz="6400" dirty="0">
                <a:latin typeface="Optima"/>
                <a:cs typeface="Optima"/>
              </a:rPr>
              <a:t>Hypnosis &amp; </a:t>
            </a:r>
            <a:r>
              <a:rPr lang="en-US" sz="6400" dirty="0" smtClean="0">
                <a:latin typeface="Optima"/>
                <a:cs typeface="Optima"/>
              </a:rPr>
              <a:t>Hypnotherapy</a:t>
            </a:r>
            <a:endParaRPr lang="en-US" sz="6400" dirty="0">
              <a:latin typeface="Optima"/>
              <a:cs typeface="Optima"/>
            </a:endParaRPr>
          </a:p>
          <a:p>
            <a:pPr marL="0" indent="0">
              <a:buNone/>
            </a:pPr>
            <a:r>
              <a:rPr lang="en-US" sz="6400" dirty="0">
                <a:latin typeface="Optima"/>
                <a:cs typeface="Optima"/>
              </a:rPr>
              <a:t>Internal Family Systems Therapy </a:t>
            </a:r>
          </a:p>
          <a:p>
            <a:pPr marL="0" indent="0">
              <a:buNone/>
            </a:pPr>
            <a:r>
              <a:rPr lang="en-US" sz="6400" dirty="0">
                <a:latin typeface="Optima"/>
                <a:cs typeface="Optima"/>
              </a:rPr>
              <a:t>Interpersonal </a:t>
            </a:r>
            <a:r>
              <a:rPr lang="en-US" sz="6400" dirty="0" smtClean="0">
                <a:latin typeface="Optima"/>
                <a:cs typeface="Optima"/>
              </a:rPr>
              <a:t>Neurobiology</a:t>
            </a:r>
          </a:p>
          <a:p>
            <a:pPr marL="0" indent="0">
              <a:buNone/>
            </a:pPr>
            <a:r>
              <a:rPr lang="en-US" sz="6400" dirty="0" smtClean="0">
                <a:latin typeface="Optima"/>
                <a:cs typeface="Optima"/>
              </a:rPr>
              <a:t>Life Span Integration Therapy </a:t>
            </a:r>
            <a:endParaRPr lang="en-US" sz="6400" dirty="0">
              <a:latin typeface="Optima"/>
              <a:cs typeface="Optima"/>
            </a:endParaRPr>
          </a:p>
          <a:p>
            <a:pPr marL="0" indent="0">
              <a:buNone/>
            </a:pPr>
            <a:endParaRPr lang="en-US" sz="4000" dirty="0">
              <a:latin typeface="Optima"/>
              <a:cs typeface="Optima"/>
            </a:endParaRPr>
          </a:p>
          <a:p>
            <a:endParaRPr lang="en-US" dirty="0"/>
          </a:p>
        </p:txBody>
      </p:sp>
      <p:sp>
        <p:nvSpPr>
          <p:cNvPr id="5" name="TextBox 4"/>
          <p:cNvSpPr txBox="1"/>
          <p:nvPr/>
        </p:nvSpPr>
        <p:spPr>
          <a:xfrm>
            <a:off x="4375132" y="1600200"/>
            <a:ext cx="4768868" cy="3970318"/>
          </a:xfrm>
          <a:prstGeom prst="rect">
            <a:avLst/>
          </a:prstGeom>
          <a:noFill/>
        </p:spPr>
        <p:txBody>
          <a:bodyPr wrap="square" rtlCol="0">
            <a:spAutoFit/>
          </a:bodyPr>
          <a:lstStyle/>
          <a:p>
            <a:pPr marL="285750" indent="-285750">
              <a:buFont typeface="Arial"/>
              <a:buChar char="•"/>
            </a:pPr>
            <a:endParaRPr lang="en-US" sz="1000" b="1" dirty="0">
              <a:latin typeface="Optima"/>
              <a:cs typeface="Optima"/>
            </a:endParaRPr>
          </a:p>
          <a:p>
            <a:r>
              <a:rPr lang="en-US" sz="1600" dirty="0">
                <a:latin typeface="Optima"/>
                <a:cs typeface="Optima"/>
              </a:rPr>
              <a:t>Mindfulness Based Cognitive </a:t>
            </a:r>
            <a:r>
              <a:rPr lang="en-US" sz="1600" dirty="0" smtClean="0">
                <a:latin typeface="Optima"/>
                <a:cs typeface="Optima"/>
              </a:rPr>
              <a:t>Therapy</a:t>
            </a:r>
          </a:p>
          <a:p>
            <a:r>
              <a:rPr lang="en-US" sz="1600" dirty="0" smtClean="0">
                <a:latin typeface="Optima"/>
                <a:cs typeface="Optima"/>
              </a:rPr>
              <a:t>Narrative Therapy</a:t>
            </a:r>
            <a:endParaRPr lang="en-US" sz="1600" dirty="0">
              <a:latin typeface="Optima"/>
              <a:cs typeface="Optima"/>
            </a:endParaRPr>
          </a:p>
          <a:p>
            <a:r>
              <a:rPr lang="en-US" sz="1600" dirty="0" err="1" smtClean="0">
                <a:latin typeface="Optima"/>
                <a:cs typeface="Optima"/>
              </a:rPr>
              <a:t>Neurofeedback</a:t>
            </a:r>
            <a:endParaRPr lang="en-US" sz="1600" dirty="0">
              <a:latin typeface="Optima"/>
              <a:cs typeface="Optima"/>
            </a:endParaRPr>
          </a:p>
          <a:p>
            <a:r>
              <a:rPr lang="en-US" sz="1600" dirty="0" err="1">
                <a:latin typeface="Optima"/>
                <a:cs typeface="Optima"/>
              </a:rPr>
              <a:t>Neurolinguistic</a:t>
            </a:r>
            <a:r>
              <a:rPr lang="en-US" sz="1600" dirty="0">
                <a:latin typeface="Optima"/>
                <a:cs typeface="Optima"/>
              </a:rPr>
              <a:t> </a:t>
            </a:r>
            <a:r>
              <a:rPr lang="en-US" sz="1600" dirty="0" smtClean="0">
                <a:latin typeface="Optima"/>
                <a:cs typeface="Optima"/>
              </a:rPr>
              <a:t>Programming</a:t>
            </a:r>
          </a:p>
          <a:p>
            <a:r>
              <a:rPr lang="en-US" sz="1600" dirty="0" err="1" smtClean="0">
                <a:latin typeface="Optima"/>
                <a:cs typeface="Optima"/>
              </a:rPr>
              <a:t>Neuroemotional</a:t>
            </a:r>
            <a:r>
              <a:rPr lang="en-US" sz="1600" dirty="0" smtClean="0">
                <a:latin typeface="Optima"/>
                <a:cs typeface="Optima"/>
              </a:rPr>
              <a:t> Technique ® </a:t>
            </a:r>
            <a:endParaRPr lang="en-US" sz="1600" dirty="0">
              <a:latin typeface="Optima"/>
              <a:cs typeface="Optima"/>
            </a:endParaRPr>
          </a:p>
          <a:p>
            <a:r>
              <a:rPr lang="en-US" sz="1600" dirty="0" smtClean="0">
                <a:latin typeface="Optima"/>
                <a:cs typeface="Optima"/>
              </a:rPr>
              <a:t>Play Therapy</a:t>
            </a:r>
          </a:p>
          <a:p>
            <a:r>
              <a:rPr lang="en-US" sz="1600" dirty="0" smtClean="0">
                <a:latin typeface="Optima"/>
                <a:cs typeface="Optima"/>
              </a:rPr>
              <a:t>Psychodrama/Drama Therapy</a:t>
            </a:r>
            <a:endParaRPr lang="en-US" sz="1600" dirty="0">
              <a:latin typeface="Optima"/>
              <a:cs typeface="Optima"/>
            </a:endParaRPr>
          </a:p>
          <a:p>
            <a:r>
              <a:rPr lang="en-US" sz="1600" dirty="0">
                <a:latin typeface="Optima"/>
                <a:cs typeface="Optima"/>
              </a:rPr>
              <a:t>Psychodynamic therapy </a:t>
            </a:r>
            <a:endParaRPr lang="en-US" sz="1600" dirty="0" smtClean="0">
              <a:latin typeface="Optima"/>
              <a:cs typeface="Optima"/>
            </a:endParaRPr>
          </a:p>
          <a:p>
            <a:r>
              <a:rPr lang="en-US" sz="1600" dirty="0" smtClean="0">
                <a:latin typeface="Optima"/>
                <a:cs typeface="Optima"/>
              </a:rPr>
              <a:t>Sensorimotor Psychology ® </a:t>
            </a:r>
            <a:endParaRPr lang="en-US" sz="1600" dirty="0">
              <a:latin typeface="Optima"/>
              <a:cs typeface="Optima"/>
            </a:endParaRPr>
          </a:p>
          <a:p>
            <a:r>
              <a:rPr lang="en-US" sz="1600" dirty="0">
                <a:latin typeface="Optima"/>
                <a:cs typeface="Optima"/>
              </a:rPr>
              <a:t>Somatic </a:t>
            </a:r>
            <a:r>
              <a:rPr lang="en-US" sz="1600" dirty="0" smtClean="0">
                <a:latin typeface="Optima"/>
                <a:cs typeface="Optima"/>
              </a:rPr>
              <a:t>Experiencing ® </a:t>
            </a:r>
            <a:endParaRPr lang="en-US" sz="1600" dirty="0">
              <a:latin typeface="Optima"/>
              <a:cs typeface="Optima"/>
            </a:endParaRPr>
          </a:p>
          <a:p>
            <a:r>
              <a:rPr lang="en-US" sz="1600" dirty="0">
                <a:latin typeface="Optima"/>
                <a:cs typeface="Optima"/>
              </a:rPr>
              <a:t>Stress </a:t>
            </a:r>
            <a:r>
              <a:rPr lang="en-US" sz="1600" dirty="0" err="1">
                <a:latin typeface="Optima"/>
                <a:cs typeface="Optima"/>
              </a:rPr>
              <a:t>Innoculation</a:t>
            </a:r>
            <a:r>
              <a:rPr lang="en-US" sz="1600" dirty="0">
                <a:latin typeface="Optima"/>
                <a:cs typeface="Optima"/>
              </a:rPr>
              <a:t> </a:t>
            </a:r>
          </a:p>
          <a:p>
            <a:r>
              <a:rPr lang="en-US" sz="1600" dirty="0">
                <a:latin typeface="Optima"/>
                <a:cs typeface="Optima"/>
              </a:rPr>
              <a:t>Systematic Desensitization </a:t>
            </a:r>
          </a:p>
          <a:p>
            <a:r>
              <a:rPr lang="en-US" sz="1600" dirty="0">
                <a:latin typeface="Optima"/>
                <a:cs typeface="Optima"/>
              </a:rPr>
              <a:t>Trauma-Focused Cognitive Behavioral </a:t>
            </a:r>
            <a:r>
              <a:rPr lang="en-US" sz="1600" dirty="0" smtClean="0">
                <a:latin typeface="Optima"/>
                <a:cs typeface="Optima"/>
              </a:rPr>
              <a:t>Therapy</a:t>
            </a:r>
            <a:endParaRPr lang="en-US" sz="1600" dirty="0">
              <a:latin typeface="Optima"/>
              <a:cs typeface="Optima"/>
            </a:endParaRPr>
          </a:p>
          <a:p>
            <a:r>
              <a:rPr lang="en-US" sz="1600" dirty="0" smtClean="0">
                <a:latin typeface="Optima"/>
                <a:cs typeface="Optima"/>
              </a:rPr>
              <a:t>Yoga Therapy  </a:t>
            </a:r>
            <a:endParaRPr lang="en-US" sz="1600" dirty="0">
              <a:latin typeface="Optima"/>
              <a:cs typeface="Optima"/>
            </a:endParaRPr>
          </a:p>
          <a:p>
            <a:endParaRPr lang="en-US" b="1" dirty="0"/>
          </a:p>
        </p:txBody>
      </p:sp>
    </p:spTree>
    <p:extLst>
      <p:ext uri="{BB962C8B-B14F-4D97-AF65-F5344CB8AC3E}">
        <p14:creationId xmlns:p14="http://schemas.microsoft.com/office/powerpoint/2010/main" val="412353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396" y="3913281"/>
            <a:ext cx="8246454" cy="1470025"/>
          </a:xfrm>
        </p:spPr>
        <p:txBody>
          <a:bodyPr>
            <a:normAutofit/>
          </a:bodyPr>
          <a:lstStyle/>
          <a:p>
            <a:r>
              <a:rPr lang="en-US" dirty="0" smtClean="0">
                <a:latin typeface="Optima ExtraBlack"/>
                <a:cs typeface="Optima ExtraBlack"/>
              </a:rPr>
              <a:t>Where Am I at With Trauma? </a:t>
            </a:r>
            <a:endParaRPr lang="en-US" dirty="0">
              <a:latin typeface="Optima ExtraBlack"/>
              <a:cs typeface="Optima ExtraBlack"/>
            </a:endParaRPr>
          </a:p>
        </p:txBody>
      </p:sp>
      <p:pic>
        <p:nvPicPr>
          <p:cNvPr id="36866" name="Picture 2" descr="C:\Users\jmarich\AppData\Local\Microsoft\Windows\Temporary Internet Files\Content.IE5\91XMOSKU\MPj04222240000[1].jpg"/>
          <p:cNvPicPr>
            <a:picLocks noChangeAspect="1" noChangeArrowheads="1"/>
          </p:cNvPicPr>
          <p:nvPr/>
        </p:nvPicPr>
        <p:blipFill>
          <a:blip r:embed="rId2" cstate="print"/>
          <a:srcRect/>
          <a:stretch>
            <a:fillRect/>
          </a:stretch>
        </p:blipFill>
        <p:spPr bwMode="auto">
          <a:xfrm>
            <a:off x="5333033" y="381000"/>
            <a:ext cx="1905967" cy="2857556"/>
          </a:xfrm>
          <a:prstGeom prst="rect">
            <a:avLst/>
          </a:prstGeom>
          <a:noFill/>
        </p:spPr>
      </p:pic>
    </p:spTree>
    <p:extLst>
      <p:ext uri="{BB962C8B-B14F-4D97-AF65-F5344CB8AC3E}">
        <p14:creationId xmlns:p14="http://schemas.microsoft.com/office/powerpoint/2010/main" val="2644595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757"/>
            <a:ext cx="8229600" cy="1143000"/>
          </a:xfrm>
        </p:spPr>
        <p:txBody>
          <a:bodyPr/>
          <a:lstStyle/>
          <a:p>
            <a:r>
              <a:rPr lang="en-US" dirty="0" smtClean="0">
                <a:latin typeface="Optima ExtraBlack"/>
                <a:cs typeface="Optima ExtraBlack"/>
              </a:rPr>
              <a:t>Why it Matters</a:t>
            </a:r>
            <a:endParaRPr lang="en-US" dirty="0">
              <a:latin typeface="Optima ExtraBlack"/>
              <a:cs typeface="Optima ExtraBlack"/>
            </a:endParaRPr>
          </a:p>
        </p:txBody>
      </p:sp>
      <p:sp>
        <p:nvSpPr>
          <p:cNvPr id="3" name="Content Placeholder 2"/>
          <p:cNvSpPr>
            <a:spLocks noGrp="1"/>
          </p:cNvSpPr>
          <p:nvPr>
            <p:ph idx="1"/>
          </p:nvPr>
        </p:nvSpPr>
        <p:spPr>
          <a:xfrm>
            <a:off x="611429" y="1949824"/>
            <a:ext cx="7870190" cy="4298576"/>
          </a:xfrm>
        </p:spPr>
        <p:txBody>
          <a:bodyPr>
            <a:normAutofit/>
          </a:bodyPr>
          <a:lstStyle/>
          <a:p>
            <a:r>
              <a:rPr lang="en-US" sz="2800" dirty="0" smtClean="0">
                <a:latin typeface="Optima"/>
                <a:cs typeface="Optima"/>
              </a:rPr>
              <a:t>The literature in general traumatic stress studies suggests that the therapeutic alliance between client and clinician is an important mechanism in facilitating meaningful change for clients with complex PTSD (</a:t>
            </a:r>
            <a:r>
              <a:rPr lang="en-US" sz="2800" dirty="0" err="1" smtClean="0">
                <a:latin typeface="Optima"/>
                <a:cs typeface="Optima"/>
              </a:rPr>
              <a:t>Fosha</a:t>
            </a:r>
            <a:r>
              <a:rPr lang="en-US" sz="2800" dirty="0" smtClean="0">
                <a:latin typeface="Optima"/>
                <a:cs typeface="Optima"/>
              </a:rPr>
              <a:t>, 2000; </a:t>
            </a:r>
            <a:r>
              <a:rPr lang="en-US" sz="2800" dirty="0" err="1" smtClean="0">
                <a:latin typeface="Optima"/>
                <a:cs typeface="Optima"/>
              </a:rPr>
              <a:t>Fosha</a:t>
            </a:r>
            <a:r>
              <a:rPr lang="en-US" sz="2800" dirty="0" smtClean="0">
                <a:latin typeface="Optima"/>
                <a:cs typeface="Optima"/>
              </a:rPr>
              <a:t> &amp; </a:t>
            </a:r>
            <a:r>
              <a:rPr lang="en-US" sz="2800" dirty="0" err="1" smtClean="0">
                <a:latin typeface="Optima"/>
                <a:cs typeface="Optima"/>
              </a:rPr>
              <a:t>Slowiaczek</a:t>
            </a:r>
            <a:r>
              <a:rPr lang="en-US" sz="2800" dirty="0" smtClean="0">
                <a:latin typeface="Optima"/>
                <a:cs typeface="Optima"/>
              </a:rPr>
              <a:t>, 1997; </a:t>
            </a:r>
            <a:r>
              <a:rPr lang="en-US" sz="2800" dirty="0" err="1" smtClean="0">
                <a:latin typeface="Optima"/>
                <a:cs typeface="Optima"/>
              </a:rPr>
              <a:t>Courtois</a:t>
            </a:r>
            <a:r>
              <a:rPr lang="en-US" sz="2800" dirty="0" smtClean="0">
                <a:latin typeface="Optima"/>
                <a:cs typeface="Optima"/>
              </a:rPr>
              <a:t> &amp; Pearlman, 2005; Keller, et al., 2010)</a:t>
            </a:r>
          </a:p>
        </p:txBody>
      </p:sp>
    </p:spTree>
    <p:extLst>
      <p:ext uri="{BB962C8B-B14F-4D97-AF65-F5344CB8AC3E}">
        <p14:creationId xmlns:p14="http://schemas.microsoft.com/office/powerpoint/2010/main" val="322849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2399"/>
            <a:ext cx="9144000" cy="838200"/>
          </a:xfrm>
        </p:spPr>
        <p:txBody>
          <a:bodyPr>
            <a:noAutofit/>
          </a:bodyPr>
          <a:lstStyle/>
          <a:p>
            <a:r>
              <a:rPr lang="en-US" sz="3200" dirty="0" smtClean="0">
                <a:latin typeface="Optima ExtraBlack"/>
                <a:cs typeface="Optima ExtraBlack"/>
              </a:rPr>
              <a:t>Qualities of a Good </a:t>
            </a:r>
            <a:r>
              <a:rPr lang="en-US" sz="3200" dirty="0">
                <a:latin typeface="Optima ExtraBlack"/>
                <a:cs typeface="Optima ExtraBlack"/>
              </a:rPr>
              <a:t>T</a:t>
            </a:r>
            <a:r>
              <a:rPr lang="en-US" sz="3200" dirty="0" smtClean="0">
                <a:latin typeface="Optima ExtraBlack"/>
                <a:cs typeface="Optima ExtraBlack"/>
              </a:rPr>
              <a:t>rauma </a:t>
            </a:r>
            <a:r>
              <a:rPr lang="en-US" sz="3200" dirty="0">
                <a:latin typeface="Optima ExtraBlack"/>
                <a:cs typeface="Optima ExtraBlack"/>
              </a:rPr>
              <a:t>T</a:t>
            </a:r>
            <a:r>
              <a:rPr lang="en-US" sz="3200" dirty="0" smtClean="0">
                <a:latin typeface="Optima ExtraBlack"/>
                <a:cs typeface="Optima ExtraBlack"/>
              </a:rPr>
              <a:t>herapist </a:t>
            </a:r>
            <a:br>
              <a:rPr lang="en-US" sz="3200" dirty="0" smtClean="0">
                <a:latin typeface="Optima ExtraBlack"/>
                <a:cs typeface="Optima ExtraBlack"/>
              </a:rPr>
            </a:br>
            <a:r>
              <a:rPr lang="en-US" sz="3200" dirty="0" smtClean="0">
                <a:latin typeface="Optima ExtraBlack"/>
                <a:cs typeface="Optima ExtraBlack"/>
              </a:rPr>
              <a:t>Parnell (2007)</a:t>
            </a:r>
            <a:endParaRPr lang="en-US" sz="3200" dirty="0">
              <a:latin typeface="Optima ExtraBlack"/>
              <a:cs typeface="Optima ExtraBlack"/>
            </a:endParaRPr>
          </a:p>
        </p:txBody>
      </p:sp>
      <p:sp>
        <p:nvSpPr>
          <p:cNvPr id="3" name="Content Placeholder 2"/>
          <p:cNvSpPr>
            <a:spLocks noGrp="1"/>
          </p:cNvSpPr>
          <p:nvPr>
            <p:ph idx="1"/>
          </p:nvPr>
        </p:nvSpPr>
        <p:spPr>
          <a:xfrm>
            <a:off x="381000" y="2001279"/>
            <a:ext cx="8991600" cy="4618038"/>
          </a:xfrm>
        </p:spPr>
        <p:txBody>
          <a:bodyPr>
            <a:normAutofit/>
          </a:bodyPr>
          <a:lstStyle/>
          <a:p>
            <a:r>
              <a:rPr lang="en-US" dirty="0" smtClean="0">
                <a:latin typeface="Optima"/>
                <a:cs typeface="Optima"/>
              </a:rPr>
              <a:t>Good clinical skills</a:t>
            </a:r>
          </a:p>
          <a:p>
            <a:r>
              <a:rPr lang="en-US" dirty="0" smtClean="0">
                <a:latin typeface="Optima"/>
                <a:cs typeface="Optima"/>
              </a:rPr>
              <a:t>Ability to develop rapport with clients</a:t>
            </a:r>
          </a:p>
          <a:p>
            <a:r>
              <a:rPr lang="en-US" dirty="0" smtClean="0">
                <a:latin typeface="Optima"/>
                <a:cs typeface="Optima"/>
              </a:rPr>
              <a:t>Comfort with trauma and intense affect</a:t>
            </a:r>
          </a:p>
          <a:p>
            <a:r>
              <a:rPr lang="en-US" dirty="0" smtClean="0">
                <a:latin typeface="Optima"/>
                <a:cs typeface="Optima"/>
              </a:rPr>
              <a:t>Well-grounded</a:t>
            </a:r>
          </a:p>
          <a:p>
            <a:r>
              <a:rPr lang="en-US" dirty="0" smtClean="0">
                <a:latin typeface="Optima"/>
                <a:cs typeface="Optima"/>
              </a:rPr>
              <a:t>Spacious</a:t>
            </a:r>
          </a:p>
          <a:p>
            <a:r>
              <a:rPr lang="en-US" dirty="0" smtClean="0">
                <a:latin typeface="Optima"/>
                <a:cs typeface="Optima"/>
              </a:rPr>
              <a:t>Attuned to clients</a:t>
            </a:r>
          </a:p>
          <a:p>
            <a:pPr marL="0" indent="0">
              <a:buNone/>
            </a:pPr>
            <a:endParaRPr lang="en-US" dirty="0" smtClean="0"/>
          </a:p>
        </p:txBody>
      </p:sp>
    </p:spTree>
    <p:extLst>
      <p:ext uri="{BB962C8B-B14F-4D97-AF65-F5344CB8AC3E}">
        <p14:creationId xmlns:p14="http://schemas.microsoft.com/office/powerpoint/2010/main" val="516257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38200"/>
          </a:xfrm>
        </p:spPr>
        <p:txBody>
          <a:bodyPr>
            <a:noAutofit/>
          </a:bodyPr>
          <a:lstStyle/>
          <a:p>
            <a:r>
              <a:rPr lang="en-US" sz="2800" dirty="0" smtClean="0">
                <a:latin typeface="Optima ExtraBlack"/>
                <a:cs typeface="Optima ExtraBlack"/>
              </a:rPr>
              <a:t>Qualities of a Good EMDR/Trauma  </a:t>
            </a:r>
            <a:r>
              <a:rPr lang="en-US" sz="2800" dirty="0">
                <a:latin typeface="Optima ExtraBlack"/>
                <a:cs typeface="Optima ExtraBlack"/>
              </a:rPr>
              <a:t>T</a:t>
            </a:r>
            <a:r>
              <a:rPr lang="en-US" sz="2800" dirty="0" smtClean="0">
                <a:latin typeface="Optima ExtraBlack"/>
                <a:cs typeface="Optima ExtraBlack"/>
              </a:rPr>
              <a:t>herapist</a:t>
            </a:r>
            <a:br>
              <a:rPr lang="en-US" sz="2800" dirty="0" smtClean="0">
                <a:latin typeface="Optima ExtraBlack"/>
                <a:cs typeface="Optima ExtraBlack"/>
              </a:rPr>
            </a:br>
            <a:r>
              <a:rPr lang="en-US" sz="2800" dirty="0" smtClean="0">
                <a:latin typeface="Optima ExtraBlack"/>
                <a:cs typeface="Optima ExtraBlack"/>
              </a:rPr>
              <a:t>Marich (2010)</a:t>
            </a:r>
            <a:endParaRPr lang="en-US" sz="2800" dirty="0">
              <a:latin typeface="Optima ExtraBlack"/>
              <a:cs typeface="Optima ExtraBlack"/>
            </a:endParaRPr>
          </a:p>
        </p:txBody>
      </p:sp>
      <p:sp>
        <p:nvSpPr>
          <p:cNvPr id="3" name="Content Placeholder 2"/>
          <p:cNvSpPr>
            <a:spLocks noGrp="1"/>
          </p:cNvSpPr>
          <p:nvPr>
            <p:ph idx="1"/>
          </p:nvPr>
        </p:nvSpPr>
        <p:spPr>
          <a:xfrm>
            <a:off x="775130" y="2270037"/>
            <a:ext cx="8686800" cy="4160838"/>
          </a:xfrm>
        </p:spPr>
        <p:txBody>
          <a:bodyPr>
            <a:normAutofit fontScale="32500" lnSpcReduction="20000"/>
          </a:bodyPr>
          <a:lstStyle/>
          <a:p>
            <a:pPr marL="0" indent="0">
              <a:buNone/>
            </a:pPr>
            <a:r>
              <a:rPr lang="en-US" sz="7400" dirty="0" smtClean="0">
                <a:latin typeface="Optima"/>
                <a:cs typeface="Optima"/>
              </a:rPr>
              <a:t>caring</a:t>
            </a:r>
          </a:p>
          <a:p>
            <a:pPr marL="0" indent="0">
              <a:buNone/>
            </a:pPr>
            <a:r>
              <a:rPr lang="en-US" sz="7400" dirty="0" smtClean="0">
                <a:latin typeface="Optima"/>
                <a:cs typeface="Optima"/>
              </a:rPr>
              <a:t>trustworthy</a:t>
            </a:r>
          </a:p>
          <a:p>
            <a:pPr marL="0" indent="0">
              <a:buNone/>
            </a:pPr>
            <a:r>
              <a:rPr lang="en-US" sz="7400" dirty="0" smtClean="0">
                <a:latin typeface="Optima"/>
                <a:cs typeface="Optima"/>
              </a:rPr>
              <a:t>intuitive </a:t>
            </a:r>
          </a:p>
          <a:p>
            <a:pPr marL="0" indent="0">
              <a:buNone/>
            </a:pPr>
            <a:r>
              <a:rPr lang="en-US" sz="7400" dirty="0" smtClean="0">
                <a:latin typeface="Optima"/>
                <a:cs typeface="Optima"/>
              </a:rPr>
              <a:t>natural 				good common sense</a:t>
            </a:r>
          </a:p>
          <a:p>
            <a:pPr marL="0" indent="0">
              <a:buNone/>
            </a:pPr>
            <a:r>
              <a:rPr lang="en-US" sz="7400" dirty="0" smtClean="0">
                <a:latin typeface="Optima"/>
                <a:cs typeface="Optima"/>
              </a:rPr>
              <a:t>connected 				smart</a:t>
            </a:r>
          </a:p>
          <a:p>
            <a:pPr marL="0" indent="0">
              <a:buNone/>
            </a:pPr>
            <a:r>
              <a:rPr lang="en-US" sz="7400" dirty="0" smtClean="0">
                <a:latin typeface="Optima"/>
                <a:cs typeface="Optima"/>
              </a:rPr>
              <a:t>comfortable with trauma work	consoling</a:t>
            </a:r>
          </a:p>
          <a:p>
            <a:pPr marL="0" indent="0">
              <a:buNone/>
            </a:pPr>
            <a:r>
              <a:rPr lang="en-US" sz="7400" dirty="0">
                <a:latin typeface="Optima"/>
                <a:cs typeface="Optima"/>
              </a:rPr>
              <a:t>s</a:t>
            </a:r>
            <a:r>
              <a:rPr lang="en-US" sz="7400" dirty="0" smtClean="0">
                <a:latin typeface="Optima"/>
                <a:cs typeface="Optima"/>
              </a:rPr>
              <a:t>killed					validating</a:t>
            </a:r>
          </a:p>
          <a:p>
            <a:pPr marL="0" indent="0">
              <a:buNone/>
            </a:pPr>
            <a:r>
              <a:rPr lang="en-US" sz="7400" dirty="0">
                <a:latin typeface="Optima"/>
                <a:cs typeface="Optima"/>
              </a:rPr>
              <a:t>a</a:t>
            </a:r>
            <a:r>
              <a:rPr lang="en-US" sz="7400" dirty="0" smtClean="0">
                <a:latin typeface="Optima"/>
                <a:cs typeface="Optima"/>
              </a:rPr>
              <a:t>ccommodating			gentle</a:t>
            </a:r>
          </a:p>
          <a:p>
            <a:pPr marL="0" indent="0">
              <a:buNone/>
            </a:pPr>
            <a:r>
              <a:rPr lang="en-US" sz="7400" dirty="0" smtClean="0">
                <a:latin typeface="Optima"/>
                <a:cs typeface="Optima"/>
              </a:rPr>
              <a:t>magical 				nurturing	</a:t>
            </a:r>
          </a:p>
          <a:p>
            <a:pPr marL="0" indent="0">
              <a:buNone/>
            </a:pPr>
            <a:r>
              <a:rPr lang="en-US" sz="7400" dirty="0" smtClean="0">
                <a:latin typeface="Optima"/>
                <a:cs typeface="Optima"/>
              </a:rPr>
              <a:t>wonderful 				facilitating</a:t>
            </a:r>
            <a:r>
              <a:rPr lang="en-US" sz="7400" dirty="0" smtClean="0"/>
              <a:t>	</a:t>
            </a:r>
          </a:p>
          <a:p>
            <a:endParaRPr lang="en-US" dirty="0"/>
          </a:p>
        </p:txBody>
      </p:sp>
    </p:spTree>
    <p:extLst>
      <p:ext uri="{BB962C8B-B14F-4D97-AF65-F5344CB8AC3E}">
        <p14:creationId xmlns:p14="http://schemas.microsoft.com/office/powerpoint/2010/main" val="267765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2399"/>
            <a:ext cx="9144000" cy="838200"/>
          </a:xfrm>
        </p:spPr>
        <p:txBody>
          <a:bodyPr>
            <a:noAutofit/>
          </a:bodyPr>
          <a:lstStyle/>
          <a:p>
            <a:r>
              <a:rPr lang="en-US" sz="3200" dirty="0" err="1" smtClean="0">
                <a:latin typeface="Optima ExtraBlack"/>
                <a:cs typeface="Optima ExtraBlack"/>
              </a:rPr>
              <a:t>Beutler</a:t>
            </a:r>
            <a:r>
              <a:rPr lang="en-US" sz="3200" dirty="0" smtClean="0">
                <a:latin typeface="Optima ExtraBlack"/>
                <a:cs typeface="Optima ExtraBlack"/>
              </a:rPr>
              <a:t>, et al. (2005)</a:t>
            </a:r>
            <a:br>
              <a:rPr lang="en-US" sz="3200" dirty="0" smtClean="0">
                <a:latin typeface="Optima ExtraBlack"/>
                <a:cs typeface="Optima ExtraBlack"/>
              </a:rPr>
            </a:br>
            <a:r>
              <a:rPr lang="en-US" sz="2800" dirty="0" smtClean="0">
                <a:latin typeface="Optima ExtraBlack"/>
                <a:cs typeface="Optima ExtraBlack"/>
              </a:rPr>
              <a:t>On the Connection Between Therapist Traits &amp; Client Outcomes</a:t>
            </a:r>
            <a:endParaRPr lang="en-US" sz="2800" dirty="0">
              <a:latin typeface="Optima ExtraBlack"/>
              <a:cs typeface="Optima ExtraBlack"/>
            </a:endParaRPr>
          </a:p>
        </p:txBody>
      </p:sp>
      <p:sp>
        <p:nvSpPr>
          <p:cNvPr id="3" name="Content Placeholder 2"/>
          <p:cNvSpPr>
            <a:spLocks noGrp="1"/>
          </p:cNvSpPr>
          <p:nvPr>
            <p:ph idx="1"/>
          </p:nvPr>
        </p:nvSpPr>
        <p:spPr>
          <a:xfrm>
            <a:off x="228600" y="2001279"/>
            <a:ext cx="8770382" cy="4618038"/>
          </a:xfrm>
        </p:spPr>
        <p:txBody>
          <a:bodyPr>
            <a:normAutofit fontScale="92500" lnSpcReduction="20000"/>
          </a:bodyPr>
          <a:lstStyle/>
          <a:p>
            <a:r>
              <a:rPr lang="en-US" dirty="0" smtClean="0">
                <a:latin typeface="Optima"/>
                <a:cs typeface="Optima"/>
              </a:rPr>
              <a:t>Effective therapists are interested in people as individuals</a:t>
            </a:r>
          </a:p>
          <a:p>
            <a:r>
              <a:rPr lang="en-US" dirty="0" smtClean="0">
                <a:latin typeface="Optima"/>
                <a:cs typeface="Optima"/>
              </a:rPr>
              <a:t>Have insight into their own personality characteristics </a:t>
            </a:r>
          </a:p>
          <a:p>
            <a:r>
              <a:rPr lang="en-US" dirty="0" smtClean="0">
                <a:latin typeface="Optima"/>
                <a:cs typeface="Optima"/>
              </a:rPr>
              <a:t>Have concern for others</a:t>
            </a:r>
          </a:p>
          <a:p>
            <a:r>
              <a:rPr lang="en-US" dirty="0" smtClean="0">
                <a:latin typeface="Optima"/>
                <a:cs typeface="Optima"/>
              </a:rPr>
              <a:t>Intelligent </a:t>
            </a:r>
          </a:p>
          <a:p>
            <a:r>
              <a:rPr lang="en-US" dirty="0" smtClean="0">
                <a:latin typeface="Optima"/>
                <a:cs typeface="Optima"/>
              </a:rPr>
              <a:t>Sensitive to the complexities of human motivation</a:t>
            </a:r>
          </a:p>
          <a:p>
            <a:r>
              <a:rPr lang="en-US" dirty="0" smtClean="0">
                <a:latin typeface="Optima"/>
                <a:cs typeface="Optima"/>
              </a:rPr>
              <a:t>Tolerant</a:t>
            </a:r>
          </a:p>
          <a:p>
            <a:r>
              <a:rPr lang="en-US" dirty="0" smtClean="0">
                <a:latin typeface="Optima"/>
                <a:cs typeface="Optima"/>
              </a:rPr>
              <a:t>Able to establish warm and effective relationships with others</a:t>
            </a:r>
          </a:p>
          <a:p>
            <a:pPr marL="0" indent="0">
              <a:buNone/>
            </a:pPr>
            <a:endParaRPr lang="en-US" dirty="0" smtClean="0"/>
          </a:p>
        </p:txBody>
      </p:sp>
    </p:spTree>
    <p:extLst>
      <p:ext uri="{BB962C8B-B14F-4D97-AF65-F5344CB8AC3E}">
        <p14:creationId xmlns:p14="http://schemas.microsoft.com/office/powerpoint/2010/main" val="142531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9920"/>
            <a:ext cx="9144000" cy="838200"/>
          </a:xfrm>
        </p:spPr>
        <p:txBody>
          <a:bodyPr>
            <a:noAutofit/>
          </a:bodyPr>
          <a:lstStyle/>
          <a:p>
            <a:r>
              <a:rPr lang="en-US" sz="3200" dirty="0" err="1" smtClean="0">
                <a:latin typeface="Optima ExtraBlack"/>
                <a:cs typeface="Optima ExtraBlack"/>
              </a:rPr>
              <a:t>Charman</a:t>
            </a:r>
            <a:r>
              <a:rPr lang="en-US" sz="3200" dirty="0" smtClean="0">
                <a:latin typeface="Optima ExtraBlack"/>
                <a:cs typeface="Optima ExtraBlack"/>
              </a:rPr>
              <a:t> (2005)</a:t>
            </a:r>
            <a:endParaRPr lang="en-US" sz="3200" dirty="0">
              <a:latin typeface="Optima ExtraBlack"/>
              <a:cs typeface="Optima ExtraBlack"/>
            </a:endParaRPr>
          </a:p>
        </p:txBody>
      </p:sp>
      <p:sp>
        <p:nvSpPr>
          <p:cNvPr id="3" name="Content Placeholder 2"/>
          <p:cNvSpPr>
            <a:spLocks noGrp="1"/>
          </p:cNvSpPr>
          <p:nvPr>
            <p:ph idx="1"/>
          </p:nvPr>
        </p:nvSpPr>
        <p:spPr>
          <a:xfrm>
            <a:off x="381000" y="1799705"/>
            <a:ext cx="8991600" cy="4618038"/>
          </a:xfrm>
        </p:spPr>
        <p:txBody>
          <a:bodyPr>
            <a:normAutofit fontScale="77500" lnSpcReduction="20000"/>
          </a:bodyPr>
          <a:lstStyle/>
          <a:p>
            <a:pPr>
              <a:buFont typeface="Arial"/>
              <a:buChar char="•"/>
            </a:pPr>
            <a:r>
              <a:rPr lang="en-US" dirty="0" smtClean="0">
                <a:latin typeface="Optima"/>
                <a:cs typeface="Optima"/>
              </a:rPr>
              <a:t>mindful</a:t>
            </a:r>
          </a:p>
          <a:p>
            <a:pPr>
              <a:buFont typeface="Arial"/>
              <a:buChar char="•"/>
            </a:pPr>
            <a:r>
              <a:rPr lang="en-US" dirty="0" smtClean="0">
                <a:latin typeface="Optima"/>
                <a:cs typeface="Optima"/>
              </a:rPr>
              <a:t>not having an agenda</a:t>
            </a:r>
          </a:p>
          <a:p>
            <a:pPr>
              <a:buFont typeface="Arial"/>
              <a:buChar char="•"/>
            </a:pPr>
            <a:r>
              <a:rPr lang="en-US" dirty="0" smtClean="0">
                <a:latin typeface="Optima"/>
                <a:cs typeface="Optima"/>
              </a:rPr>
              <a:t>having concern for others </a:t>
            </a:r>
          </a:p>
          <a:p>
            <a:pPr>
              <a:buFont typeface="Arial"/>
              <a:buChar char="•"/>
            </a:pPr>
            <a:r>
              <a:rPr lang="en-US" dirty="0" smtClean="0">
                <a:latin typeface="Optima"/>
                <a:cs typeface="Optima"/>
              </a:rPr>
              <a:t>intelligent</a:t>
            </a:r>
          </a:p>
          <a:p>
            <a:pPr>
              <a:buFont typeface="Arial"/>
              <a:buChar char="•"/>
            </a:pPr>
            <a:r>
              <a:rPr lang="en-US" dirty="0" smtClean="0">
                <a:latin typeface="Optima"/>
                <a:cs typeface="Optima"/>
              </a:rPr>
              <a:t>flexible in personality </a:t>
            </a:r>
          </a:p>
          <a:p>
            <a:pPr>
              <a:buFont typeface="Arial"/>
              <a:buChar char="•"/>
            </a:pPr>
            <a:r>
              <a:rPr lang="en-US" dirty="0" smtClean="0">
                <a:latin typeface="Optima"/>
                <a:cs typeface="Optima"/>
              </a:rPr>
              <a:t>intuitive</a:t>
            </a:r>
          </a:p>
          <a:p>
            <a:pPr>
              <a:buFont typeface="Arial"/>
              <a:buChar char="•"/>
            </a:pPr>
            <a:r>
              <a:rPr lang="en-US" dirty="0" smtClean="0">
                <a:latin typeface="Optima"/>
                <a:cs typeface="Optima"/>
              </a:rPr>
              <a:t>self-aware </a:t>
            </a:r>
          </a:p>
          <a:p>
            <a:pPr>
              <a:buFont typeface="Arial"/>
              <a:buChar char="•"/>
            </a:pPr>
            <a:r>
              <a:rPr lang="en-US" dirty="0" smtClean="0">
                <a:latin typeface="Optima"/>
                <a:cs typeface="Optima"/>
              </a:rPr>
              <a:t>knows own issues </a:t>
            </a:r>
          </a:p>
          <a:p>
            <a:pPr>
              <a:buFont typeface="Arial"/>
              <a:buChar char="•"/>
            </a:pPr>
            <a:r>
              <a:rPr lang="en-US" dirty="0" smtClean="0">
                <a:latin typeface="Optima"/>
                <a:cs typeface="Optima"/>
              </a:rPr>
              <a:t>able to take care of self </a:t>
            </a:r>
          </a:p>
          <a:p>
            <a:pPr>
              <a:buFont typeface="Arial"/>
              <a:buChar char="•"/>
            </a:pPr>
            <a:r>
              <a:rPr lang="en-US" dirty="0" smtClean="0">
                <a:latin typeface="Optima"/>
                <a:cs typeface="Optima"/>
              </a:rPr>
              <a:t>open </a:t>
            </a:r>
          </a:p>
          <a:p>
            <a:pPr>
              <a:buFont typeface="Arial"/>
              <a:buChar char="•"/>
            </a:pPr>
            <a:r>
              <a:rPr lang="en-US" dirty="0" smtClean="0">
                <a:latin typeface="Optima"/>
                <a:cs typeface="Optima"/>
              </a:rPr>
              <a:t>patient</a:t>
            </a:r>
          </a:p>
          <a:p>
            <a:pPr>
              <a:buFont typeface="Arial"/>
              <a:buChar char="•"/>
            </a:pPr>
            <a:r>
              <a:rPr lang="en-US" dirty="0" smtClean="0">
                <a:latin typeface="Optima"/>
                <a:cs typeface="Optima"/>
              </a:rPr>
              <a:t>creative </a:t>
            </a:r>
          </a:p>
          <a:p>
            <a:pPr>
              <a:buFont typeface="Arial"/>
              <a:buChar char="•"/>
            </a:pPr>
            <a:endParaRPr lang="en-US" dirty="0" smtClean="0"/>
          </a:p>
        </p:txBody>
      </p:sp>
      <p:pic>
        <p:nvPicPr>
          <p:cNvPr id="4" name="Picture 3"/>
          <p:cNvPicPr>
            <a:picLocks noChangeAspect="1"/>
          </p:cNvPicPr>
          <p:nvPr/>
        </p:nvPicPr>
        <p:blipFill>
          <a:blip r:embed="rId2"/>
          <a:stretch>
            <a:fillRect/>
          </a:stretch>
        </p:blipFill>
        <p:spPr>
          <a:xfrm>
            <a:off x="5323178" y="1799705"/>
            <a:ext cx="3252112" cy="4819612"/>
          </a:xfrm>
          <a:prstGeom prst="rect">
            <a:avLst/>
          </a:prstGeom>
        </p:spPr>
      </p:pic>
    </p:spTree>
    <p:extLst>
      <p:ext uri="{BB962C8B-B14F-4D97-AF65-F5344CB8AC3E}">
        <p14:creationId xmlns:p14="http://schemas.microsoft.com/office/powerpoint/2010/main" val="1425319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Optima ExtraBlack"/>
                <a:cs typeface="Optima ExtraBlack"/>
              </a:rPr>
              <a:t>Intense Affect &amp; Abreaction</a:t>
            </a:r>
            <a:endParaRPr lang="en-US" dirty="0">
              <a:latin typeface="Optima ExtraBlack"/>
              <a:cs typeface="Optima ExtraBlack"/>
            </a:endParaRPr>
          </a:p>
        </p:txBody>
      </p:sp>
      <p:sp>
        <p:nvSpPr>
          <p:cNvPr id="3" name="Content Placeholder 2"/>
          <p:cNvSpPr>
            <a:spLocks noGrp="1"/>
          </p:cNvSpPr>
          <p:nvPr>
            <p:ph idx="1"/>
          </p:nvPr>
        </p:nvSpPr>
        <p:spPr>
          <a:xfrm>
            <a:off x="329231" y="1600200"/>
            <a:ext cx="8497295" cy="4525963"/>
          </a:xfrm>
        </p:spPr>
        <p:txBody>
          <a:bodyPr/>
          <a:lstStyle/>
          <a:p>
            <a:r>
              <a:rPr lang="en-US" dirty="0" smtClean="0">
                <a:latin typeface="Optima"/>
                <a:cs typeface="Optima"/>
              </a:rPr>
              <a:t>“The therapeutic process of bringing forgotten or inhibited material (i.e., experiences, memories) from the unconscious into consciousness, with concurrent emotional release and discharge of tension and anxiety.”</a:t>
            </a:r>
          </a:p>
          <a:p>
            <a:pPr>
              <a:buNone/>
            </a:pPr>
            <a:endParaRPr lang="en-US" dirty="0" smtClean="0"/>
          </a:p>
          <a:p>
            <a:pPr>
              <a:buNone/>
            </a:pPr>
            <a:r>
              <a:rPr lang="en-US" sz="1600" dirty="0" smtClean="0"/>
              <a:t>APA Dictionary of Psychology; </a:t>
            </a:r>
            <a:r>
              <a:rPr lang="en-US" sz="1600" dirty="0" err="1" smtClean="0"/>
              <a:t>VandenBos</a:t>
            </a:r>
            <a:r>
              <a:rPr lang="en-US" sz="1600" dirty="0" smtClean="0"/>
              <a:t> (2007) </a:t>
            </a:r>
            <a:r>
              <a:rPr lang="en-US" dirty="0" smtClean="0"/>
              <a:t> </a:t>
            </a:r>
          </a:p>
          <a:p>
            <a:pPr>
              <a:buNone/>
            </a:pPr>
            <a:endParaRPr lang="en-US" dirty="0"/>
          </a:p>
        </p:txBody>
      </p:sp>
      <p:pic>
        <p:nvPicPr>
          <p:cNvPr id="2050" name="Picture 2" descr="C:\Users\jmarich\AppData\Local\Microsoft\Windows\Temporary Internet Files\Content.IE5\3IEN9XUB\MCj00786230000[1].wmf"/>
          <p:cNvPicPr>
            <a:picLocks noChangeAspect="1" noChangeArrowheads="1"/>
          </p:cNvPicPr>
          <p:nvPr/>
        </p:nvPicPr>
        <p:blipFill>
          <a:blip r:embed="rId2" cstate="print"/>
          <a:srcRect/>
          <a:stretch>
            <a:fillRect/>
          </a:stretch>
        </p:blipFill>
        <p:spPr bwMode="auto">
          <a:xfrm>
            <a:off x="5943600" y="4572000"/>
            <a:ext cx="2377371" cy="1812132"/>
          </a:xfrm>
          <a:prstGeom prst="rect">
            <a:avLst/>
          </a:prstGeom>
          <a:noFill/>
        </p:spPr>
      </p:pic>
    </p:spTree>
    <p:extLst>
      <p:ext uri="{BB962C8B-B14F-4D97-AF65-F5344CB8AC3E}">
        <p14:creationId xmlns:p14="http://schemas.microsoft.com/office/powerpoint/2010/main" val="3097213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Optima ExtraBlack"/>
                <a:cs typeface="Optima ExtraBlack"/>
              </a:rPr>
              <a:t>For Continued Development</a:t>
            </a:r>
            <a:endParaRPr lang="en-US" dirty="0">
              <a:latin typeface="Optima ExtraBlack"/>
              <a:cs typeface="Optima ExtraBlack"/>
            </a:endParaRPr>
          </a:p>
        </p:txBody>
      </p:sp>
      <p:sp>
        <p:nvSpPr>
          <p:cNvPr id="3" name="Content Placeholder 2"/>
          <p:cNvSpPr>
            <a:spLocks noGrp="1"/>
          </p:cNvSpPr>
          <p:nvPr>
            <p:ph idx="1"/>
          </p:nvPr>
        </p:nvSpPr>
        <p:spPr>
          <a:xfrm>
            <a:off x="457199" y="1600200"/>
            <a:ext cx="8369327" cy="4525963"/>
          </a:xfrm>
        </p:spPr>
        <p:txBody>
          <a:bodyPr>
            <a:normAutofit fontScale="85000" lnSpcReduction="20000"/>
          </a:bodyPr>
          <a:lstStyle/>
          <a:p>
            <a:pPr lvl="0"/>
            <a:r>
              <a:rPr lang="en-US" dirty="0">
                <a:latin typeface="Optima"/>
                <a:cs typeface="Optima"/>
              </a:rPr>
              <a:t>How many of the qualities o</a:t>
            </a:r>
            <a:r>
              <a:rPr lang="en-US" dirty="0" smtClean="0">
                <a:latin typeface="Optima"/>
                <a:cs typeface="Optima"/>
              </a:rPr>
              <a:t>n these lists do I possess?</a:t>
            </a:r>
          </a:p>
          <a:p>
            <a:pPr lvl="0"/>
            <a:endParaRPr lang="en-US" dirty="0">
              <a:latin typeface="Optima"/>
              <a:cs typeface="Optima"/>
            </a:endParaRPr>
          </a:p>
          <a:p>
            <a:pPr lvl="0"/>
            <a:r>
              <a:rPr lang="en-US" dirty="0">
                <a:latin typeface="Optima"/>
                <a:cs typeface="Optima"/>
              </a:rPr>
              <a:t>How do I handle intense affect and abreaction? </a:t>
            </a:r>
            <a:endParaRPr lang="en-US" dirty="0" smtClean="0">
              <a:latin typeface="Optima"/>
              <a:cs typeface="Optima"/>
            </a:endParaRPr>
          </a:p>
          <a:p>
            <a:pPr marL="0" lvl="0" indent="0">
              <a:buNone/>
            </a:pPr>
            <a:endParaRPr lang="en-US" dirty="0">
              <a:latin typeface="Optima"/>
              <a:cs typeface="Optima"/>
            </a:endParaRPr>
          </a:p>
          <a:p>
            <a:pPr lvl="0"/>
            <a:r>
              <a:rPr lang="en-US" dirty="0">
                <a:latin typeface="Optima"/>
                <a:cs typeface="Optima"/>
              </a:rPr>
              <a:t>What are my personal barriers with grief and trauma</a:t>
            </a:r>
            <a:r>
              <a:rPr lang="en-US" dirty="0" smtClean="0">
                <a:latin typeface="Optima"/>
                <a:cs typeface="Optima"/>
              </a:rPr>
              <a:t>?</a:t>
            </a:r>
          </a:p>
          <a:p>
            <a:pPr marL="0" lvl="0" indent="0">
              <a:buNone/>
            </a:pPr>
            <a:endParaRPr lang="en-US" dirty="0">
              <a:latin typeface="Optima"/>
              <a:cs typeface="Optima"/>
            </a:endParaRPr>
          </a:p>
          <a:p>
            <a:pPr lvl="0"/>
            <a:r>
              <a:rPr lang="en-US" dirty="0">
                <a:latin typeface="Optima"/>
                <a:cs typeface="Optima"/>
              </a:rPr>
              <a:t>What factors may inhibit me from being effective with someone struggling with trauma and/or grief? </a:t>
            </a:r>
            <a:endParaRPr lang="en-US" dirty="0" smtClean="0">
              <a:latin typeface="Optima"/>
              <a:cs typeface="Optima"/>
            </a:endParaRPr>
          </a:p>
          <a:p>
            <a:pPr marL="0" lvl="0" indent="0">
              <a:buNone/>
            </a:pPr>
            <a:endParaRPr lang="en-US" dirty="0">
              <a:latin typeface="Optima"/>
              <a:cs typeface="Optima"/>
            </a:endParaRPr>
          </a:p>
          <a:p>
            <a:pPr lvl="0"/>
            <a:r>
              <a:rPr lang="en-US" dirty="0" smtClean="0">
                <a:latin typeface="Optima"/>
                <a:cs typeface="Optima"/>
              </a:rPr>
              <a:t>When </a:t>
            </a:r>
            <a:r>
              <a:rPr lang="en-US" dirty="0">
                <a:latin typeface="Optima"/>
                <a:cs typeface="Optima"/>
              </a:rPr>
              <a:t>is the best time to use collaborative referrals? </a:t>
            </a:r>
          </a:p>
        </p:txBody>
      </p:sp>
    </p:spTree>
    <p:extLst>
      <p:ext uri="{BB962C8B-B14F-4D97-AF65-F5344CB8AC3E}">
        <p14:creationId xmlns:p14="http://schemas.microsoft.com/office/powerpoint/2010/main" val="97949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4057" y="208866"/>
            <a:ext cx="6222058" cy="6476596"/>
          </a:xfrm>
          <a:prstGeom prst="rect">
            <a:avLst/>
          </a:prstGeom>
        </p:spPr>
      </p:pic>
    </p:spTree>
    <p:extLst>
      <p:ext uri="{BB962C8B-B14F-4D97-AF65-F5344CB8AC3E}">
        <p14:creationId xmlns:p14="http://schemas.microsoft.com/office/powerpoint/2010/main" val="4172325812"/>
      </p:ext>
    </p:extLst>
  </p:cSld>
  <p:clrMapOvr>
    <a:masterClrMapping/>
  </p:clrMapOvr>
  <p:transition xmlns:p14="http://schemas.microsoft.com/office/powerpoint/2010/main" advTm="46050"/>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95" y="3683262"/>
            <a:ext cx="8407773" cy="646331"/>
          </a:xfrm>
          <a:prstGeom prst="rect">
            <a:avLst/>
          </a:prstGeom>
          <a:noFill/>
        </p:spPr>
        <p:txBody>
          <a:bodyPr wrap="square" rtlCol="0">
            <a:spAutoFit/>
          </a:bodyPr>
          <a:lstStyle/>
          <a:p>
            <a:pPr algn="ctr"/>
            <a:r>
              <a:rPr lang="en-US" sz="3600" b="1" dirty="0" err="1" smtClean="0">
                <a:solidFill>
                  <a:schemeClr val="tx2"/>
                </a:solidFill>
              </a:rPr>
              <a:t>www.traumatwelve.com</a:t>
            </a:r>
            <a:r>
              <a:rPr lang="en-US" sz="3600" b="1" dirty="0" smtClean="0">
                <a:solidFill>
                  <a:schemeClr val="tx2"/>
                </a:solidFill>
              </a:rPr>
              <a:t>/</a:t>
            </a:r>
            <a:r>
              <a:rPr lang="en-US" sz="3600" b="1" dirty="0" err="1" smtClean="0">
                <a:solidFill>
                  <a:schemeClr val="tx2"/>
                </a:solidFill>
              </a:rPr>
              <a:t>powerpoint</a:t>
            </a:r>
            <a:endParaRPr lang="en-US" sz="3600" dirty="0">
              <a:solidFill>
                <a:schemeClr val="tx2"/>
              </a:solidFill>
            </a:endParaRPr>
          </a:p>
        </p:txBody>
      </p:sp>
    </p:spTree>
    <p:extLst>
      <p:ext uri="{BB962C8B-B14F-4D97-AF65-F5344CB8AC3E}">
        <p14:creationId xmlns:p14="http://schemas.microsoft.com/office/powerpoint/2010/main" val="24739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auto">
          <a:xfrm>
            <a:off x="772060" y="1524000"/>
            <a:ext cx="2676027" cy="4029075"/>
          </a:xfrm>
          <a:prstGeom prst="rect">
            <a:avLst/>
          </a:prstGeom>
          <a:noFill/>
          <a:ln w="9525">
            <a:noFill/>
            <a:miter lim="800000"/>
            <a:headEnd/>
            <a:tailEnd/>
          </a:ln>
        </p:spPr>
      </p:pic>
      <p:sp>
        <p:nvSpPr>
          <p:cNvPr id="48131" name="TextBox 2"/>
          <p:cNvSpPr txBox="1">
            <a:spLocks noChangeArrowheads="1"/>
          </p:cNvSpPr>
          <p:nvPr/>
        </p:nvSpPr>
        <p:spPr bwMode="auto">
          <a:xfrm>
            <a:off x="3729703" y="1524000"/>
            <a:ext cx="5410200" cy="4093428"/>
          </a:xfrm>
          <a:prstGeom prst="rect">
            <a:avLst/>
          </a:prstGeom>
          <a:noFill/>
          <a:ln w="9525">
            <a:noFill/>
            <a:miter lim="800000"/>
            <a:headEnd/>
            <a:tailEnd/>
          </a:ln>
        </p:spPr>
        <p:txBody>
          <a:bodyPr wrap="square">
            <a:spAutoFit/>
          </a:bodyPr>
          <a:lstStyle/>
          <a:p>
            <a:r>
              <a:rPr lang="en-US" sz="2000" dirty="0">
                <a:latin typeface="Optima"/>
                <a:cs typeface="Optima"/>
              </a:rPr>
              <a:t>To contact today’s presenter:</a:t>
            </a:r>
          </a:p>
          <a:p>
            <a:endParaRPr lang="en-US" sz="2000" dirty="0">
              <a:latin typeface="Optima"/>
              <a:cs typeface="Optima"/>
            </a:endParaRPr>
          </a:p>
          <a:p>
            <a:r>
              <a:rPr lang="en-US" sz="2000" dirty="0">
                <a:latin typeface="Optima"/>
                <a:cs typeface="Optima"/>
              </a:rPr>
              <a:t>Jamie </a:t>
            </a:r>
            <a:r>
              <a:rPr lang="en-US" sz="2000" dirty="0" smtClean="0">
                <a:latin typeface="Optima"/>
                <a:cs typeface="Optima"/>
              </a:rPr>
              <a:t>Marich, Ph.D</a:t>
            </a:r>
            <a:r>
              <a:rPr lang="en-US" sz="2000" dirty="0">
                <a:latin typeface="Optima"/>
                <a:cs typeface="Optima"/>
              </a:rPr>
              <a:t>., LPCC-S, </a:t>
            </a:r>
            <a:r>
              <a:rPr lang="en-US" sz="2000" dirty="0" smtClean="0">
                <a:latin typeface="Optima"/>
                <a:cs typeface="Optima"/>
              </a:rPr>
              <a:t>LICDC-CS</a:t>
            </a:r>
            <a:endParaRPr lang="en-US" sz="2000" dirty="0">
              <a:latin typeface="Optima"/>
              <a:cs typeface="Optima"/>
            </a:endParaRPr>
          </a:p>
          <a:p>
            <a:r>
              <a:rPr lang="en-US" sz="2000" dirty="0" smtClean="0">
                <a:latin typeface="Optima"/>
                <a:cs typeface="Optima"/>
              </a:rPr>
              <a:t>Mindful Ohio</a:t>
            </a:r>
            <a:endParaRPr lang="en-US" sz="2000" dirty="0">
              <a:latin typeface="Optima"/>
              <a:cs typeface="Optima"/>
            </a:endParaRPr>
          </a:p>
          <a:p>
            <a:endParaRPr lang="en-US" sz="2000" dirty="0">
              <a:latin typeface="Optima"/>
              <a:cs typeface="Optima"/>
            </a:endParaRPr>
          </a:p>
          <a:p>
            <a:r>
              <a:rPr lang="en-US" sz="2000" dirty="0">
                <a:latin typeface="Optima"/>
                <a:cs typeface="Optima"/>
              </a:rPr>
              <a:t>jamie@jamiemarich.com</a:t>
            </a:r>
          </a:p>
          <a:p>
            <a:r>
              <a:rPr lang="en-US" sz="2000" dirty="0" smtClean="0">
                <a:latin typeface="Optima"/>
                <a:cs typeface="Optima"/>
                <a:hlinkClick r:id="rId3"/>
              </a:rPr>
              <a:t>www.mindfulohio.com</a:t>
            </a:r>
          </a:p>
          <a:p>
            <a:r>
              <a:rPr lang="en-US" sz="2000" dirty="0" smtClean="0">
                <a:latin typeface="Optima"/>
                <a:cs typeface="Optima"/>
                <a:hlinkClick r:id="rId3"/>
              </a:rPr>
              <a:t>www.jamiemarich.com</a:t>
            </a:r>
            <a:endParaRPr lang="en-US" sz="2000" dirty="0" smtClean="0">
              <a:latin typeface="Optima"/>
              <a:cs typeface="Optima"/>
            </a:endParaRPr>
          </a:p>
          <a:p>
            <a:r>
              <a:rPr lang="en-US" sz="2000" dirty="0" smtClean="0">
                <a:latin typeface="Optima"/>
                <a:cs typeface="Optima"/>
                <a:hlinkClick r:id="rId4"/>
              </a:rPr>
              <a:t>www.drjamiemarich.com</a:t>
            </a:r>
            <a:endParaRPr lang="en-US" sz="2000" dirty="0" smtClean="0">
              <a:latin typeface="Optima"/>
              <a:cs typeface="Optima"/>
            </a:endParaRPr>
          </a:p>
          <a:p>
            <a:r>
              <a:rPr lang="en-US" sz="2000" dirty="0" smtClean="0">
                <a:latin typeface="Optima"/>
                <a:cs typeface="Optima"/>
                <a:hlinkClick r:id="rId5"/>
              </a:rPr>
              <a:t>www.dancingmindfulness.com</a:t>
            </a:r>
            <a:r>
              <a:rPr lang="en-US" sz="2000" dirty="0" smtClean="0">
                <a:latin typeface="Optima"/>
                <a:cs typeface="Optima"/>
              </a:rPr>
              <a:t> </a:t>
            </a:r>
          </a:p>
          <a:p>
            <a:r>
              <a:rPr lang="en-US" sz="2000" dirty="0" smtClean="0">
                <a:latin typeface="Optima"/>
                <a:cs typeface="Optima"/>
                <a:hlinkClick r:id="rId6"/>
              </a:rPr>
              <a:t>www.TraumaTwelve.com</a:t>
            </a:r>
            <a:r>
              <a:rPr lang="en-US" sz="2000" dirty="0" smtClean="0">
                <a:latin typeface="Optima"/>
                <a:cs typeface="Optima"/>
              </a:rPr>
              <a:t>  </a:t>
            </a:r>
            <a:endParaRPr lang="en-US" sz="2000" dirty="0">
              <a:latin typeface="Optima"/>
              <a:cs typeface="Optima"/>
            </a:endParaRPr>
          </a:p>
          <a:p>
            <a:endParaRPr lang="en-US" sz="2000" dirty="0">
              <a:latin typeface="Optima"/>
              <a:cs typeface="Optima"/>
            </a:endParaRPr>
          </a:p>
          <a:p>
            <a:r>
              <a:rPr lang="en-US" sz="2000" dirty="0">
                <a:latin typeface="Optima"/>
                <a:cs typeface="Optima"/>
              </a:rPr>
              <a:t>Phone: 330-881-2944</a:t>
            </a:r>
          </a:p>
        </p:txBody>
      </p:sp>
    </p:spTree>
    <p:extLst>
      <p:ext uri="{BB962C8B-B14F-4D97-AF65-F5344CB8AC3E}">
        <p14:creationId xmlns:p14="http://schemas.microsoft.com/office/powerpoint/2010/main" val="111133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DSM</a:t>
            </a:r>
            <a:endParaRPr lang="en-US" dirty="0">
              <a:latin typeface="Optima ExtraBlack"/>
              <a:cs typeface="Optima ExtraBlack"/>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Optima"/>
                <a:cs typeface="Optima"/>
              </a:rPr>
              <a:t>PTSD entered into the DSM-III in 1980, largely as a result of the Vietnam War </a:t>
            </a:r>
          </a:p>
          <a:p>
            <a:r>
              <a:rPr lang="en-US" dirty="0" smtClean="0">
                <a:latin typeface="Optima"/>
                <a:cs typeface="Optima"/>
              </a:rPr>
              <a:t>Other names had been used unofficially in the field over the years:</a:t>
            </a:r>
          </a:p>
          <a:p>
            <a:pPr marL="0" indent="0">
              <a:buNone/>
            </a:pPr>
            <a:r>
              <a:rPr lang="en-US" dirty="0">
                <a:latin typeface="Optima"/>
                <a:cs typeface="Optima"/>
              </a:rPr>
              <a:t>	</a:t>
            </a:r>
            <a:r>
              <a:rPr lang="en-US" dirty="0" smtClean="0">
                <a:latin typeface="Optima"/>
                <a:cs typeface="Optima"/>
              </a:rPr>
              <a:t>soldier’s heart</a:t>
            </a:r>
          </a:p>
          <a:p>
            <a:pPr marL="0" indent="0">
              <a:buNone/>
            </a:pPr>
            <a:r>
              <a:rPr lang="en-US" dirty="0">
                <a:latin typeface="Optima"/>
                <a:cs typeface="Optima"/>
              </a:rPr>
              <a:t>	</a:t>
            </a:r>
            <a:r>
              <a:rPr lang="en-US" dirty="0" smtClean="0">
                <a:latin typeface="Optima"/>
                <a:cs typeface="Optima"/>
              </a:rPr>
              <a:t>shell shock</a:t>
            </a:r>
          </a:p>
          <a:p>
            <a:pPr marL="0" indent="0">
              <a:buNone/>
            </a:pPr>
            <a:r>
              <a:rPr lang="en-US" dirty="0">
                <a:latin typeface="Optima"/>
                <a:cs typeface="Optima"/>
              </a:rPr>
              <a:t>	</a:t>
            </a:r>
            <a:r>
              <a:rPr lang="en-US" dirty="0" smtClean="0">
                <a:latin typeface="Optima"/>
                <a:cs typeface="Optima"/>
              </a:rPr>
              <a:t>battle fatigue</a:t>
            </a:r>
          </a:p>
          <a:p>
            <a:pPr marL="0" indent="0">
              <a:buNone/>
            </a:pPr>
            <a:r>
              <a:rPr lang="en-US" dirty="0">
                <a:latin typeface="Optima"/>
                <a:cs typeface="Optima"/>
              </a:rPr>
              <a:t>	</a:t>
            </a:r>
            <a:r>
              <a:rPr lang="en-US" dirty="0" smtClean="0">
                <a:latin typeface="Optima"/>
                <a:cs typeface="Optima"/>
              </a:rPr>
              <a:t>operational exhaustion </a:t>
            </a:r>
          </a:p>
          <a:p>
            <a:pPr marL="0" indent="0">
              <a:buNone/>
            </a:pPr>
            <a:r>
              <a:rPr lang="en-US" dirty="0">
                <a:latin typeface="Optima"/>
                <a:cs typeface="Optima"/>
              </a:rPr>
              <a:t>	</a:t>
            </a:r>
            <a:r>
              <a:rPr lang="en-US" dirty="0" smtClean="0">
                <a:latin typeface="Optima"/>
                <a:cs typeface="Optima"/>
              </a:rPr>
              <a:t>hysteria </a:t>
            </a:r>
            <a:endParaRPr lang="en-US" dirty="0">
              <a:latin typeface="Optima"/>
              <a:cs typeface="Optima"/>
            </a:endParaRPr>
          </a:p>
        </p:txBody>
      </p:sp>
    </p:spTree>
    <p:extLst>
      <p:ext uri="{BB962C8B-B14F-4D97-AF65-F5344CB8AC3E}">
        <p14:creationId xmlns:p14="http://schemas.microsoft.com/office/powerpoint/2010/main" val="2141097375"/>
      </p:ext>
    </p:extLst>
  </p:cSld>
  <p:clrMapOvr>
    <a:masterClrMapping/>
  </p:clrMapOvr>
  <p:transition xmlns:p14="http://schemas.microsoft.com/office/powerpoint/2010/main" advTm="4605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151"/>
            <a:ext cx="7239000" cy="1143000"/>
          </a:xfrm>
        </p:spPr>
        <p:txBody>
          <a:bodyPr>
            <a:noAutofit/>
          </a:bodyPr>
          <a:lstStyle/>
          <a:p>
            <a:pPr algn="l" eaLnBrk="1" fontAlgn="auto" hangingPunct="1">
              <a:spcAft>
                <a:spcPts val="0"/>
              </a:spcAft>
              <a:defRPr/>
            </a:pPr>
            <a:r>
              <a:rPr lang="en-US" sz="2800" dirty="0" smtClean="0">
                <a:latin typeface="Optima ExtraBlack"/>
                <a:cs typeface="Optima ExtraBlack"/>
              </a:rPr>
              <a:t>DSM-IV-TR Nutshell Definition of PTSD</a:t>
            </a:r>
            <a:br>
              <a:rPr lang="en-US" sz="2800" dirty="0" smtClean="0">
                <a:latin typeface="Optima ExtraBlack"/>
                <a:cs typeface="Optima ExtraBlack"/>
              </a:rPr>
            </a:br>
            <a:r>
              <a:rPr lang="en-US" sz="2800" i="1" dirty="0" smtClean="0">
                <a:latin typeface="Optima ExtraBlack"/>
                <a:cs typeface="Optima ExtraBlack"/>
              </a:rPr>
              <a:t>Posttraumatic </a:t>
            </a:r>
            <a:r>
              <a:rPr lang="en-US" sz="2800" i="1" dirty="0">
                <a:latin typeface="Optima ExtraBlack"/>
                <a:cs typeface="Optima ExtraBlack"/>
              </a:rPr>
              <a:t>S</a:t>
            </a:r>
            <a:r>
              <a:rPr lang="en-US" sz="2800" i="1" dirty="0" smtClean="0">
                <a:latin typeface="Optima ExtraBlack"/>
                <a:cs typeface="Optima ExtraBlack"/>
              </a:rPr>
              <a:t>tress </a:t>
            </a:r>
            <a:r>
              <a:rPr lang="en-US" sz="2800" i="1" dirty="0">
                <a:latin typeface="Optima ExtraBlack"/>
                <a:cs typeface="Optima ExtraBlack"/>
              </a:rPr>
              <a:t>D</a:t>
            </a:r>
            <a:r>
              <a:rPr lang="en-US" sz="2800" i="1" dirty="0" smtClean="0">
                <a:latin typeface="Optima ExtraBlack"/>
                <a:cs typeface="Optima ExtraBlack"/>
              </a:rPr>
              <a:t>isorder </a:t>
            </a:r>
            <a:br>
              <a:rPr lang="en-US" sz="2800" i="1" dirty="0" smtClean="0">
                <a:latin typeface="Optima ExtraBlack"/>
                <a:cs typeface="Optima ExtraBlack"/>
              </a:rPr>
            </a:br>
            <a:r>
              <a:rPr lang="en-US" sz="2800" dirty="0" smtClean="0">
                <a:latin typeface="Optima ExtraBlack"/>
                <a:cs typeface="Optima ExtraBlack"/>
              </a:rPr>
              <a:t>(APA, 2000)</a:t>
            </a:r>
            <a:endParaRPr lang="en-US" sz="2800" dirty="0">
              <a:latin typeface="Optima ExtraBlack"/>
              <a:cs typeface="Optima ExtraBlack"/>
            </a:endParaRPr>
          </a:p>
        </p:txBody>
      </p:sp>
      <p:sp>
        <p:nvSpPr>
          <p:cNvPr id="12291" name="Content Placeholder 2"/>
          <p:cNvSpPr>
            <a:spLocks noGrp="1"/>
          </p:cNvSpPr>
          <p:nvPr>
            <p:ph idx="1"/>
          </p:nvPr>
        </p:nvSpPr>
        <p:spPr>
          <a:xfrm>
            <a:off x="152400" y="2017466"/>
            <a:ext cx="8763000" cy="4846638"/>
          </a:xfrm>
        </p:spPr>
        <p:txBody>
          <a:bodyPr/>
          <a:lstStyle/>
          <a:p>
            <a:pPr eaLnBrk="1" hangingPunct="1"/>
            <a:r>
              <a:rPr lang="en-US" sz="2800" dirty="0" smtClean="0">
                <a:latin typeface="Optima"/>
                <a:cs typeface="Optima"/>
              </a:rPr>
              <a:t>Actual or perceived threat of injury or death- response of hopelessness or horror (Criterion A)</a:t>
            </a:r>
          </a:p>
          <a:p>
            <a:pPr eaLnBrk="1" hangingPunct="1"/>
            <a:r>
              <a:rPr lang="en-US" sz="2800" u="sng" dirty="0" smtClean="0">
                <a:latin typeface="Optima"/>
                <a:cs typeface="Optima"/>
              </a:rPr>
              <a:t>Re-experiencing</a:t>
            </a:r>
            <a:r>
              <a:rPr lang="en-US" sz="2800" dirty="0" smtClean="0">
                <a:latin typeface="Optima"/>
                <a:cs typeface="Optima"/>
              </a:rPr>
              <a:t> of the trauma</a:t>
            </a:r>
          </a:p>
          <a:p>
            <a:pPr eaLnBrk="1" hangingPunct="1"/>
            <a:r>
              <a:rPr lang="en-US" sz="2800" u="sng" dirty="0" smtClean="0">
                <a:latin typeface="Optima"/>
                <a:cs typeface="Optima"/>
              </a:rPr>
              <a:t>Avoidance</a:t>
            </a:r>
            <a:r>
              <a:rPr lang="en-US" sz="2800" dirty="0" smtClean="0">
                <a:latin typeface="Optima"/>
                <a:cs typeface="Optima"/>
              </a:rPr>
              <a:t> of stimuli associated with the trauma</a:t>
            </a:r>
          </a:p>
          <a:p>
            <a:pPr eaLnBrk="1" hangingPunct="1"/>
            <a:r>
              <a:rPr lang="en-US" sz="2800" u="sng" dirty="0" smtClean="0">
                <a:latin typeface="Optima"/>
                <a:cs typeface="Optima"/>
              </a:rPr>
              <a:t>Heightened arousal</a:t>
            </a:r>
            <a:r>
              <a:rPr lang="en-US" sz="2800" dirty="0" smtClean="0">
                <a:latin typeface="Optima"/>
                <a:cs typeface="Optima"/>
              </a:rPr>
              <a:t> symptoms</a:t>
            </a:r>
          </a:p>
          <a:p>
            <a:pPr eaLnBrk="1" hangingPunct="1"/>
            <a:r>
              <a:rPr lang="en-US" sz="2800" dirty="0" smtClean="0">
                <a:latin typeface="Optima"/>
                <a:cs typeface="Optima"/>
              </a:rPr>
              <a:t>Duration of symptoms longer than 1 month</a:t>
            </a:r>
          </a:p>
          <a:p>
            <a:pPr eaLnBrk="1" hangingPunct="1"/>
            <a:r>
              <a:rPr lang="en-US" sz="2800" dirty="0" smtClean="0">
                <a:latin typeface="Optima"/>
                <a:cs typeface="Optima"/>
              </a:rPr>
              <a:t>Functional impairment due to disturbances  </a:t>
            </a:r>
          </a:p>
          <a:p>
            <a:pPr eaLnBrk="1" hangingPunct="1"/>
            <a:endParaRPr lang="en-US" u="sng" dirty="0" smtClean="0"/>
          </a:p>
          <a:p>
            <a:pPr eaLnBrk="1" hangingPunct="1"/>
            <a:endParaRPr lang="en-US" dirty="0" smtClean="0"/>
          </a:p>
        </p:txBody>
      </p:sp>
      <p:pic>
        <p:nvPicPr>
          <p:cNvPr id="12292" name="Picture 2" descr="C:\Users\jmarich\AppData\Local\Microsoft\Windows\Temporary Internet Files\Content.IE5\2218Q7R7\MCj04414130000[1].wmf"/>
          <p:cNvPicPr>
            <a:picLocks noChangeAspect="1" noChangeArrowheads="1"/>
          </p:cNvPicPr>
          <p:nvPr/>
        </p:nvPicPr>
        <p:blipFill>
          <a:blip r:embed="rId2" cstate="print"/>
          <a:srcRect/>
          <a:stretch>
            <a:fillRect/>
          </a:stretch>
        </p:blipFill>
        <p:spPr bwMode="auto">
          <a:xfrm rot="640475">
            <a:off x="7629169" y="5275832"/>
            <a:ext cx="1409700" cy="1266825"/>
          </a:xfrm>
          <a:prstGeom prst="rect">
            <a:avLst/>
          </a:prstGeom>
          <a:noFill/>
          <a:ln w="9525">
            <a:noFill/>
            <a:miter lim="800000"/>
            <a:headEnd/>
            <a:tailEnd/>
          </a:ln>
        </p:spPr>
      </p:pic>
    </p:spTree>
    <p:extLst>
      <p:ext uri="{BB962C8B-B14F-4D97-AF65-F5344CB8AC3E}">
        <p14:creationId xmlns:p14="http://schemas.microsoft.com/office/powerpoint/2010/main" val="637982789"/>
      </p:ext>
    </p:extLst>
  </p:cSld>
  <p:clrMapOvr>
    <a:masterClrMapping/>
  </p:clrMapOvr>
  <p:transition xmlns:p14="http://schemas.microsoft.com/office/powerpoint/2010/main" advTm="64166"/>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151"/>
            <a:ext cx="7239000" cy="1143000"/>
          </a:xfrm>
        </p:spPr>
        <p:txBody>
          <a:bodyPr>
            <a:noAutofit/>
          </a:bodyPr>
          <a:lstStyle/>
          <a:p>
            <a:pPr algn="l" eaLnBrk="1" fontAlgn="auto" hangingPunct="1">
              <a:spcAft>
                <a:spcPts val="0"/>
              </a:spcAft>
              <a:defRPr/>
            </a:pPr>
            <a:r>
              <a:rPr lang="en-US" sz="2800" dirty="0" smtClean="0">
                <a:latin typeface="Optima ExtraBlack"/>
                <a:cs typeface="Optima ExtraBlack"/>
              </a:rPr>
              <a:t>DSM-5® Nutshell Definition of PTSD</a:t>
            </a:r>
            <a:br>
              <a:rPr lang="en-US" sz="2800" dirty="0" smtClean="0">
                <a:latin typeface="Optima ExtraBlack"/>
                <a:cs typeface="Optima ExtraBlack"/>
              </a:rPr>
            </a:br>
            <a:r>
              <a:rPr lang="en-US" sz="2800" i="1" dirty="0" smtClean="0">
                <a:latin typeface="Optima ExtraBlack"/>
                <a:cs typeface="Optima ExtraBlack"/>
              </a:rPr>
              <a:t>Posttraumatic </a:t>
            </a:r>
            <a:r>
              <a:rPr lang="en-US" sz="2800" i="1" dirty="0">
                <a:latin typeface="Optima ExtraBlack"/>
                <a:cs typeface="Optima ExtraBlack"/>
              </a:rPr>
              <a:t>S</a:t>
            </a:r>
            <a:r>
              <a:rPr lang="en-US" sz="2800" i="1" dirty="0" smtClean="0">
                <a:latin typeface="Optima ExtraBlack"/>
                <a:cs typeface="Optima ExtraBlack"/>
              </a:rPr>
              <a:t>tress </a:t>
            </a:r>
            <a:r>
              <a:rPr lang="en-US" sz="2800" i="1" dirty="0">
                <a:latin typeface="Optima ExtraBlack"/>
                <a:cs typeface="Optima ExtraBlack"/>
              </a:rPr>
              <a:t>D</a:t>
            </a:r>
            <a:r>
              <a:rPr lang="en-US" sz="2800" i="1" dirty="0" smtClean="0">
                <a:latin typeface="Optima ExtraBlack"/>
                <a:cs typeface="Optima ExtraBlack"/>
              </a:rPr>
              <a:t>isorder </a:t>
            </a:r>
            <a:br>
              <a:rPr lang="en-US" sz="2800" i="1" dirty="0" smtClean="0">
                <a:latin typeface="Optima ExtraBlack"/>
                <a:cs typeface="Optima ExtraBlack"/>
              </a:rPr>
            </a:br>
            <a:r>
              <a:rPr lang="en-US" sz="2800" dirty="0" smtClean="0">
                <a:latin typeface="Optima ExtraBlack"/>
                <a:cs typeface="Optima ExtraBlack"/>
              </a:rPr>
              <a:t>(APA, 2013)</a:t>
            </a:r>
            <a:endParaRPr lang="en-US" sz="2800" dirty="0">
              <a:latin typeface="Optima ExtraBlack"/>
              <a:cs typeface="Optima ExtraBlack"/>
            </a:endParaRPr>
          </a:p>
        </p:txBody>
      </p:sp>
      <p:sp>
        <p:nvSpPr>
          <p:cNvPr id="12291" name="Content Placeholder 2"/>
          <p:cNvSpPr>
            <a:spLocks noGrp="1"/>
          </p:cNvSpPr>
          <p:nvPr>
            <p:ph idx="1"/>
          </p:nvPr>
        </p:nvSpPr>
        <p:spPr>
          <a:xfrm>
            <a:off x="152400" y="2017466"/>
            <a:ext cx="8991600" cy="4846638"/>
          </a:xfrm>
        </p:spPr>
        <p:txBody>
          <a:bodyPr/>
          <a:lstStyle/>
          <a:p>
            <a:pPr lvl="0"/>
            <a:r>
              <a:rPr lang="en-US" sz="2600" dirty="0">
                <a:latin typeface="Optima"/>
                <a:cs typeface="Optima"/>
              </a:rPr>
              <a:t>Exposure to actual or threatened a) death, b) serious injury, or c) sexual </a:t>
            </a:r>
            <a:r>
              <a:rPr lang="en-US" sz="2600" dirty="0" smtClean="0">
                <a:latin typeface="Optima"/>
                <a:cs typeface="Optima"/>
              </a:rPr>
              <a:t>violation: </a:t>
            </a:r>
            <a:r>
              <a:rPr lang="en-US" sz="2600" dirty="0">
                <a:latin typeface="Optima"/>
                <a:cs typeface="Optima"/>
              </a:rPr>
              <a:t>direct experiencing, witnessing </a:t>
            </a:r>
            <a:endParaRPr lang="en-US" sz="2600" dirty="0" smtClean="0">
              <a:latin typeface="Optima"/>
              <a:cs typeface="Optima"/>
            </a:endParaRPr>
          </a:p>
          <a:p>
            <a:pPr lvl="0"/>
            <a:r>
              <a:rPr lang="en-US" sz="2600" u="sng" dirty="0" smtClean="0">
                <a:latin typeface="Optima"/>
                <a:cs typeface="Optima"/>
              </a:rPr>
              <a:t>Intrusion</a:t>
            </a:r>
            <a:r>
              <a:rPr lang="en-US" sz="2600" dirty="0" smtClean="0">
                <a:latin typeface="Optima"/>
                <a:cs typeface="Optima"/>
              </a:rPr>
              <a:t> symptoms</a:t>
            </a:r>
            <a:endParaRPr lang="en-US" sz="2600" dirty="0">
              <a:latin typeface="Optima"/>
              <a:cs typeface="Optima"/>
            </a:endParaRPr>
          </a:p>
          <a:p>
            <a:pPr lvl="0"/>
            <a:r>
              <a:rPr lang="en-US" sz="2600" u="sng" dirty="0">
                <a:latin typeface="Optima"/>
                <a:cs typeface="Optima"/>
              </a:rPr>
              <a:t>Avoidance</a:t>
            </a:r>
            <a:r>
              <a:rPr lang="en-US" sz="2600" dirty="0">
                <a:latin typeface="Optima"/>
                <a:cs typeface="Optima"/>
              </a:rPr>
              <a:t> of stimuli associated with the </a:t>
            </a:r>
            <a:r>
              <a:rPr lang="en-US" sz="2600" dirty="0" smtClean="0">
                <a:latin typeface="Optima"/>
                <a:cs typeface="Optima"/>
              </a:rPr>
              <a:t>trauma</a:t>
            </a:r>
            <a:endParaRPr lang="en-US" sz="2600" dirty="0">
              <a:latin typeface="Optima"/>
              <a:cs typeface="Optima"/>
            </a:endParaRPr>
          </a:p>
          <a:p>
            <a:pPr lvl="0"/>
            <a:r>
              <a:rPr lang="en-US" sz="2600" u="sng" dirty="0">
                <a:latin typeface="Optima"/>
                <a:cs typeface="Optima"/>
              </a:rPr>
              <a:t>Cognitions and Mood:</a:t>
            </a:r>
            <a:r>
              <a:rPr lang="en-US" sz="2600" dirty="0">
                <a:latin typeface="Optima"/>
                <a:cs typeface="Optima"/>
              </a:rPr>
              <a:t> negative alterations </a:t>
            </a:r>
            <a:endParaRPr lang="en-US" sz="2600" dirty="0" smtClean="0">
              <a:latin typeface="Optima"/>
              <a:cs typeface="Optima"/>
            </a:endParaRPr>
          </a:p>
          <a:p>
            <a:pPr lvl="0"/>
            <a:r>
              <a:rPr lang="en-US" sz="2600" u="sng" dirty="0" smtClean="0">
                <a:latin typeface="Optima"/>
                <a:cs typeface="Optima"/>
              </a:rPr>
              <a:t>Arousal </a:t>
            </a:r>
            <a:r>
              <a:rPr lang="en-US" sz="2600" u="sng" dirty="0">
                <a:latin typeface="Optima"/>
                <a:cs typeface="Optima"/>
              </a:rPr>
              <a:t>and reactivity</a:t>
            </a:r>
            <a:r>
              <a:rPr lang="en-US" sz="2600" dirty="0">
                <a:latin typeface="Optima"/>
                <a:cs typeface="Optima"/>
              </a:rPr>
              <a:t> </a:t>
            </a:r>
            <a:r>
              <a:rPr lang="en-US" sz="2600" dirty="0" smtClean="0">
                <a:latin typeface="Optima"/>
                <a:cs typeface="Optima"/>
              </a:rPr>
              <a:t>symptoms</a:t>
            </a:r>
            <a:endParaRPr lang="en-US" sz="2600" dirty="0">
              <a:latin typeface="Optima"/>
              <a:cs typeface="Optima"/>
            </a:endParaRPr>
          </a:p>
          <a:p>
            <a:pPr lvl="0"/>
            <a:r>
              <a:rPr lang="en-US" sz="2600" dirty="0">
                <a:latin typeface="Optima"/>
                <a:cs typeface="Optima"/>
              </a:rPr>
              <a:t>Duration of symptoms longer than 1 month</a:t>
            </a:r>
          </a:p>
          <a:p>
            <a:pPr lvl="0"/>
            <a:r>
              <a:rPr lang="en-US" sz="2600" dirty="0">
                <a:latin typeface="Optima"/>
                <a:cs typeface="Optima"/>
              </a:rPr>
              <a:t>Functional impairment due to disturbances  </a:t>
            </a:r>
          </a:p>
          <a:p>
            <a:pPr eaLnBrk="1" hangingPunct="1"/>
            <a:endParaRPr lang="en-US" u="sng" dirty="0" smtClean="0"/>
          </a:p>
          <a:p>
            <a:pPr eaLnBrk="1" hangingPunct="1"/>
            <a:endParaRPr lang="en-US" dirty="0" smtClean="0"/>
          </a:p>
        </p:txBody>
      </p:sp>
      <p:pic>
        <p:nvPicPr>
          <p:cNvPr id="12292" name="Picture 2" descr="C:\Users\jmarich\AppData\Local\Microsoft\Windows\Temporary Internet Files\Content.IE5\2218Q7R7\MCj04414130000[1].wmf"/>
          <p:cNvPicPr>
            <a:picLocks noChangeAspect="1" noChangeArrowheads="1"/>
          </p:cNvPicPr>
          <p:nvPr/>
        </p:nvPicPr>
        <p:blipFill>
          <a:blip r:embed="rId2" cstate="print"/>
          <a:srcRect/>
          <a:stretch>
            <a:fillRect/>
          </a:stretch>
        </p:blipFill>
        <p:spPr bwMode="auto">
          <a:xfrm rot="640475">
            <a:off x="7629169" y="5275832"/>
            <a:ext cx="1409700" cy="1266825"/>
          </a:xfrm>
          <a:prstGeom prst="rect">
            <a:avLst/>
          </a:prstGeom>
          <a:noFill/>
          <a:ln w="9525">
            <a:noFill/>
            <a:miter lim="800000"/>
            <a:headEnd/>
            <a:tailEnd/>
          </a:ln>
        </p:spPr>
      </p:pic>
    </p:spTree>
    <p:extLst>
      <p:ext uri="{BB962C8B-B14F-4D97-AF65-F5344CB8AC3E}">
        <p14:creationId xmlns:p14="http://schemas.microsoft.com/office/powerpoint/2010/main" val="874757720"/>
      </p:ext>
    </p:extLst>
  </p:cSld>
  <p:clrMapOvr>
    <a:masterClrMapping/>
  </p:clrMapOvr>
  <p:transition xmlns:p14="http://schemas.microsoft.com/office/powerpoint/2010/main" advTm="64166"/>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Optima ExtraBlack"/>
                <a:cs typeface="Optima ExtraBlack"/>
              </a:rPr>
              <a:t>Posttraumatic Stress Disorder: </a:t>
            </a:r>
            <a:br>
              <a:rPr lang="en-US" dirty="0" smtClean="0">
                <a:latin typeface="Optima ExtraBlack"/>
                <a:cs typeface="Optima ExtraBlack"/>
              </a:rPr>
            </a:br>
            <a:r>
              <a:rPr lang="en-US" dirty="0" smtClean="0">
                <a:latin typeface="Optima ExtraBlack"/>
                <a:cs typeface="Optima ExtraBlack"/>
              </a:rPr>
              <a:t>DSM-5® Criteria </a:t>
            </a:r>
            <a:endParaRPr lang="en-US" dirty="0">
              <a:latin typeface="Optima ExtraBlack"/>
              <a:cs typeface="Optima ExtraBlack"/>
            </a:endParaRPr>
          </a:p>
        </p:txBody>
      </p:sp>
      <p:sp>
        <p:nvSpPr>
          <p:cNvPr id="5" name="TextBox 4"/>
          <p:cNvSpPr txBox="1"/>
          <p:nvPr/>
        </p:nvSpPr>
        <p:spPr>
          <a:xfrm>
            <a:off x="533400" y="1981200"/>
            <a:ext cx="8077200" cy="4370427"/>
          </a:xfrm>
          <a:prstGeom prst="rect">
            <a:avLst/>
          </a:prstGeom>
          <a:noFill/>
        </p:spPr>
        <p:txBody>
          <a:bodyPr wrap="square" rtlCol="0">
            <a:spAutoFit/>
          </a:bodyPr>
          <a:lstStyle/>
          <a:p>
            <a:pPr marL="342900" indent="-342900">
              <a:buAutoNum type="alphaUcPeriod"/>
            </a:pPr>
            <a:r>
              <a:rPr lang="en-US" sz="2000" b="1" dirty="0" smtClean="0">
                <a:latin typeface="Optima"/>
                <a:cs typeface="Optima"/>
              </a:rPr>
              <a:t>Exposure </a:t>
            </a:r>
            <a:r>
              <a:rPr lang="en-US" sz="2000" b="1" dirty="0">
                <a:latin typeface="Optima"/>
                <a:cs typeface="Optima"/>
              </a:rPr>
              <a:t>to actual or threatened </a:t>
            </a:r>
            <a:r>
              <a:rPr lang="en-US" sz="2000" b="1" dirty="0" smtClean="0">
                <a:latin typeface="Optima"/>
                <a:cs typeface="Optima"/>
              </a:rPr>
              <a:t>death</a:t>
            </a:r>
            <a:r>
              <a:rPr lang="en-US" sz="2000" b="1" dirty="0">
                <a:latin typeface="Optima"/>
                <a:cs typeface="Optima"/>
              </a:rPr>
              <a:t>, </a:t>
            </a:r>
            <a:r>
              <a:rPr lang="en-US" sz="2000" b="1" dirty="0" smtClean="0">
                <a:latin typeface="Optima"/>
                <a:cs typeface="Optima"/>
              </a:rPr>
              <a:t>serious </a:t>
            </a:r>
            <a:r>
              <a:rPr lang="en-US" sz="2000" b="1" dirty="0">
                <a:latin typeface="Optima"/>
                <a:cs typeface="Optima"/>
              </a:rPr>
              <a:t>injury, </a:t>
            </a:r>
            <a:r>
              <a:rPr lang="en-US" sz="2000" b="1" dirty="0" smtClean="0">
                <a:latin typeface="Optima"/>
                <a:cs typeface="Optima"/>
              </a:rPr>
              <a:t>or </a:t>
            </a:r>
            <a:r>
              <a:rPr lang="en-US" sz="2000" b="1" dirty="0">
                <a:latin typeface="Optima"/>
                <a:cs typeface="Optima"/>
              </a:rPr>
              <a:t>sexual </a:t>
            </a:r>
            <a:r>
              <a:rPr lang="en-US" sz="2000" b="1" dirty="0" smtClean="0">
                <a:latin typeface="Optima"/>
                <a:cs typeface="Optima"/>
              </a:rPr>
              <a:t>violence, </a:t>
            </a:r>
            <a:r>
              <a:rPr lang="en-US" sz="2000" b="1" dirty="0">
                <a:latin typeface="Optima"/>
                <a:cs typeface="Optima"/>
              </a:rPr>
              <a:t>in one </a:t>
            </a:r>
            <a:r>
              <a:rPr lang="en-US" sz="2000" b="1" dirty="0" smtClean="0">
                <a:latin typeface="Optima"/>
                <a:cs typeface="Optima"/>
              </a:rPr>
              <a:t>(or more) </a:t>
            </a:r>
            <a:r>
              <a:rPr lang="en-US" sz="2000" b="1" dirty="0">
                <a:latin typeface="Optima"/>
                <a:cs typeface="Optima"/>
              </a:rPr>
              <a:t>of the following ways</a:t>
            </a:r>
            <a:r>
              <a:rPr lang="en-US" sz="2000" b="1" dirty="0" smtClean="0">
                <a:latin typeface="Optima"/>
                <a:cs typeface="Optima"/>
              </a:rPr>
              <a:t>:</a:t>
            </a:r>
          </a:p>
          <a:p>
            <a:endParaRPr lang="en-US" sz="2000" dirty="0">
              <a:latin typeface="Optima"/>
              <a:cs typeface="Optima"/>
            </a:endParaRPr>
          </a:p>
          <a:p>
            <a:pPr marL="342900" indent="-342900">
              <a:buFont typeface="+mj-lt"/>
              <a:buAutoNum type="arabicPeriod"/>
            </a:pPr>
            <a:r>
              <a:rPr lang="en-US" sz="2000" dirty="0" smtClean="0">
                <a:latin typeface="Optima"/>
                <a:cs typeface="Optima"/>
              </a:rPr>
              <a:t>Directly </a:t>
            </a:r>
            <a:r>
              <a:rPr lang="en-US" sz="2000" dirty="0">
                <a:latin typeface="Optima"/>
                <a:cs typeface="Optima"/>
              </a:rPr>
              <a:t>experiencing the traumatic event(s</a:t>
            </a:r>
            <a:r>
              <a:rPr lang="en-US" sz="2000" dirty="0" smtClean="0">
                <a:latin typeface="Optima"/>
                <a:cs typeface="Optima"/>
              </a:rPr>
              <a:t>).</a:t>
            </a:r>
            <a:endParaRPr lang="en-US" sz="2000" dirty="0">
              <a:latin typeface="Optima"/>
              <a:cs typeface="Optima"/>
            </a:endParaRPr>
          </a:p>
          <a:p>
            <a:pPr marL="342900" indent="-342900">
              <a:buFont typeface="+mj-lt"/>
              <a:buAutoNum type="arabicPeriod"/>
            </a:pPr>
            <a:r>
              <a:rPr lang="en-US" sz="2000" dirty="0" smtClean="0">
                <a:latin typeface="Optima"/>
                <a:cs typeface="Optima"/>
              </a:rPr>
              <a:t>Witnessing</a:t>
            </a:r>
            <a:r>
              <a:rPr lang="en-US" sz="2000" dirty="0">
                <a:latin typeface="Optima"/>
                <a:cs typeface="Optima"/>
              </a:rPr>
              <a:t>, in person, the traumatic event(s) as </a:t>
            </a:r>
            <a:r>
              <a:rPr lang="en-US" sz="2000" dirty="0" smtClean="0">
                <a:latin typeface="Optima"/>
                <a:cs typeface="Optima"/>
              </a:rPr>
              <a:t>it </a:t>
            </a:r>
            <a:r>
              <a:rPr lang="en-US" sz="2000" dirty="0">
                <a:latin typeface="Optima"/>
                <a:cs typeface="Optima"/>
              </a:rPr>
              <a:t>occurred to </a:t>
            </a:r>
            <a:r>
              <a:rPr lang="en-US" sz="2000" dirty="0" smtClean="0">
                <a:latin typeface="Optima"/>
                <a:cs typeface="Optima"/>
              </a:rPr>
              <a:t>others.</a:t>
            </a:r>
            <a:endParaRPr lang="en-US" sz="2000" dirty="0">
              <a:latin typeface="Optima"/>
              <a:cs typeface="Optima"/>
            </a:endParaRPr>
          </a:p>
          <a:p>
            <a:pPr marL="342900" indent="-342900">
              <a:buFont typeface="+mj-lt"/>
              <a:buAutoNum type="arabicPeriod"/>
            </a:pPr>
            <a:r>
              <a:rPr lang="en-US" sz="2000" dirty="0" smtClean="0">
                <a:latin typeface="Optima"/>
                <a:cs typeface="Optima"/>
              </a:rPr>
              <a:t>Learning </a:t>
            </a:r>
            <a:r>
              <a:rPr lang="en-US" sz="2000" dirty="0">
                <a:latin typeface="Optima"/>
                <a:cs typeface="Optima"/>
              </a:rPr>
              <a:t>that the traumatic event(s) occurred to a close family member or close </a:t>
            </a:r>
            <a:r>
              <a:rPr lang="en-US" sz="2000" dirty="0" smtClean="0">
                <a:latin typeface="Optima"/>
                <a:cs typeface="Optima"/>
              </a:rPr>
              <a:t>friend; cases </a:t>
            </a:r>
            <a:r>
              <a:rPr lang="en-US" sz="2000" dirty="0">
                <a:latin typeface="Optima"/>
                <a:cs typeface="Optima"/>
              </a:rPr>
              <a:t>of actual or threatened death must have been violent or </a:t>
            </a:r>
            <a:r>
              <a:rPr lang="en-US" sz="2000" dirty="0" smtClean="0">
                <a:latin typeface="Optima"/>
                <a:cs typeface="Optima"/>
              </a:rPr>
              <a:t>accidental.</a:t>
            </a:r>
            <a:endParaRPr lang="en-US" sz="2000" dirty="0">
              <a:latin typeface="Optima"/>
              <a:cs typeface="Optima"/>
            </a:endParaRPr>
          </a:p>
          <a:p>
            <a:pPr marL="342900" indent="-342900">
              <a:buFont typeface="+mj-lt"/>
              <a:buAutoNum type="arabicPeriod"/>
            </a:pPr>
            <a:r>
              <a:rPr lang="en-US" sz="2000" dirty="0" smtClean="0">
                <a:latin typeface="Optima"/>
                <a:cs typeface="Optima"/>
              </a:rPr>
              <a:t>Experiencing </a:t>
            </a:r>
            <a:r>
              <a:rPr lang="en-US" sz="2000" dirty="0">
                <a:latin typeface="Optima"/>
                <a:cs typeface="Optima"/>
              </a:rPr>
              <a:t>repeated or extreme exposure to aversive details of the traumatic event(s) (e.g., first responders collecting human remains; police officers repeatedly exposed to details of child abuse); this does not apply to exposure through electronic media, television, movies, or pictures, unless this exposure is work-related.</a:t>
            </a:r>
          </a:p>
          <a:p>
            <a:endParaRPr lang="en-US" dirty="0"/>
          </a:p>
        </p:txBody>
      </p:sp>
    </p:spTree>
    <p:extLst>
      <p:ext uri="{BB962C8B-B14F-4D97-AF65-F5344CB8AC3E}">
        <p14:creationId xmlns:p14="http://schemas.microsoft.com/office/powerpoint/2010/main" val="405902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Optima ExtraBlack"/>
                <a:cs typeface="Optima ExtraBlack"/>
              </a:rPr>
              <a:t>Posttraumatic Stress Disorder: </a:t>
            </a:r>
            <a:br>
              <a:rPr lang="en-US" sz="3600" dirty="0">
                <a:latin typeface="Optima ExtraBlack"/>
                <a:cs typeface="Optima ExtraBlack"/>
              </a:rPr>
            </a:br>
            <a:r>
              <a:rPr lang="en-US" sz="3600" dirty="0">
                <a:latin typeface="Optima ExtraBlack"/>
                <a:cs typeface="Optima ExtraBlack"/>
              </a:rPr>
              <a:t>DSM-5® Criteria </a:t>
            </a:r>
            <a:endParaRPr lang="en-US" dirty="0"/>
          </a:p>
        </p:txBody>
      </p:sp>
      <p:sp>
        <p:nvSpPr>
          <p:cNvPr id="5" name="TextBox 4"/>
          <p:cNvSpPr txBox="1"/>
          <p:nvPr/>
        </p:nvSpPr>
        <p:spPr>
          <a:xfrm>
            <a:off x="381000" y="1671965"/>
            <a:ext cx="8534400" cy="5186035"/>
          </a:xfrm>
          <a:prstGeom prst="rect">
            <a:avLst/>
          </a:prstGeom>
          <a:noFill/>
        </p:spPr>
        <p:txBody>
          <a:bodyPr wrap="square" rtlCol="0">
            <a:spAutoFit/>
          </a:bodyPr>
          <a:lstStyle/>
          <a:p>
            <a:pPr marL="350838" indent="-350838"/>
            <a:r>
              <a:rPr lang="en-US" sz="2000" b="1" dirty="0">
                <a:latin typeface="Optima"/>
                <a:cs typeface="Optima"/>
              </a:rPr>
              <a:t>B. Presence of one </a:t>
            </a:r>
            <a:r>
              <a:rPr lang="en-US" sz="2000" b="1" dirty="0" smtClean="0">
                <a:latin typeface="Optima"/>
                <a:cs typeface="Optima"/>
              </a:rPr>
              <a:t>(or more) </a:t>
            </a:r>
            <a:r>
              <a:rPr lang="en-US" sz="2000" b="1" dirty="0">
                <a:latin typeface="Optima"/>
                <a:cs typeface="Optima"/>
              </a:rPr>
              <a:t>of the following intrusion symptoms associated with the traumatic event(s), beginning after the traumatic event(s) occurred</a:t>
            </a:r>
            <a:r>
              <a:rPr lang="en-US" sz="2000" b="1" dirty="0" smtClean="0">
                <a:latin typeface="Optima"/>
                <a:cs typeface="Optima"/>
              </a:rPr>
              <a:t>:</a:t>
            </a:r>
          </a:p>
          <a:p>
            <a:endParaRPr lang="en-US" sz="1600" dirty="0">
              <a:latin typeface="Optima"/>
              <a:cs typeface="Optima"/>
            </a:endParaRPr>
          </a:p>
          <a:p>
            <a:pPr marL="342900" indent="-342900">
              <a:buFont typeface="+mj-lt"/>
              <a:buAutoNum type="arabicPeriod"/>
            </a:pPr>
            <a:r>
              <a:rPr lang="en-US" sz="1700" dirty="0" smtClean="0">
                <a:latin typeface="Optima"/>
                <a:cs typeface="Optima"/>
              </a:rPr>
              <a:t>Recurrent</a:t>
            </a:r>
            <a:r>
              <a:rPr lang="en-US" sz="1700" dirty="0">
                <a:latin typeface="Optima"/>
                <a:cs typeface="Optima"/>
              </a:rPr>
              <a:t>, involuntary, and intrusive distressing memories of the traumatic event(s</a:t>
            </a:r>
            <a:r>
              <a:rPr lang="en-US" sz="1700" dirty="0" smtClean="0">
                <a:latin typeface="Optima"/>
                <a:cs typeface="Optima"/>
              </a:rPr>
              <a:t>). </a:t>
            </a:r>
            <a:r>
              <a:rPr lang="en-US" sz="1700" dirty="0">
                <a:latin typeface="Optima"/>
                <a:cs typeface="Optima"/>
              </a:rPr>
              <a:t>(Note:</a:t>
            </a:r>
            <a:r>
              <a:rPr lang="en-US" sz="1700" b="1" dirty="0">
                <a:latin typeface="Optima"/>
                <a:cs typeface="Optima"/>
              </a:rPr>
              <a:t> </a:t>
            </a:r>
            <a:r>
              <a:rPr lang="en-US" sz="1700" dirty="0">
                <a:latin typeface="Optima"/>
                <a:cs typeface="Optima"/>
              </a:rPr>
              <a:t>In </a:t>
            </a:r>
            <a:r>
              <a:rPr lang="en-US" sz="1700" dirty="0" smtClean="0">
                <a:latin typeface="Optima"/>
                <a:cs typeface="Optima"/>
              </a:rPr>
              <a:t>children older than 6 years, </a:t>
            </a:r>
            <a:r>
              <a:rPr lang="en-US" sz="1700" dirty="0">
                <a:latin typeface="Optima"/>
                <a:cs typeface="Optima"/>
              </a:rPr>
              <a:t>repetitive play may occur in which themes or aspects of the traumatic event(s) are expressed.)</a:t>
            </a:r>
          </a:p>
          <a:p>
            <a:pPr marL="342900" indent="-342900">
              <a:buFont typeface="+mj-lt"/>
              <a:buAutoNum type="arabicPeriod"/>
            </a:pPr>
            <a:r>
              <a:rPr lang="en-US" sz="1700" dirty="0" smtClean="0">
                <a:latin typeface="Optima"/>
                <a:cs typeface="Optima"/>
              </a:rPr>
              <a:t>Recurrent </a:t>
            </a:r>
            <a:r>
              <a:rPr lang="en-US" sz="1700" dirty="0">
                <a:latin typeface="Optima"/>
                <a:cs typeface="Optima"/>
              </a:rPr>
              <a:t>distressing dreams in which the content </a:t>
            </a:r>
            <a:r>
              <a:rPr lang="en-US" sz="1700" dirty="0" smtClean="0">
                <a:latin typeface="Optima"/>
                <a:cs typeface="Optima"/>
              </a:rPr>
              <a:t>and/or </a:t>
            </a:r>
            <a:r>
              <a:rPr lang="en-US" sz="1700" dirty="0">
                <a:latin typeface="Optima"/>
                <a:cs typeface="Optima"/>
              </a:rPr>
              <a:t>affect of the dream </a:t>
            </a:r>
            <a:r>
              <a:rPr lang="en-US" sz="1700" dirty="0" smtClean="0">
                <a:latin typeface="Optima"/>
                <a:cs typeface="Optima"/>
              </a:rPr>
              <a:t>are </a:t>
            </a:r>
            <a:r>
              <a:rPr lang="en-US" sz="1700" dirty="0">
                <a:latin typeface="Optima"/>
                <a:cs typeface="Optima"/>
              </a:rPr>
              <a:t>related to the </a:t>
            </a:r>
            <a:r>
              <a:rPr lang="en-US" sz="1700" dirty="0" smtClean="0">
                <a:latin typeface="Optima"/>
                <a:cs typeface="Optima"/>
              </a:rPr>
              <a:t>traumatic event(s). </a:t>
            </a:r>
            <a:r>
              <a:rPr lang="en-US" sz="1700" dirty="0">
                <a:latin typeface="Optima"/>
                <a:cs typeface="Optima"/>
              </a:rPr>
              <a:t>(Note:</a:t>
            </a:r>
            <a:r>
              <a:rPr lang="en-US" sz="1700" b="1" dirty="0">
                <a:latin typeface="Optima"/>
                <a:cs typeface="Optima"/>
              </a:rPr>
              <a:t> </a:t>
            </a:r>
            <a:r>
              <a:rPr lang="en-US" sz="1700" dirty="0">
                <a:latin typeface="Optima"/>
                <a:cs typeface="Optima"/>
              </a:rPr>
              <a:t>In children, there may be frightening dreams without recognizable content</a:t>
            </a:r>
            <a:r>
              <a:rPr lang="en-US" sz="1700" dirty="0" smtClean="0">
                <a:latin typeface="Optima"/>
                <a:cs typeface="Optima"/>
              </a:rPr>
              <a:t>.)</a:t>
            </a:r>
            <a:endParaRPr lang="en-US" sz="1700" dirty="0">
              <a:latin typeface="Optima"/>
              <a:cs typeface="Optima"/>
            </a:endParaRPr>
          </a:p>
          <a:p>
            <a:pPr marL="342900" indent="-342900">
              <a:buFont typeface="+mj-lt"/>
              <a:buAutoNum type="arabicPeriod"/>
            </a:pPr>
            <a:r>
              <a:rPr lang="en-US" sz="1700" dirty="0" smtClean="0">
                <a:latin typeface="Optima"/>
                <a:cs typeface="Optima"/>
              </a:rPr>
              <a:t>Dissociative </a:t>
            </a:r>
            <a:r>
              <a:rPr lang="en-US" sz="1700" dirty="0">
                <a:latin typeface="Optima"/>
                <a:cs typeface="Optima"/>
              </a:rPr>
              <a:t>reactions (e.g., flashbacks) in which the individual feels or acts as if the traumatic event(s) are </a:t>
            </a:r>
            <a:r>
              <a:rPr lang="en-US" sz="1700" dirty="0" smtClean="0">
                <a:latin typeface="Optima"/>
                <a:cs typeface="Optima"/>
              </a:rPr>
              <a:t>recurring. (Such </a:t>
            </a:r>
            <a:r>
              <a:rPr lang="en-US" sz="1700" dirty="0">
                <a:latin typeface="Optima"/>
                <a:cs typeface="Optima"/>
              </a:rPr>
              <a:t>reactions may occur on a continuum, with the most extreme expression being a complete loss of awareness of present surroundings</a:t>
            </a:r>
            <a:r>
              <a:rPr lang="en-US" sz="1700" dirty="0" smtClean="0">
                <a:latin typeface="Optima"/>
                <a:cs typeface="Optima"/>
              </a:rPr>
              <a:t>.) </a:t>
            </a:r>
            <a:r>
              <a:rPr lang="en-US" sz="1700" dirty="0">
                <a:latin typeface="Optima"/>
                <a:cs typeface="Optima"/>
              </a:rPr>
              <a:t>(Note:</a:t>
            </a:r>
            <a:r>
              <a:rPr lang="en-US" sz="1700" b="1" dirty="0">
                <a:latin typeface="Optima"/>
                <a:cs typeface="Optima"/>
              </a:rPr>
              <a:t> </a:t>
            </a:r>
            <a:r>
              <a:rPr lang="en-US" sz="1700" dirty="0">
                <a:latin typeface="Optima"/>
                <a:cs typeface="Optima"/>
              </a:rPr>
              <a:t>In children, trauma-specific reenactment may occur in play.)</a:t>
            </a:r>
          </a:p>
          <a:p>
            <a:pPr marL="342900" indent="-342900">
              <a:buFont typeface="+mj-lt"/>
              <a:buAutoNum type="arabicPeriod"/>
            </a:pPr>
            <a:r>
              <a:rPr lang="en-US" sz="1700" dirty="0" smtClean="0">
                <a:latin typeface="Optima"/>
                <a:cs typeface="Optima"/>
              </a:rPr>
              <a:t>Intense </a:t>
            </a:r>
            <a:r>
              <a:rPr lang="en-US" sz="1700" dirty="0">
                <a:latin typeface="Optima"/>
                <a:cs typeface="Optima"/>
              </a:rPr>
              <a:t>or prolonged psychological distress at exposure to internal or external cues that symbolize or resemble an aspect of the traumatic event(s</a:t>
            </a:r>
            <a:r>
              <a:rPr lang="en-US" sz="1700" dirty="0" smtClean="0">
                <a:latin typeface="Optima"/>
                <a:cs typeface="Optima"/>
              </a:rPr>
              <a:t>).</a:t>
            </a:r>
            <a:endParaRPr lang="en-US" sz="1700" dirty="0">
              <a:latin typeface="Optima"/>
              <a:cs typeface="Optima"/>
            </a:endParaRPr>
          </a:p>
          <a:p>
            <a:pPr marL="342900" indent="-342900">
              <a:buFont typeface="+mj-lt"/>
              <a:buAutoNum type="arabicPeriod"/>
            </a:pPr>
            <a:r>
              <a:rPr lang="en-US" sz="1700" dirty="0" smtClean="0">
                <a:latin typeface="Optima"/>
                <a:cs typeface="Optima"/>
              </a:rPr>
              <a:t>Marked </a:t>
            </a:r>
            <a:r>
              <a:rPr lang="en-US" sz="1700" dirty="0">
                <a:latin typeface="Optima"/>
                <a:cs typeface="Optima"/>
              </a:rPr>
              <a:t>physiological reactions to </a:t>
            </a:r>
            <a:r>
              <a:rPr lang="en-US" sz="1700" dirty="0" smtClean="0">
                <a:latin typeface="Optima"/>
                <a:cs typeface="Optima"/>
              </a:rPr>
              <a:t>internal or external cues that symbolize or resemble an aspect of the traumatic event(s).reminders </a:t>
            </a:r>
            <a:r>
              <a:rPr lang="en-US" sz="1700" dirty="0">
                <a:latin typeface="Optima"/>
                <a:cs typeface="Optima"/>
              </a:rPr>
              <a:t>of the traumatic event(s)</a:t>
            </a:r>
          </a:p>
          <a:p>
            <a:pPr marL="342900" indent="-342900">
              <a:buFont typeface="+mj-lt"/>
              <a:buAutoNum type="arabicPeriod"/>
            </a:pPr>
            <a:endParaRPr lang="en-US" sz="1700" dirty="0"/>
          </a:p>
        </p:txBody>
      </p:sp>
    </p:spTree>
    <p:extLst>
      <p:ext uri="{BB962C8B-B14F-4D97-AF65-F5344CB8AC3E}">
        <p14:creationId xmlns:p14="http://schemas.microsoft.com/office/powerpoint/2010/main" val="374537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Optima ExtraBlack"/>
                <a:cs typeface="Optima ExtraBlack"/>
              </a:rPr>
              <a:t>Posttraumatic Stress Disorder: </a:t>
            </a:r>
            <a:br>
              <a:rPr lang="en-US" sz="3600" dirty="0">
                <a:latin typeface="Optima ExtraBlack"/>
                <a:cs typeface="Optima ExtraBlack"/>
              </a:rPr>
            </a:br>
            <a:r>
              <a:rPr lang="en-US" sz="3600" dirty="0">
                <a:latin typeface="Optima ExtraBlack"/>
                <a:cs typeface="Optima ExtraBlack"/>
              </a:rPr>
              <a:t>DSM-5® Criteria </a:t>
            </a:r>
            <a:endParaRPr lang="en-US" dirty="0"/>
          </a:p>
        </p:txBody>
      </p:sp>
      <p:sp>
        <p:nvSpPr>
          <p:cNvPr id="5" name="TextBox 4"/>
          <p:cNvSpPr txBox="1"/>
          <p:nvPr/>
        </p:nvSpPr>
        <p:spPr>
          <a:xfrm>
            <a:off x="533400" y="2114178"/>
            <a:ext cx="8077200" cy="3447098"/>
          </a:xfrm>
          <a:prstGeom prst="rect">
            <a:avLst/>
          </a:prstGeom>
          <a:noFill/>
        </p:spPr>
        <p:txBody>
          <a:bodyPr wrap="square" rtlCol="0">
            <a:spAutoFit/>
          </a:bodyPr>
          <a:lstStyle/>
          <a:p>
            <a:pPr marL="350838" indent="-290513"/>
            <a:r>
              <a:rPr lang="en-US" sz="2000" b="1" dirty="0">
                <a:latin typeface="Optima"/>
                <a:cs typeface="Optima"/>
              </a:rPr>
              <a:t>C. Persistent avoidance of stimuli associated with the traumatic event(s), beginning after the traumatic event(s) occurred, as evidenced by </a:t>
            </a:r>
            <a:r>
              <a:rPr lang="en-US" sz="2000" b="1" dirty="0" smtClean="0">
                <a:latin typeface="Optima"/>
                <a:cs typeface="Optima"/>
              </a:rPr>
              <a:t>one </a:t>
            </a:r>
            <a:r>
              <a:rPr lang="en-US" sz="2000" b="1" dirty="0">
                <a:latin typeface="Optima"/>
                <a:cs typeface="Optima"/>
              </a:rPr>
              <a:t>or </a:t>
            </a:r>
            <a:r>
              <a:rPr lang="en-US" sz="2000" b="1" dirty="0" smtClean="0">
                <a:latin typeface="Optima"/>
                <a:cs typeface="Optima"/>
              </a:rPr>
              <a:t>both </a:t>
            </a:r>
            <a:r>
              <a:rPr lang="en-US" sz="2000" b="1" dirty="0">
                <a:latin typeface="Optima"/>
                <a:cs typeface="Optima"/>
              </a:rPr>
              <a:t>of the following</a:t>
            </a:r>
            <a:r>
              <a:rPr lang="en-US" sz="2000" b="1" dirty="0" smtClean="0">
                <a:latin typeface="Optima"/>
                <a:cs typeface="Optima"/>
              </a:rPr>
              <a:t>:</a:t>
            </a:r>
          </a:p>
          <a:p>
            <a:endParaRPr lang="en-US" sz="2000" dirty="0">
              <a:latin typeface="Optima"/>
              <a:cs typeface="Optima"/>
            </a:endParaRPr>
          </a:p>
          <a:p>
            <a:pPr marL="350838" indent="-334963">
              <a:buFont typeface="+mj-lt"/>
              <a:buAutoNum type="arabicPeriod"/>
            </a:pPr>
            <a:r>
              <a:rPr lang="en-US" sz="2000" dirty="0" smtClean="0">
                <a:latin typeface="Optima"/>
                <a:cs typeface="Optima"/>
              </a:rPr>
              <a:t>Avoidance of or efforts to avoid</a:t>
            </a:r>
            <a:r>
              <a:rPr lang="en-US" sz="2000" dirty="0">
                <a:latin typeface="Optima"/>
                <a:cs typeface="Optima"/>
              </a:rPr>
              <a:t> distressing memories, thoughts, or feelings about or closely associated with the traumatic event(s</a:t>
            </a:r>
            <a:r>
              <a:rPr lang="en-US" sz="2000" dirty="0" smtClean="0">
                <a:latin typeface="Optima"/>
                <a:cs typeface="Optima"/>
              </a:rPr>
              <a:t>).</a:t>
            </a:r>
            <a:endParaRPr lang="en-US" sz="2000" dirty="0">
              <a:latin typeface="Optima"/>
              <a:cs typeface="Optima"/>
            </a:endParaRPr>
          </a:p>
          <a:p>
            <a:pPr marL="350838" indent="-334963">
              <a:buFont typeface="+mj-lt"/>
              <a:buAutoNum type="arabicPeriod"/>
            </a:pPr>
            <a:r>
              <a:rPr lang="en-US" sz="2000" dirty="0" smtClean="0">
                <a:latin typeface="Optima"/>
                <a:cs typeface="Optima"/>
              </a:rPr>
              <a:t>Avoidance of or efforts to avoid external </a:t>
            </a:r>
            <a:r>
              <a:rPr lang="en-US" sz="2000" dirty="0">
                <a:latin typeface="Optima"/>
                <a:cs typeface="Optima"/>
              </a:rPr>
              <a:t>reminders </a:t>
            </a:r>
            <a:r>
              <a:rPr lang="en-US" sz="2000" dirty="0" smtClean="0">
                <a:latin typeface="Optima"/>
                <a:cs typeface="Optima"/>
              </a:rPr>
              <a:t>(people</a:t>
            </a:r>
            <a:r>
              <a:rPr lang="en-US" sz="2000" dirty="0">
                <a:latin typeface="Optima"/>
                <a:cs typeface="Optima"/>
              </a:rPr>
              <a:t>, places, conversations, activities, objects, situations) that arouse distressing memories, thoughts, or feelings </a:t>
            </a:r>
            <a:r>
              <a:rPr lang="en-US" sz="2000" dirty="0" smtClean="0">
                <a:latin typeface="Optima"/>
                <a:cs typeface="Optima"/>
              </a:rPr>
              <a:t>about </a:t>
            </a:r>
            <a:r>
              <a:rPr lang="en-US" sz="2000" dirty="0">
                <a:latin typeface="Optima"/>
                <a:cs typeface="Optima"/>
              </a:rPr>
              <a:t>or </a:t>
            </a:r>
            <a:r>
              <a:rPr lang="en-US" sz="2000" dirty="0" smtClean="0">
                <a:latin typeface="Optima"/>
                <a:cs typeface="Optima"/>
              </a:rPr>
              <a:t>closely </a:t>
            </a:r>
            <a:r>
              <a:rPr lang="en-US" sz="2000" dirty="0">
                <a:latin typeface="Optima"/>
                <a:cs typeface="Optima"/>
              </a:rPr>
              <a:t>associated </a:t>
            </a:r>
            <a:r>
              <a:rPr lang="en-US" sz="2000" dirty="0" smtClean="0">
                <a:latin typeface="Optima"/>
                <a:cs typeface="Optima"/>
              </a:rPr>
              <a:t>with </a:t>
            </a:r>
            <a:r>
              <a:rPr lang="en-US" sz="2000" dirty="0">
                <a:latin typeface="Optima"/>
                <a:cs typeface="Optima"/>
              </a:rPr>
              <a:t>the traumatic event(s</a:t>
            </a:r>
            <a:r>
              <a:rPr lang="en-US" sz="2000" dirty="0" smtClean="0">
                <a:latin typeface="Optima"/>
                <a:cs typeface="Optima"/>
              </a:rPr>
              <a:t>).</a:t>
            </a:r>
            <a:endParaRPr lang="en-US" sz="2000" dirty="0">
              <a:latin typeface="Optima"/>
              <a:cs typeface="Optima"/>
            </a:endParaRPr>
          </a:p>
          <a:p>
            <a:endParaRPr lang="en-US" dirty="0"/>
          </a:p>
        </p:txBody>
      </p:sp>
    </p:spTree>
    <p:extLst>
      <p:ext uri="{BB962C8B-B14F-4D97-AF65-F5344CB8AC3E}">
        <p14:creationId xmlns:p14="http://schemas.microsoft.com/office/powerpoint/2010/main" val="428652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ptima ExtraBlack"/>
                <a:cs typeface="Optima ExtraBlack"/>
              </a:rPr>
              <a:t>Posttraumatic Stress Disorder: </a:t>
            </a:r>
            <a:br>
              <a:rPr lang="en-US" dirty="0">
                <a:latin typeface="Optima ExtraBlack"/>
                <a:cs typeface="Optima ExtraBlack"/>
              </a:rPr>
            </a:br>
            <a:r>
              <a:rPr lang="en-US" dirty="0">
                <a:latin typeface="Optima ExtraBlack"/>
                <a:cs typeface="Optima ExtraBlack"/>
              </a:rPr>
              <a:t>DSM-5® Criteria </a:t>
            </a:r>
            <a:endParaRPr lang="en-US" dirty="0"/>
          </a:p>
        </p:txBody>
      </p:sp>
      <p:sp>
        <p:nvSpPr>
          <p:cNvPr id="5" name="TextBox 4"/>
          <p:cNvSpPr txBox="1"/>
          <p:nvPr/>
        </p:nvSpPr>
        <p:spPr>
          <a:xfrm>
            <a:off x="533400" y="1828800"/>
            <a:ext cx="8077200" cy="5216813"/>
          </a:xfrm>
          <a:prstGeom prst="rect">
            <a:avLst/>
          </a:prstGeom>
          <a:noFill/>
        </p:spPr>
        <p:txBody>
          <a:bodyPr wrap="square" rtlCol="0">
            <a:spAutoFit/>
          </a:bodyPr>
          <a:lstStyle/>
          <a:p>
            <a:pPr marL="350838" indent="-350838"/>
            <a:r>
              <a:rPr lang="en-US" sz="2000" b="1" dirty="0">
                <a:latin typeface="Optima"/>
                <a:cs typeface="Optima"/>
              </a:rPr>
              <a:t>D. Negative alterations in cognitions and mood associated with the traumatic event(s), beginning or worsening after the traumatic event(s) </a:t>
            </a:r>
            <a:r>
              <a:rPr lang="en-US" sz="2000" b="1" dirty="0" smtClean="0">
                <a:latin typeface="Optima"/>
                <a:cs typeface="Optima"/>
              </a:rPr>
              <a:t>occurred, </a:t>
            </a:r>
            <a:r>
              <a:rPr lang="en-US" sz="2000" b="1" dirty="0">
                <a:latin typeface="Optima"/>
                <a:cs typeface="Optima"/>
              </a:rPr>
              <a:t>as evidenced by two </a:t>
            </a:r>
            <a:r>
              <a:rPr lang="en-US" sz="2000" b="1" dirty="0" smtClean="0">
                <a:latin typeface="Optima"/>
                <a:cs typeface="Optima"/>
              </a:rPr>
              <a:t>(or more) </a:t>
            </a:r>
            <a:r>
              <a:rPr lang="en-US" sz="2000" b="1" dirty="0">
                <a:latin typeface="Optima"/>
                <a:cs typeface="Optima"/>
              </a:rPr>
              <a:t>of the following</a:t>
            </a:r>
            <a:r>
              <a:rPr lang="en-US" sz="2000" b="1" dirty="0" smtClean="0">
                <a:latin typeface="Optima"/>
                <a:cs typeface="Optima"/>
              </a:rPr>
              <a:t>:</a:t>
            </a:r>
          </a:p>
          <a:p>
            <a:endParaRPr lang="en-US" sz="1600" dirty="0">
              <a:latin typeface="Optima"/>
              <a:cs typeface="Optima"/>
            </a:endParaRPr>
          </a:p>
          <a:p>
            <a:pPr marL="342900" indent="-342900">
              <a:buFont typeface="+mj-lt"/>
              <a:buAutoNum type="arabicPeriod"/>
            </a:pPr>
            <a:r>
              <a:rPr lang="en-US" sz="1700" dirty="0" smtClean="0">
                <a:latin typeface="Optima"/>
                <a:cs typeface="Optima"/>
              </a:rPr>
              <a:t>Inability </a:t>
            </a:r>
            <a:r>
              <a:rPr lang="en-US" sz="1700" dirty="0">
                <a:latin typeface="Optima"/>
                <a:cs typeface="Optima"/>
              </a:rPr>
              <a:t>to remember an important aspect of the traumatic event(s) (typically due to dissociative amnesia </a:t>
            </a:r>
            <a:r>
              <a:rPr lang="en-US" sz="1700" dirty="0" smtClean="0">
                <a:latin typeface="Optima"/>
                <a:cs typeface="Optima"/>
              </a:rPr>
              <a:t>and not to other factors such as head </a:t>
            </a:r>
            <a:r>
              <a:rPr lang="en-US" sz="1700" dirty="0">
                <a:latin typeface="Optima"/>
                <a:cs typeface="Optima"/>
              </a:rPr>
              <a:t>injury, alcohol, or drugs)</a:t>
            </a:r>
          </a:p>
          <a:p>
            <a:pPr marL="342900" indent="-342900">
              <a:buFont typeface="+mj-lt"/>
              <a:buAutoNum type="arabicPeriod"/>
            </a:pPr>
            <a:r>
              <a:rPr lang="en-US" sz="1700" dirty="0" smtClean="0">
                <a:latin typeface="Optima"/>
                <a:cs typeface="Optima"/>
              </a:rPr>
              <a:t>Persistent </a:t>
            </a:r>
            <a:r>
              <a:rPr lang="en-US" sz="1700" dirty="0">
                <a:latin typeface="Optima"/>
                <a:cs typeface="Optima"/>
              </a:rPr>
              <a:t>and exaggerated negative beliefs or expectations about oneself, others, or the world (e.g., “I am bad,” “No one can be trusted,” "The world is completely </a:t>
            </a:r>
            <a:r>
              <a:rPr lang="en-US" sz="1700" dirty="0" smtClean="0">
                <a:latin typeface="Optima"/>
                <a:cs typeface="Optima"/>
              </a:rPr>
              <a:t>dangerous,“ “</a:t>
            </a:r>
            <a:r>
              <a:rPr lang="en-US" sz="1700" dirty="0">
                <a:latin typeface="Optima"/>
                <a:cs typeface="Optima"/>
              </a:rPr>
              <a:t>My whole nervous system is permanently ruined”). </a:t>
            </a:r>
          </a:p>
          <a:p>
            <a:pPr marL="342900" indent="-342900">
              <a:buFont typeface="+mj-lt"/>
              <a:buAutoNum type="arabicPeriod"/>
            </a:pPr>
            <a:r>
              <a:rPr lang="en-US" sz="1700" dirty="0" smtClean="0">
                <a:latin typeface="Optima"/>
                <a:cs typeface="Optima"/>
              </a:rPr>
              <a:t>Persistent</a:t>
            </a:r>
            <a:r>
              <a:rPr lang="en-US" sz="1700" dirty="0">
                <a:latin typeface="Optima"/>
                <a:cs typeface="Optima"/>
              </a:rPr>
              <a:t>, </a:t>
            </a:r>
            <a:r>
              <a:rPr lang="en-US" sz="1700" dirty="0" smtClean="0">
                <a:latin typeface="Optima"/>
                <a:cs typeface="Optima"/>
              </a:rPr>
              <a:t>distorted cognitions about </a:t>
            </a:r>
            <a:r>
              <a:rPr lang="en-US" sz="1700" dirty="0">
                <a:latin typeface="Optima"/>
                <a:cs typeface="Optima"/>
              </a:rPr>
              <a:t>the cause or consequences of the traumatic event(s</a:t>
            </a:r>
            <a:r>
              <a:rPr lang="en-US" sz="1700" dirty="0" smtClean="0">
                <a:latin typeface="Optima"/>
                <a:cs typeface="Optima"/>
              </a:rPr>
              <a:t>) that lead the individual to blame himself/herself or others.</a:t>
            </a:r>
            <a:endParaRPr lang="en-US" sz="1700" dirty="0">
              <a:latin typeface="Optima"/>
              <a:cs typeface="Optima"/>
            </a:endParaRPr>
          </a:p>
          <a:p>
            <a:pPr marL="342900" indent="-342900">
              <a:buFont typeface="+mj-lt"/>
              <a:buAutoNum type="arabicPeriod"/>
            </a:pPr>
            <a:r>
              <a:rPr lang="en-US" sz="1700" dirty="0" smtClean="0">
                <a:latin typeface="Optima"/>
                <a:cs typeface="Optima"/>
              </a:rPr>
              <a:t>Persistent </a:t>
            </a:r>
            <a:r>
              <a:rPr lang="en-US" sz="1700" dirty="0">
                <a:latin typeface="Optima"/>
                <a:cs typeface="Optima"/>
              </a:rPr>
              <a:t>negative emotional state (e.g., fear, horror, anger, guilt, or shame</a:t>
            </a:r>
            <a:r>
              <a:rPr lang="en-US" sz="1700" dirty="0" smtClean="0">
                <a:latin typeface="Optima"/>
                <a:cs typeface="Optima"/>
              </a:rPr>
              <a:t>).</a:t>
            </a:r>
            <a:endParaRPr lang="en-US" sz="1700" dirty="0">
              <a:latin typeface="Optima"/>
              <a:cs typeface="Optima"/>
            </a:endParaRPr>
          </a:p>
          <a:p>
            <a:pPr marL="342900" indent="-342900">
              <a:buFont typeface="+mj-lt"/>
              <a:buAutoNum type="arabicPeriod"/>
            </a:pPr>
            <a:r>
              <a:rPr lang="en-US" sz="1700" dirty="0" smtClean="0">
                <a:latin typeface="Optima"/>
                <a:cs typeface="Optima"/>
              </a:rPr>
              <a:t>Markedly </a:t>
            </a:r>
            <a:r>
              <a:rPr lang="en-US" sz="1700" dirty="0">
                <a:latin typeface="Optima"/>
                <a:cs typeface="Optima"/>
              </a:rPr>
              <a:t>diminished interest or participation in significant </a:t>
            </a:r>
            <a:r>
              <a:rPr lang="en-US" sz="1700" dirty="0" smtClean="0">
                <a:latin typeface="Optima"/>
                <a:cs typeface="Optima"/>
              </a:rPr>
              <a:t>activities.</a:t>
            </a:r>
            <a:endParaRPr lang="en-US" sz="1700" dirty="0">
              <a:latin typeface="Optima"/>
              <a:cs typeface="Optima"/>
            </a:endParaRPr>
          </a:p>
          <a:p>
            <a:pPr marL="342900" indent="-342900">
              <a:buFont typeface="+mj-lt"/>
              <a:buAutoNum type="arabicPeriod"/>
            </a:pPr>
            <a:r>
              <a:rPr lang="en-US" sz="1700" dirty="0" smtClean="0">
                <a:latin typeface="Optima"/>
                <a:cs typeface="Optima"/>
              </a:rPr>
              <a:t>Feelings </a:t>
            </a:r>
            <a:r>
              <a:rPr lang="en-US" sz="1700" dirty="0">
                <a:latin typeface="Optima"/>
                <a:cs typeface="Optima"/>
              </a:rPr>
              <a:t>of detachment or estrangement from </a:t>
            </a:r>
            <a:r>
              <a:rPr lang="en-US" sz="1700" dirty="0" smtClean="0">
                <a:latin typeface="Optima"/>
                <a:cs typeface="Optima"/>
              </a:rPr>
              <a:t>others.</a:t>
            </a:r>
            <a:endParaRPr lang="en-US" sz="1700" dirty="0">
              <a:latin typeface="Optima"/>
              <a:cs typeface="Optima"/>
            </a:endParaRPr>
          </a:p>
          <a:p>
            <a:pPr marL="342900" indent="-342900">
              <a:buFont typeface="+mj-lt"/>
              <a:buAutoNum type="arabicPeriod"/>
            </a:pPr>
            <a:r>
              <a:rPr lang="en-US" sz="1700" dirty="0" smtClean="0">
                <a:latin typeface="Optima"/>
                <a:cs typeface="Optima"/>
              </a:rPr>
              <a:t>Persistent </a:t>
            </a:r>
            <a:r>
              <a:rPr lang="en-US" sz="1700" dirty="0">
                <a:latin typeface="Optima"/>
                <a:cs typeface="Optima"/>
              </a:rPr>
              <a:t>inability to experience positive emotions (e.g., </a:t>
            </a:r>
            <a:r>
              <a:rPr lang="en-US" sz="1700" dirty="0" smtClean="0">
                <a:latin typeface="Optima"/>
                <a:cs typeface="Optima"/>
              </a:rPr>
              <a:t>inability to experience happiness, satisfaction, or loving feelings).</a:t>
            </a:r>
            <a:endParaRPr lang="en-US" sz="1700" dirty="0">
              <a:latin typeface="Optima"/>
              <a:cs typeface="Optima"/>
            </a:endParaRPr>
          </a:p>
          <a:p>
            <a:endParaRPr lang="en-US" sz="1600" dirty="0"/>
          </a:p>
        </p:txBody>
      </p:sp>
    </p:spTree>
    <p:extLst>
      <p:ext uri="{BB962C8B-B14F-4D97-AF65-F5344CB8AC3E}">
        <p14:creationId xmlns:p14="http://schemas.microsoft.com/office/powerpoint/2010/main" val="4159387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ptima ExtraBlack"/>
                <a:cs typeface="Optima ExtraBlack"/>
              </a:rPr>
              <a:t>Posttraumatic Stress Disorder: </a:t>
            </a:r>
            <a:br>
              <a:rPr lang="en-US" dirty="0">
                <a:latin typeface="Optima ExtraBlack"/>
                <a:cs typeface="Optima ExtraBlack"/>
              </a:rPr>
            </a:br>
            <a:r>
              <a:rPr lang="en-US" dirty="0">
                <a:latin typeface="Optima ExtraBlack"/>
                <a:cs typeface="Optima ExtraBlack"/>
              </a:rPr>
              <a:t>DSM-5® Criteria </a:t>
            </a:r>
            <a:endParaRPr lang="en-US" dirty="0"/>
          </a:p>
        </p:txBody>
      </p:sp>
      <p:sp>
        <p:nvSpPr>
          <p:cNvPr id="5" name="TextBox 4"/>
          <p:cNvSpPr txBox="1"/>
          <p:nvPr/>
        </p:nvSpPr>
        <p:spPr>
          <a:xfrm>
            <a:off x="533400" y="1828800"/>
            <a:ext cx="8077200" cy="4893648"/>
          </a:xfrm>
          <a:prstGeom prst="rect">
            <a:avLst/>
          </a:prstGeom>
          <a:noFill/>
        </p:spPr>
        <p:txBody>
          <a:bodyPr wrap="square" rtlCol="0">
            <a:spAutoFit/>
          </a:bodyPr>
          <a:lstStyle/>
          <a:p>
            <a:pPr marL="350838" indent="-350838"/>
            <a:r>
              <a:rPr lang="en-US" sz="2000" b="1" dirty="0">
                <a:latin typeface="Optima"/>
                <a:cs typeface="Optima"/>
              </a:rPr>
              <a:t>E. Marked alterations in arousal and reactivity associated with the traumatic event(s), beginning or worsening after the traumatic event(s) occurred, as evidenced by two </a:t>
            </a:r>
            <a:r>
              <a:rPr lang="en-US" sz="2000" b="1" dirty="0" smtClean="0">
                <a:latin typeface="Optima"/>
                <a:cs typeface="Optima"/>
              </a:rPr>
              <a:t>(or more) </a:t>
            </a:r>
            <a:r>
              <a:rPr lang="en-US" sz="2000" b="1" dirty="0">
                <a:latin typeface="Optima"/>
                <a:cs typeface="Optima"/>
              </a:rPr>
              <a:t>of the following</a:t>
            </a:r>
            <a:r>
              <a:rPr lang="en-US" sz="2000" b="1" dirty="0" smtClean="0">
                <a:latin typeface="Optima"/>
                <a:cs typeface="Optima"/>
              </a:rPr>
              <a:t>:</a:t>
            </a:r>
          </a:p>
          <a:p>
            <a:endParaRPr lang="en-US" sz="2000" dirty="0">
              <a:latin typeface="Optima"/>
              <a:cs typeface="Optima"/>
            </a:endParaRPr>
          </a:p>
          <a:p>
            <a:pPr marL="342900" indent="-342900">
              <a:buFont typeface="+mj-lt"/>
              <a:buAutoNum type="arabicPeriod"/>
            </a:pPr>
            <a:r>
              <a:rPr lang="en-US" sz="2000" dirty="0" smtClean="0">
                <a:latin typeface="Optima"/>
                <a:cs typeface="Optima"/>
              </a:rPr>
              <a:t>Irritable behavior and angry outbursts (with little or no provocation) typically expressed as verbal or physical aggression toward people or objects.</a:t>
            </a:r>
            <a:endParaRPr lang="en-US" sz="2000" dirty="0">
              <a:latin typeface="Optima"/>
              <a:cs typeface="Optima"/>
            </a:endParaRPr>
          </a:p>
          <a:p>
            <a:pPr marL="342900" indent="-342900">
              <a:buFont typeface="+mj-lt"/>
              <a:buAutoNum type="arabicPeriod"/>
            </a:pPr>
            <a:r>
              <a:rPr lang="en-US" sz="2000" dirty="0" smtClean="0">
                <a:latin typeface="Optima"/>
                <a:cs typeface="Optima"/>
              </a:rPr>
              <a:t>Reckless </a:t>
            </a:r>
            <a:r>
              <a:rPr lang="en-US" sz="2000" dirty="0">
                <a:latin typeface="Optima"/>
                <a:cs typeface="Optima"/>
              </a:rPr>
              <a:t>or self-destructive </a:t>
            </a:r>
            <a:r>
              <a:rPr lang="en-US" sz="2000" dirty="0" smtClean="0">
                <a:latin typeface="Optima"/>
                <a:cs typeface="Optima"/>
              </a:rPr>
              <a:t>behavior.</a:t>
            </a:r>
            <a:endParaRPr lang="en-US" sz="2000" dirty="0">
              <a:latin typeface="Optima"/>
              <a:cs typeface="Optima"/>
            </a:endParaRPr>
          </a:p>
          <a:p>
            <a:pPr marL="342900" indent="-342900">
              <a:buFont typeface="+mj-lt"/>
              <a:buAutoNum type="arabicPeriod"/>
            </a:pPr>
            <a:r>
              <a:rPr lang="en-US" sz="2000" dirty="0" smtClean="0">
                <a:latin typeface="Optima"/>
                <a:cs typeface="Optima"/>
              </a:rPr>
              <a:t>Hypervigilance.</a:t>
            </a:r>
            <a:endParaRPr lang="en-US" sz="2000" dirty="0">
              <a:latin typeface="Optima"/>
              <a:cs typeface="Optima"/>
            </a:endParaRPr>
          </a:p>
          <a:p>
            <a:pPr marL="342900" indent="-342900">
              <a:buFont typeface="+mj-lt"/>
              <a:buAutoNum type="arabicPeriod"/>
            </a:pPr>
            <a:r>
              <a:rPr lang="en-US" sz="2000" dirty="0" smtClean="0">
                <a:latin typeface="Optima"/>
                <a:cs typeface="Optima"/>
              </a:rPr>
              <a:t>Exaggerated </a:t>
            </a:r>
            <a:r>
              <a:rPr lang="en-US" sz="2000" dirty="0">
                <a:latin typeface="Optima"/>
                <a:cs typeface="Optima"/>
              </a:rPr>
              <a:t>startle </a:t>
            </a:r>
            <a:r>
              <a:rPr lang="en-US" sz="2000" dirty="0" smtClean="0">
                <a:latin typeface="Optima"/>
                <a:cs typeface="Optima"/>
              </a:rPr>
              <a:t>response.</a:t>
            </a:r>
            <a:endParaRPr lang="en-US" sz="2000" dirty="0">
              <a:latin typeface="Optima"/>
              <a:cs typeface="Optima"/>
            </a:endParaRPr>
          </a:p>
          <a:p>
            <a:pPr marL="342900" indent="-342900">
              <a:buFont typeface="+mj-lt"/>
              <a:buAutoNum type="arabicPeriod"/>
            </a:pPr>
            <a:r>
              <a:rPr lang="en-US" sz="2000" dirty="0" smtClean="0">
                <a:latin typeface="Optima"/>
                <a:cs typeface="Optima"/>
              </a:rPr>
              <a:t>Problems </a:t>
            </a:r>
            <a:r>
              <a:rPr lang="en-US" sz="2000" dirty="0">
                <a:latin typeface="Optima"/>
                <a:cs typeface="Optima"/>
              </a:rPr>
              <a:t>with </a:t>
            </a:r>
            <a:r>
              <a:rPr lang="en-US" sz="2000" dirty="0" smtClean="0">
                <a:latin typeface="Optima"/>
                <a:cs typeface="Optima"/>
              </a:rPr>
              <a:t>concentration.</a:t>
            </a:r>
            <a:endParaRPr lang="en-US" sz="2000" dirty="0">
              <a:latin typeface="Optima"/>
              <a:cs typeface="Optima"/>
            </a:endParaRPr>
          </a:p>
          <a:p>
            <a:pPr marL="342900" indent="-342900">
              <a:buFont typeface="+mj-lt"/>
              <a:buAutoNum type="arabicPeriod"/>
            </a:pPr>
            <a:r>
              <a:rPr lang="en-US" sz="2000" dirty="0" smtClean="0">
                <a:latin typeface="Optima"/>
                <a:cs typeface="Optima"/>
              </a:rPr>
              <a:t>Sleep </a:t>
            </a:r>
            <a:r>
              <a:rPr lang="en-US" sz="2000" dirty="0">
                <a:latin typeface="Optima"/>
                <a:cs typeface="Optima"/>
              </a:rPr>
              <a:t>disturbance (e.g., difficulty falling or staying asleep or restless sleep</a:t>
            </a:r>
            <a:r>
              <a:rPr lang="en-US" sz="2000" dirty="0" smtClean="0">
                <a:latin typeface="Optima"/>
                <a:cs typeface="Optima"/>
              </a:rPr>
              <a:t>).</a:t>
            </a:r>
          </a:p>
          <a:p>
            <a:endParaRPr lang="en-US" dirty="0"/>
          </a:p>
          <a:p>
            <a:endParaRPr lang="en-US" dirty="0" smtClean="0"/>
          </a:p>
          <a:p>
            <a:endParaRPr lang="en-US" sz="1600" dirty="0"/>
          </a:p>
        </p:txBody>
      </p:sp>
    </p:spTree>
    <p:extLst>
      <p:ext uri="{BB962C8B-B14F-4D97-AF65-F5344CB8AC3E}">
        <p14:creationId xmlns:p14="http://schemas.microsoft.com/office/powerpoint/2010/main" val="4125299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41"/>
            <a:ext cx="8229600" cy="1143000"/>
          </a:xfrm>
        </p:spPr>
        <p:txBody>
          <a:bodyPr/>
          <a:lstStyle/>
          <a:p>
            <a:r>
              <a:rPr lang="en-US" dirty="0">
                <a:latin typeface="Optima ExtraBlack"/>
                <a:cs typeface="Optima ExtraBlack"/>
              </a:rPr>
              <a:t>About </a:t>
            </a:r>
            <a:r>
              <a:rPr lang="en-US" dirty="0" smtClean="0">
                <a:latin typeface="Optima ExtraBlack"/>
                <a:cs typeface="Optima ExtraBlack"/>
              </a:rPr>
              <a:t>Your </a:t>
            </a:r>
            <a:r>
              <a:rPr lang="en-US" dirty="0">
                <a:latin typeface="Optima ExtraBlack"/>
                <a:cs typeface="Optima ExtraBlack"/>
              </a:rPr>
              <a:t>Presenter</a:t>
            </a:r>
          </a:p>
        </p:txBody>
      </p:sp>
      <p:sp>
        <p:nvSpPr>
          <p:cNvPr id="3" name="Content Placeholder 2"/>
          <p:cNvSpPr>
            <a:spLocks noGrp="1"/>
          </p:cNvSpPr>
          <p:nvPr>
            <p:ph idx="1"/>
          </p:nvPr>
        </p:nvSpPr>
        <p:spPr>
          <a:xfrm>
            <a:off x="328764" y="1845706"/>
            <a:ext cx="8686800" cy="4749470"/>
          </a:xfrm>
        </p:spPr>
        <p:txBody>
          <a:bodyPr/>
          <a:lstStyle/>
          <a:p>
            <a:pPr fontAlgn="auto">
              <a:spcAft>
                <a:spcPts val="0"/>
              </a:spcAft>
              <a:buFont typeface="Arial"/>
              <a:buChar char="•"/>
              <a:defRPr/>
            </a:pPr>
            <a:r>
              <a:rPr lang="en-US" sz="2200" dirty="0">
                <a:latin typeface="Optima"/>
                <a:cs typeface="Optima"/>
              </a:rPr>
              <a:t>Licensed Supervising Professional Clinical Counselor </a:t>
            </a:r>
          </a:p>
          <a:p>
            <a:pPr fontAlgn="auto">
              <a:spcAft>
                <a:spcPts val="0"/>
              </a:spcAft>
              <a:buFont typeface="Arial"/>
              <a:buChar char="•"/>
              <a:defRPr/>
            </a:pPr>
            <a:r>
              <a:rPr lang="en-US" sz="2200" dirty="0">
                <a:latin typeface="Optima"/>
                <a:cs typeface="Optima"/>
              </a:rPr>
              <a:t>Licensed Independent Chemical Dependency Counselor</a:t>
            </a:r>
          </a:p>
          <a:p>
            <a:pPr fontAlgn="auto">
              <a:spcAft>
                <a:spcPts val="0"/>
              </a:spcAft>
              <a:buFont typeface="Arial"/>
              <a:buChar char="•"/>
              <a:defRPr/>
            </a:pPr>
            <a:r>
              <a:rPr lang="en-US" sz="2200" dirty="0" smtClean="0">
                <a:latin typeface="Optima"/>
                <a:cs typeface="Optima"/>
              </a:rPr>
              <a:t>Affiliate Faculty, International Association of Trauma Professionals (IATP)</a:t>
            </a:r>
            <a:endParaRPr lang="en-US" sz="2200" dirty="0">
              <a:latin typeface="Optima"/>
              <a:cs typeface="Optima"/>
            </a:endParaRPr>
          </a:p>
          <a:p>
            <a:pPr fontAlgn="auto">
              <a:spcAft>
                <a:spcPts val="0"/>
              </a:spcAft>
              <a:buFont typeface="Arial"/>
              <a:buChar char="•"/>
              <a:defRPr/>
            </a:pPr>
            <a:r>
              <a:rPr lang="en-US" sz="2200" dirty="0" smtClean="0">
                <a:latin typeface="Optima"/>
                <a:cs typeface="Optima"/>
              </a:rPr>
              <a:t>13 </a:t>
            </a:r>
            <a:r>
              <a:rPr lang="en-US" sz="2200" dirty="0">
                <a:latin typeface="Optima"/>
                <a:cs typeface="Optima"/>
              </a:rPr>
              <a:t>years of experience working in social services and counseling; includes three years </a:t>
            </a:r>
            <a:r>
              <a:rPr lang="en-US" sz="2200" dirty="0" smtClean="0">
                <a:latin typeface="Optima"/>
                <a:cs typeface="Optima"/>
              </a:rPr>
              <a:t>in </a:t>
            </a:r>
            <a:r>
              <a:rPr lang="en-US" sz="2200" dirty="0">
                <a:latin typeface="Optima"/>
                <a:cs typeface="Optima"/>
              </a:rPr>
              <a:t>civilian humanitarian (</a:t>
            </a:r>
            <a:r>
              <a:rPr lang="en-US" sz="2200" dirty="0" smtClean="0">
                <a:latin typeface="Optima"/>
                <a:cs typeface="Optima"/>
              </a:rPr>
              <a:t>Bosnia</a:t>
            </a:r>
            <a:r>
              <a:rPr lang="en-US" sz="2200" dirty="0">
                <a:latin typeface="Optima"/>
                <a:cs typeface="Optima"/>
              </a:rPr>
              <a:t>-</a:t>
            </a:r>
            <a:r>
              <a:rPr lang="en-US" sz="2200" dirty="0" smtClean="0">
                <a:latin typeface="Optima"/>
                <a:cs typeface="Optima"/>
              </a:rPr>
              <a:t>Hercegovina)</a:t>
            </a:r>
            <a:endParaRPr lang="en-US" sz="2200" dirty="0">
              <a:latin typeface="Optima"/>
              <a:cs typeface="Optima"/>
            </a:endParaRPr>
          </a:p>
          <a:p>
            <a:pPr fontAlgn="auto">
              <a:spcAft>
                <a:spcPts val="0"/>
              </a:spcAft>
              <a:buFont typeface="Arial"/>
              <a:buChar char="•"/>
              <a:defRPr/>
            </a:pPr>
            <a:r>
              <a:rPr lang="en-US" sz="2200" dirty="0">
                <a:latin typeface="Optima"/>
                <a:cs typeface="Optima"/>
              </a:rPr>
              <a:t>Specialist in addictions, trauma</a:t>
            </a:r>
            <a:r>
              <a:rPr lang="en-US" sz="2200" dirty="0" smtClean="0">
                <a:latin typeface="Optima"/>
                <a:cs typeface="Optima"/>
              </a:rPr>
              <a:t>, EMDR, dissociation, </a:t>
            </a:r>
            <a:r>
              <a:rPr lang="en-US" sz="2200" dirty="0">
                <a:latin typeface="Optima"/>
                <a:cs typeface="Optima"/>
              </a:rPr>
              <a:t>performance enhancement, grief/loss, </a:t>
            </a:r>
            <a:r>
              <a:rPr lang="en-US" sz="2200" dirty="0" smtClean="0">
                <a:latin typeface="Optima"/>
                <a:cs typeface="Optima"/>
              </a:rPr>
              <a:t>mindfulness, and </a:t>
            </a:r>
            <a:r>
              <a:rPr lang="en-US" sz="2200" dirty="0">
                <a:latin typeface="Optima"/>
                <a:cs typeface="Optima"/>
              </a:rPr>
              <a:t>pastoral </a:t>
            </a:r>
            <a:r>
              <a:rPr lang="en-US" sz="2200" dirty="0" smtClean="0">
                <a:latin typeface="Optima"/>
                <a:cs typeface="Optima"/>
              </a:rPr>
              <a:t>counseling</a:t>
            </a:r>
          </a:p>
          <a:p>
            <a:pPr fontAlgn="auto">
              <a:spcAft>
                <a:spcPts val="0"/>
              </a:spcAft>
              <a:buFont typeface="Arial"/>
              <a:buChar char="•"/>
              <a:defRPr/>
            </a:pPr>
            <a:r>
              <a:rPr lang="en-US" sz="2200" dirty="0" smtClean="0">
                <a:latin typeface="Optima"/>
                <a:cs typeface="Optima"/>
              </a:rPr>
              <a:t>Author of </a:t>
            </a:r>
            <a:r>
              <a:rPr lang="en-US" sz="2200" i="1" dirty="0" smtClean="0">
                <a:latin typeface="Optima"/>
                <a:cs typeface="Optima"/>
              </a:rPr>
              <a:t>EMDR Made Simple</a:t>
            </a:r>
            <a:r>
              <a:rPr lang="en-US" sz="2200" dirty="0" smtClean="0">
                <a:latin typeface="Optima"/>
                <a:cs typeface="Optima"/>
              </a:rPr>
              <a:t>, </a:t>
            </a:r>
            <a:r>
              <a:rPr lang="en-US" sz="2200" i="1" dirty="0" smtClean="0">
                <a:latin typeface="Optima"/>
                <a:cs typeface="Optima"/>
              </a:rPr>
              <a:t>Trauma and the Twelve Steps, </a:t>
            </a:r>
            <a:r>
              <a:rPr lang="en-US" sz="2200" dirty="0" smtClean="0">
                <a:latin typeface="Optima"/>
                <a:cs typeface="Optima"/>
              </a:rPr>
              <a:t>and </a:t>
            </a:r>
            <a:r>
              <a:rPr lang="en-US" sz="2200" i="1" dirty="0" smtClean="0">
                <a:latin typeface="Optima"/>
                <a:cs typeface="Optima"/>
              </a:rPr>
              <a:t>Trauma Made Simple</a:t>
            </a:r>
            <a:r>
              <a:rPr lang="en-US" sz="2200" dirty="0" smtClean="0">
                <a:latin typeface="Optima"/>
                <a:cs typeface="Optima"/>
              </a:rPr>
              <a:t> (forthcoming) </a:t>
            </a:r>
            <a:endParaRPr lang="en-US" sz="2200" dirty="0">
              <a:latin typeface="Optima"/>
              <a:cs typeface="Optima"/>
            </a:endParaRPr>
          </a:p>
          <a:p>
            <a:pPr fontAlgn="auto">
              <a:spcAft>
                <a:spcPts val="0"/>
              </a:spcAft>
              <a:buFont typeface="Arial"/>
              <a:buChar char="•"/>
              <a:defRPr/>
            </a:pPr>
            <a:r>
              <a:rPr lang="en-US" sz="2200" dirty="0" smtClean="0">
                <a:latin typeface="Optima"/>
                <a:cs typeface="Optima"/>
              </a:rPr>
              <a:t>Creator of the </a:t>
            </a:r>
            <a:r>
              <a:rPr lang="en-US" sz="2200" i="1" dirty="0" smtClean="0">
                <a:latin typeface="Optima"/>
                <a:cs typeface="Optima"/>
              </a:rPr>
              <a:t>Dancing Mindfulness</a:t>
            </a:r>
            <a:r>
              <a:rPr lang="en-US" sz="2200" dirty="0" smtClean="0">
                <a:latin typeface="Optima"/>
                <a:cs typeface="Optima"/>
              </a:rPr>
              <a:t> practice </a:t>
            </a:r>
            <a:endParaRPr lang="en-US" sz="2200" dirty="0">
              <a:latin typeface="Optima"/>
              <a:cs typeface="Optima"/>
            </a:endParaRPr>
          </a:p>
          <a:p>
            <a:pPr marL="0" indent="0">
              <a:buNone/>
            </a:pPr>
            <a:endParaRPr lang="en-US" dirty="0"/>
          </a:p>
        </p:txBody>
      </p:sp>
    </p:spTree>
    <p:extLst>
      <p:ext uri="{BB962C8B-B14F-4D97-AF65-F5344CB8AC3E}">
        <p14:creationId xmlns:p14="http://schemas.microsoft.com/office/powerpoint/2010/main" val="34717071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ptima ExtraBlack"/>
                <a:cs typeface="Optima ExtraBlack"/>
              </a:rPr>
              <a:t>Posttraumatic Stress Disorder: </a:t>
            </a:r>
            <a:br>
              <a:rPr lang="en-US" dirty="0">
                <a:latin typeface="Optima ExtraBlack"/>
                <a:cs typeface="Optima ExtraBlack"/>
              </a:rPr>
            </a:br>
            <a:r>
              <a:rPr lang="en-US" dirty="0">
                <a:latin typeface="Optima ExtraBlack"/>
                <a:cs typeface="Optima ExtraBlack"/>
              </a:rPr>
              <a:t>DSM-5® Criteria </a:t>
            </a:r>
            <a:endParaRPr lang="en-US" dirty="0"/>
          </a:p>
        </p:txBody>
      </p:sp>
      <p:sp>
        <p:nvSpPr>
          <p:cNvPr id="5" name="TextBox 4"/>
          <p:cNvSpPr txBox="1"/>
          <p:nvPr/>
        </p:nvSpPr>
        <p:spPr>
          <a:xfrm>
            <a:off x="533400" y="2513708"/>
            <a:ext cx="8077200" cy="4001095"/>
          </a:xfrm>
          <a:prstGeom prst="rect">
            <a:avLst/>
          </a:prstGeom>
          <a:noFill/>
        </p:spPr>
        <p:txBody>
          <a:bodyPr wrap="square" rtlCol="0">
            <a:spAutoFit/>
          </a:bodyPr>
          <a:lstStyle/>
          <a:p>
            <a:pPr marL="350838" indent="-350838"/>
            <a:r>
              <a:rPr lang="en-US" sz="2000" b="1" dirty="0">
                <a:latin typeface="Optima"/>
                <a:cs typeface="Optima"/>
              </a:rPr>
              <a:t>F. </a:t>
            </a:r>
            <a:r>
              <a:rPr lang="en-US" sz="2000" b="1" dirty="0" smtClean="0">
                <a:latin typeface="Optima"/>
                <a:cs typeface="Optima"/>
              </a:rPr>
              <a:t> Duration </a:t>
            </a:r>
            <a:r>
              <a:rPr lang="en-US" sz="2000" b="1" dirty="0">
                <a:latin typeface="Optima"/>
                <a:cs typeface="Optima"/>
              </a:rPr>
              <a:t>of the disturbance (Criteria B, C, D, and E) is more than </a:t>
            </a:r>
            <a:r>
              <a:rPr lang="en-US" sz="2000" b="1" dirty="0" smtClean="0">
                <a:latin typeface="Optima"/>
                <a:cs typeface="Optima"/>
              </a:rPr>
              <a:t>1 month.</a:t>
            </a:r>
          </a:p>
          <a:p>
            <a:endParaRPr lang="en-US" sz="2000" b="1" dirty="0">
              <a:latin typeface="Optima"/>
              <a:cs typeface="Optima"/>
            </a:endParaRPr>
          </a:p>
          <a:p>
            <a:pPr marL="350838" indent="-350838"/>
            <a:r>
              <a:rPr lang="en-US" sz="2000" b="1" dirty="0">
                <a:latin typeface="Optima"/>
                <a:cs typeface="Optima"/>
              </a:rPr>
              <a:t>G. </a:t>
            </a:r>
            <a:r>
              <a:rPr lang="en-US" sz="2000" b="1" dirty="0" smtClean="0">
                <a:latin typeface="Optima"/>
                <a:cs typeface="Optima"/>
              </a:rPr>
              <a:t>The </a:t>
            </a:r>
            <a:r>
              <a:rPr lang="en-US" sz="2000" b="1" dirty="0">
                <a:latin typeface="Optima"/>
                <a:cs typeface="Optima"/>
              </a:rPr>
              <a:t>disturbance causes clinically significant distress or impairment in social, occupational, or other important areas of functioning</a:t>
            </a:r>
            <a:r>
              <a:rPr lang="en-US" sz="2000" b="1" dirty="0" smtClean="0">
                <a:latin typeface="Optima"/>
                <a:cs typeface="Optima"/>
              </a:rPr>
              <a:t>.</a:t>
            </a:r>
          </a:p>
          <a:p>
            <a:endParaRPr lang="en-US" sz="2000" b="1" dirty="0">
              <a:latin typeface="Optima"/>
              <a:cs typeface="Optima"/>
            </a:endParaRPr>
          </a:p>
          <a:p>
            <a:pPr marL="350838" indent="-350838"/>
            <a:r>
              <a:rPr lang="en-US" sz="2000" b="1" dirty="0">
                <a:latin typeface="Optima"/>
                <a:cs typeface="Optima"/>
              </a:rPr>
              <a:t>H. </a:t>
            </a:r>
            <a:r>
              <a:rPr lang="en-US" sz="2000" b="1" dirty="0" smtClean="0">
                <a:latin typeface="Optima"/>
                <a:cs typeface="Optima"/>
              </a:rPr>
              <a:t> The </a:t>
            </a:r>
            <a:r>
              <a:rPr lang="en-US" sz="2000" b="1" dirty="0">
                <a:latin typeface="Optima"/>
                <a:cs typeface="Optima"/>
              </a:rPr>
              <a:t>disturbance is not </a:t>
            </a:r>
            <a:r>
              <a:rPr lang="en-US" sz="2000" b="1" dirty="0" smtClean="0">
                <a:latin typeface="Optima"/>
                <a:cs typeface="Optima"/>
              </a:rPr>
              <a:t>attributable </a:t>
            </a:r>
            <a:r>
              <a:rPr lang="en-US" sz="2000" b="1" dirty="0">
                <a:latin typeface="Optima"/>
                <a:cs typeface="Optima"/>
              </a:rPr>
              <a:t>to the </a:t>
            </a:r>
            <a:r>
              <a:rPr lang="en-US" sz="2000" b="1" dirty="0" smtClean="0">
                <a:latin typeface="Optima"/>
                <a:cs typeface="Optima"/>
              </a:rPr>
              <a:t>physiological </a:t>
            </a:r>
            <a:r>
              <a:rPr lang="en-US" sz="2000" b="1" dirty="0">
                <a:latin typeface="Optima"/>
                <a:cs typeface="Optima"/>
              </a:rPr>
              <a:t>effects of a substance (e.g., medication, </a:t>
            </a:r>
            <a:r>
              <a:rPr lang="en-US" sz="2000" b="1" dirty="0" smtClean="0">
                <a:latin typeface="Optima"/>
                <a:cs typeface="Optima"/>
              </a:rPr>
              <a:t>alcohol</a:t>
            </a:r>
            <a:r>
              <a:rPr lang="en-US" sz="2000" b="1" dirty="0">
                <a:latin typeface="Optima"/>
                <a:cs typeface="Optima"/>
              </a:rPr>
              <a:t>) or another medical </a:t>
            </a:r>
            <a:r>
              <a:rPr lang="en-US" sz="2000" b="1" dirty="0" smtClean="0">
                <a:latin typeface="Optima"/>
                <a:cs typeface="Optima"/>
              </a:rPr>
              <a:t>condition.</a:t>
            </a:r>
            <a:endParaRPr lang="en-US" sz="2000" b="1" dirty="0">
              <a:latin typeface="Optima"/>
              <a:cs typeface="Optima"/>
            </a:endParaRPr>
          </a:p>
          <a:p>
            <a:r>
              <a:rPr lang="en-US" dirty="0"/>
              <a:t> </a:t>
            </a:r>
          </a:p>
          <a:p>
            <a:endParaRPr lang="en-US" dirty="0" smtClean="0"/>
          </a:p>
          <a:p>
            <a:endParaRPr lang="en-US" dirty="0"/>
          </a:p>
        </p:txBody>
      </p:sp>
    </p:spTree>
    <p:extLst>
      <p:ext uri="{BB962C8B-B14F-4D97-AF65-F5344CB8AC3E}">
        <p14:creationId xmlns:p14="http://schemas.microsoft.com/office/powerpoint/2010/main" val="792291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Optima ExtraBlack"/>
                <a:cs typeface="Optima ExtraBlack"/>
              </a:rPr>
              <a:t>Posttraumatic Stress Disorder: </a:t>
            </a:r>
            <a:br>
              <a:rPr lang="en-US" dirty="0">
                <a:latin typeface="Optima ExtraBlack"/>
                <a:cs typeface="Optima ExtraBlack"/>
              </a:rPr>
            </a:br>
            <a:r>
              <a:rPr lang="en-US" dirty="0">
                <a:latin typeface="Optima ExtraBlack"/>
                <a:cs typeface="Optima ExtraBlack"/>
              </a:rPr>
              <a:t>DSM-5® Criteria </a:t>
            </a:r>
            <a:endParaRPr lang="en-US" dirty="0"/>
          </a:p>
        </p:txBody>
      </p:sp>
      <p:sp>
        <p:nvSpPr>
          <p:cNvPr id="5" name="TextBox 4"/>
          <p:cNvSpPr txBox="1"/>
          <p:nvPr/>
        </p:nvSpPr>
        <p:spPr>
          <a:xfrm>
            <a:off x="304800" y="1655981"/>
            <a:ext cx="8534400" cy="5262979"/>
          </a:xfrm>
          <a:prstGeom prst="rect">
            <a:avLst/>
          </a:prstGeom>
          <a:noFill/>
        </p:spPr>
        <p:txBody>
          <a:bodyPr wrap="square" rtlCol="0">
            <a:spAutoFit/>
          </a:bodyPr>
          <a:lstStyle/>
          <a:p>
            <a:r>
              <a:rPr lang="en-US" sz="2000" b="1" dirty="0" smtClean="0">
                <a:latin typeface="Optima"/>
                <a:cs typeface="Optima"/>
              </a:rPr>
              <a:t>Specify whether:</a:t>
            </a:r>
            <a:endParaRPr lang="en-US" b="1" dirty="0">
              <a:latin typeface="Optima"/>
              <a:cs typeface="Optima"/>
            </a:endParaRPr>
          </a:p>
          <a:p>
            <a:r>
              <a:rPr lang="en-US" sz="1600" dirty="0" smtClean="0">
                <a:latin typeface="Optima"/>
                <a:cs typeface="Optima"/>
              </a:rPr>
              <a:t>With dissociative symptoms: The individual’s symptoms meet the criteria for posttraumatic stress disorder, and in addition, in response to the stressor, the individual experiences persistent or recurrent symptoms of either of the following:</a:t>
            </a:r>
          </a:p>
          <a:p>
            <a:pPr marL="342900" indent="-342900">
              <a:buFont typeface="+mj-lt"/>
              <a:buAutoNum type="arabicPeriod"/>
            </a:pPr>
            <a:r>
              <a:rPr lang="en-US" sz="1600" dirty="0" smtClean="0">
                <a:latin typeface="Optima"/>
                <a:cs typeface="Optima"/>
              </a:rPr>
              <a:t>Depersonalization: Persistent or recurrent experiences of feeling detached from, and as if one were an outside observer of, one’s mental processes or body (e.g., feeling as though one were in a dream; feeling a sense of unreality of self or body or of time moving slowly).</a:t>
            </a:r>
          </a:p>
          <a:p>
            <a:pPr marL="342900" indent="-342900">
              <a:buFont typeface="+mj-lt"/>
              <a:buAutoNum type="arabicPeriod"/>
            </a:pPr>
            <a:r>
              <a:rPr lang="en-US" sz="1600" dirty="0" smtClean="0">
                <a:latin typeface="Optima"/>
                <a:cs typeface="Optima"/>
              </a:rPr>
              <a:t>Derealization: Persistent or recurrent experiences of unreality of surroundings (e.g., the world around the individual is experienced as unreal, dreamlike, distant, or distorted).</a:t>
            </a:r>
          </a:p>
          <a:p>
            <a:endParaRPr lang="en-US" sz="1600" b="1" dirty="0">
              <a:latin typeface="Optima"/>
              <a:cs typeface="Optima"/>
            </a:endParaRPr>
          </a:p>
          <a:p>
            <a:r>
              <a:rPr lang="en-US" sz="1600" b="1" dirty="0" smtClean="0">
                <a:latin typeface="Optima"/>
                <a:cs typeface="Optima"/>
              </a:rPr>
              <a:t>Note: </a:t>
            </a:r>
            <a:r>
              <a:rPr lang="en-US" sz="1600" dirty="0" smtClean="0">
                <a:latin typeface="Optima"/>
                <a:cs typeface="Optima"/>
              </a:rPr>
              <a:t>To use this subtype, the dissociative symptoms must not be attributable to the physiological effects of a substance (e.g., blackouts, behavior during alcohol intoxication) or another medical condition (e.g. complex partial seizures).</a:t>
            </a:r>
          </a:p>
          <a:p>
            <a:endParaRPr lang="en-US" b="1" dirty="0" smtClean="0">
              <a:latin typeface="Optima"/>
              <a:cs typeface="Optima"/>
            </a:endParaRPr>
          </a:p>
          <a:p>
            <a:r>
              <a:rPr lang="en-US" sz="2000" b="1" dirty="0" smtClean="0">
                <a:latin typeface="Optima"/>
                <a:cs typeface="Optima"/>
              </a:rPr>
              <a:t>Specify </a:t>
            </a:r>
            <a:r>
              <a:rPr lang="en-US" sz="2000" b="1" dirty="0">
                <a:latin typeface="Optima"/>
                <a:cs typeface="Optima"/>
              </a:rPr>
              <a:t>if</a:t>
            </a:r>
            <a:r>
              <a:rPr lang="en-US" sz="2000" b="1" dirty="0" smtClean="0">
                <a:latin typeface="Optima"/>
                <a:cs typeface="Optima"/>
              </a:rPr>
              <a:t>:</a:t>
            </a:r>
            <a:endParaRPr lang="en-US" b="1" dirty="0">
              <a:latin typeface="Optima"/>
              <a:cs typeface="Optima"/>
            </a:endParaRPr>
          </a:p>
          <a:p>
            <a:r>
              <a:rPr lang="en-US" sz="1600" dirty="0">
                <a:latin typeface="Optima"/>
                <a:cs typeface="Optima"/>
              </a:rPr>
              <a:t>With Delayed Expression</a:t>
            </a:r>
            <a:r>
              <a:rPr lang="en-US" sz="1600" b="1" dirty="0">
                <a:latin typeface="Optima"/>
                <a:cs typeface="Optima"/>
              </a:rPr>
              <a:t>:</a:t>
            </a:r>
            <a:r>
              <a:rPr lang="en-US" sz="1600" dirty="0">
                <a:latin typeface="Optima"/>
                <a:cs typeface="Optima"/>
              </a:rPr>
              <a:t> </a:t>
            </a:r>
            <a:r>
              <a:rPr lang="en-US" sz="1600" dirty="0" smtClean="0">
                <a:latin typeface="Optima"/>
                <a:cs typeface="Optima"/>
              </a:rPr>
              <a:t>If </a:t>
            </a:r>
            <a:r>
              <a:rPr lang="en-US" sz="1600" dirty="0">
                <a:latin typeface="Optima"/>
                <a:cs typeface="Optima"/>
              </a:rPr>
              <a:t>the </a:t>
            </a:r>
            <a:r>
              <a:rPr lang="en-US" sz="1600" dirty="0" smtClean="0">
                <a:latin typeface="Optima"/>
                <a:cs typeface="Optima"/>
              </a:rPr>
              <a:t>full diagnostic criteria are not met </a:t>
            </a:r>
            <a:r>
              <a:rPr lang="en-US" sz="1600" dirty="0">
                <a:latin typeface="Optima"/>
                <a:cs typeface="Optima"/>
              </a:rPr>
              <a:t>until at least 6 months after the event (although the onset and expression of some symptoms may be immediate</a:t>
            </a:r>
            <a:r>
              <a:rPr lang="en-US" sz="1600" dirty="0" smtClean="0">
                <a:latin typeface="Optima"/>
                <a:cs typeface="Optima"/>
              </a:rPr>
              <a:t>).</a:t>
            </a:r>
          </a:p>
          <a:p>
            <a:endParaRPr lang="en-US" sz="1600" dirty="0">
              <a:latin typeface="Optima"/>
              <a:cs typeface="Optima"/>
            </a:endParaRPr>
          </a:p>
          <a:p>
            <a:r>
              <a:rPr lang="en-US" b="1" dirty="0" smtClean="0">
                <a:latin typeface="Optima"/>
                <a:cs typeface="Optima"/>
              </a:rPr>
              <a:t>Subtype:</a:t>
            </a:r>
            <a:r>
              <a:rPr lang="en-US" dirty="0" smtClean="0">
                <a:latin typeface="Optima"/>
                <a:cs typeface="Optima"/>
              </a:rPr>
              <a:t> </a:t>
            </a:r>
            <a:r>
              <a:rPr lang="en-US" sz="1600" dirty="0" smtClean="0">
                <a:latin typeface="Optima"/>
                <a:cs typeface="Optima"/>
              </a:rPr>
              <a:t>PTSD in children younger than 6 years</a:t>
            </a:r>
            <a:endParaRPr lang="en-US" sz="1600" dirty="0">
              <a:latin typeface="Optima"/>
              <a:cs typeface="Optima"/>
            </a:endParaRPr>
          </a:p>
          <a:p>
            <a:endParaRPr lang="en-US" dirty="0"/>
          </a:p>
        </p:txBody>
      </p:sp>
    </p:spTree>
    <p:extLst>
      <p:ext uri="{BB962C8B-B14F-4D97-AF65-F5344CB8AC3E}">
        <p14:creationId xmlns:p14="http://schemas.microsoft.com/office/powerpoint/2010/main" val="2374772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145" y="1036935"/>
            <a:ext cx="8733715" cy="1143000"/>
          </a:xfrm>
        </p:spPr>
        <p:txBody>
          <a:bodyPr>
            <a:noAutofit/>
          </a:bodyPr>
          <a:lstStyle/>
          <a:p>
            <a:r>
              <a:rPr lang="en-US" sz="3600" dirty="0" smtClean="0">
                <a:latin typeface="Optima ExtraBlack"/>
                <a:cs typeface="Optima ExtraBlack"/>
              </a:rPr>
              <a:t>DSM-5®: </a:t>
            </a:r>
            <a:br>
              <a:rPr lang="en-US" sz="3600" dirty="0" smtClean="0">
                <a:latin typeface="Optima ExtraBlack"/>
                <a:cs typeface="Optima ExtraBlack"/>
              </a:rPr>
            </a:br>
            <a:r>
              <a:rPr lang="en-US" sz="3600" dirty="0" smtClean="0">
                <a:latin typeface="Optima ExtraBlack"/>
                <a:cs typeface="Optima ExtraBlack"/>
              </a:rPr>
              <a:t>Trauma &amp; Stressor-Related Disorders</a:t>
            </a:r>
            <a:endParaRPr lang="en-US" sz="3600" dirty="0">
              <a:latin typeface="Optima ExtraBlack"/>
              <a:cs typeface="Optima ExtraBlack"/>
            </a:endParaRPr>
          </a:p>
        </p:txBody>
      </p:sp>
      <p:sp>
        <p:nvSpPr>
          <p:cNvPr id="3" name="Content Placeholder 2"/>
          <p:cNvSpPr>
            <a:spLocks noGrp="1"/>
          </p:cNvSpPr>
          <p:nvPr>
            <p:ph idx="1"/>
          </p:nvPr>
        </p:nvSpPr>
        <p:spPr>
          <a:xfrm>
            <a:off x="457200" y="2133600"/>
            <a:ext cx="7239000" cy="2667000"/>
          </a:xfrm>
        </p:spPr>
        <p:txBody>
          <a:bodyPr>
            <a:normAutofit/>
          </a:bodyPr>
          <a:lstStyle/>
          <a:p>
            <a:pPr>
              <a:buNone/>
            </a:pPr>
            <a:endParaRPr lang="en-US" dirty="0" smtClean="0"/>
          </a:p>
          <a:p>
            <a:pPr>
              <a:buNone/>
            </a:pPr>
            <a:endParaRPr lang="en-US" dirty="0"/>
          </a:p>
        </p:txBody>
      </p:sp>
      <p:sp>
        <p:nvSpPr>
          <p:cNvPr id="6" name="TextBox 5"/>
          <p:cNvSpPr txBox="1"/>
          <p:nvPr/>
        </p:nvSpPr>
        <p:spPr>
          <a:xfrm>
            <a:off x="271145" y="3481618"/>
            <a:ext cx="8382000" cy="3046988"/>
          </a:xfrm>
          <a:prstGeom prst="rect">
            <a:avLst/>
          </a:prstGeom>
          <a:noFill/>
        </p:spPr>
        <p:txBody>
          <a:bodyPr wrap="square" rtlCol="0">
            <a:spAutoFit/>
          </a:bodyPr>
          <a:lstStyle/>
          <a:p>
            <a:pPr marL="342900" indent="-342900">
              <a:buFont typeface="Arial"/>
              <a:buChar char="•"/>
            </a:pPr>
            <a:r>
              <a:rPr lang="en-US" sz="2400" dirty="0" smtClean="0">
                <a:latin typeface="Optima"/>
                <a:cs typeface="Optima"/>
              </a:rPr>
              <a:t>Reactive </a:t>
            </a:r>
            <a:r>
              <a:rPr lang="en-US" sz="2400" dirty="0">
                <a:latin typeface="Optima"/>
                <a:cs typeface="Optima"/>
              </a:rPr>
              <a:t>Attachment Disorder</a:t>
            </a:r>
          </a:p>
          <a:p>
            <a:pPr marL="342900" indent="-342900">
              <a:buFont typeface="Arial"/>
              <a:buChar char="•"/>
            </a:pPr>
            <a:r>
              <a:rPr lang="en-US" sz="2400" dirty="0" smtClean="0">
                <a:latin typeface="Optima"/>
                <a:cs typeface="Optima"/>
              </a:rPr>
              <a:t>Disinhibited </a:t>
            </a:r>
            <a:r>
              <a:rPr lang="en-US" sz="2400" dirty="0">
                <a:latin typeface="Optima"/>
                <a:cs typeface="Optima"/>
              </a:rPr>
              <a:t>Social Engagement Disorder</a:t>
            </a:r>
          </a:p>
          <a:p>
            <a:pPr marL="342900" indent="-342900">
              <a:buFont typeface="Arial"/>
              <a:buChar char="•"/>
            </a:pPr>
            <a:r>
              <a:rPr lang="en-US" sz="2400" dirty="0" smtClean="0">
                <a:latin typeface="Optima"/>
                <a:cs typeface="Optima"/>
              </a:rPr>
              <a:t>Acute </a:t>
            </a:r>
            <a:r>
              <a:rPr lang="en-US" sz="2400" dirty="0">
                <a:latin typeface="Optima"/>
                <a:cs typeface="Optima"/>
              </a:rPr>
              <a:t>Stress Disorder</a:t>
            </a:r>
          </a:p>
          <a:p>
            <a:pPr marL="342900" indent="-342900">
              <a:buFont typeface="Arial"/>
              <a:buChar char="•"/>
            </a:pPr>
            <a:r>
              <a:rPr lang="en-US" sz="2400" dirty="0" smtClean="0">
                <a:latin typeface="Optima"/>
                <a:cs typeface="Optima"/>
              </a:rPr>
              <a:t>Posttraumatic </a:t>
            </a:r>
            <a:r>
              <a:rPr lang="en-US" sz="2400" dirty="0">
                <a:latin typeface="Optima"/>
                <a:cs typeface="Optima"/>
              </a:rPr>
              <a:t>Stress Disorder</a:t>
            </a:r>
          </a:p>
          <a:p>
            <a:pPr marL="342900" indent="-342900">
              <a:buFont typeface="Arial"/>
              <a:buChar char="•"/>
            </a:pPr>
            <a:r>
              <a:rPr lang="en-US" sz="2400" dirty="0" smtClean="0">
                <a:latin typeface="Optima"/>
                <a:cs typeface="Optima"/>
              </a:rPr>
              <a:t>Adjustment </a:t>
            </a:r>
            <a:r>
              <a:rPr lang="en-US" sz="2400" dirty="0">
                <a:latin typeface="Optima"/>
                <a:cs typeface="Optima"/>
              </a:rPr>
              <a:t>Disorders</a:t>
            </a:r>
          </a:p>
          <a:p>
            <a:pPr marL="342900" indent="-342900">
              <a:buFont typeface="Arial"/>
              <a:buChar char="•"/>
            </a:pPr>
            <a:r>
              <a:rPr lang="en-US" sz="2400" dirty="0" smtClean="0">
                <a:latin typeface="Optima"/>
                <a:cs typeface="Optima"/>
              </a:rPr>
              <a:t>Other Specified Trauma-and-Stressor Related Disorder</a:t>
            </a:r>
          </a:p>
          <a:p>
            <a:pPr marL="342900" indent="-342900">
              <a:buFont typeface="Arial"/>
              <a:buChar char="•"/>
            </a:pPr>
            <a:r>
              <a:rPr lang="en-US" sz="2400" dirty="0" smtClean="0">
                <a:latin typeface="Optima"/>
                <a:cs typeface="Optima"/>
              </a:rPr>
              <a:t>Unclassified Trauma-and-Stressor Related Disorder </a:t>
            </a:r>
            <a:endParaRPr lang="en-US" sz="2400" dirty="0">
              <a:latin typeface="Optima"/>
              <a:cs typeface="Optima"/>
            </a:endParaRPr>
          </a:p>
          <a:p>
            <a:endParaRPr lang="en-US" sz="2400" dirty="0"/>
          </a:p>
        </p:txBody>
      </p:sp>
    </p:spTree>
    <p:extLst>
      <p:ext uri="{BB962C8B-B14F-4D97-AF65-F5344CB8AC3E}">
        <p14:creationId xmlns:p14="http://schemas.microsoft.com/office/powerpoint/2010/main" val="2347397031"/>
      </p:ext>
    </p:extLst>
  </p:cSld>
  <p:clrMapOvr>
    <a:masterClrMapping/>
  </p:clrMapOvr>
  <p:transition xmlns:p14="http://schemas.microsoft.com/office/powerpoint/2010/main" advTm="2456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37" y="591070"/>
            <a:ext cx="8229600" cy="1143000"/>
          </a:xfrm>
        </p:spPr>
        <p:txBody>
          <a:bodyPr/>
          <a:lstStyle/>
          <a:p>
            <a:pPr eaLnBrk="1" fontAlgn="auto" hangingPunct="1">
              <a:spcAft>
                <a:spcPts val="0"/>
              </a:spcAft>
              <a:defRPr/>
            </a:pPr>
            <a:r>
              <a:rPr lang="en-US" dirty="0" smtClean="0">
                <a:latin typeface="Optima ExtraBlack"/>
                <a:cs typeface="Optima ExtraBlack"/>
              </a:rPr>
              <a:t>Trauma: “small-t”</a:t>
            </a:r>
            <a:endParaRPr lang="en-US" dirty="0">
              <a:latin typeface="Optima ExtraBlack"/>
              <a:cs typeface="Optima ExtraBlack"/>
            </a:endParaRPr>
          </a:p>
        </p:txBody>
      </p:sp>
      <p:sp>
        <p:nvSpPr>
          <p:cNvPr id="3" name="Content Placeholder 2"/>
          <p:cNvSpPr>
            <a:spLocks noGrp="1"/>
          </p:cNvSpPr>
          <p:nvPr>
            <p:ph idx="1"/>
          </p:nvPr>
        </p:nvSpPr>
        <p:spPr>
          <a:xfrm>
            <a:off x="381000" y="1524297"/>
            <a:ext cx="8458200" cy="4654145"/>
          </a:xfrm>
        </p:spPr>
        <p:txBody>
          <a:bodyPr/>
          <a:lstStyle/>
          <a:p>
            <a:pPr eaLnBrk="1" hangingPunct="1">
              <a:buFont typeface="Wingdings 2" pitchFamily="18" charset="2"/>
              <a:buNone/>
            </a:pPr>
            <a:endParaRPr lang="en-US" i="1" dirty="0" smtClean="0"/>
          </a:p>
          <a:p>
            <a:pPr eaLnBrk="1" hangingPunct="1">
              <a:buFont typeface="Arial"/>
              <a:buChar char="•"/>
            </a:pPr>
            <a:r>
              <a:rPr lang="en-US" sz="2400" dirty="0" smtClean="0">
                <a:latin typeface="Optima"/>
                <a:cs typeface="Optima"/>
              </a:rPr>
              <a:t>Adverse life experiences </a:t>
            </a:r>
          </a:p>
          <a:p>
            <a:pPr eaLnBrk="1" hangingPunct="1">
              <a:buFont typeface="Arial"/>
              <a:buChar char="•"/>
            </a:pPr>
            <a:r>
              <a:rPr lang="en-US" sz="2400" dirty="0" smtClean="0">
                <a:latin typeface="Optima"/>
                <a:cs typeface="Optima"/>
              </a:rPr>
              <a:t>Not necessarily life threatening, but definitely life-altering</a:t>
            </a:r>
          </a:p>
          <a:p>
            <a:pPr eaLnBrk="1" hangingPunct="1">
              <a:buFont typeface="Arial"/>
              <a:buChar char="•"/>
            </a:pPr>
            <a:r>
              <a:rPr lang="en-US" sz="2400" dirty="0" smtClean="0">
                <a:latin typeface="Optima"/>
                <a:cs typeface="Optima"/>
              </a:rPr>
              <a:t>Examples include </a:t>
            </a:r>
            <a:r>
              <a:rPr lang="en-US" sz="2400" dirty="0">
                <a:latin typeface="Optima"/>
                <a:cs typeface="Optima"/>
              </a:rPr>
              <a:t>g</a:t>
            </a:r>
            <a:r>
              <a:rPr lang="en-US" sz="2400" dirty="0" smtClean="0">
                <a:latin typeface="Optima"/>
                <a:cs typeface="Optima"/>
              </a:rPr>
              <a:t>rief/loss, divorce, verbal abuse/bullying, and just about everything else…</a:t>
            </a:r>
          </a:p>
          <a:p>
            <a:pPr eaLnBrk="1" hangingPunct="1">
              <a:buFont typeface="Arial"/>
              <a:buChar char="•"/>
            </a:pPr>
            <a:r>
              <a:rPr lang="en-US" sz="2400" dirty="0" smtClean="0">
                <a:latin typeface="Optima"/>
                <a:cs typeface="Optima"/>
              </a:rPr>
              <a:t>The trauma itself isn’t the problem—rather, does </a:t>
            </a:r>
            <a:r>
              <a:rPr lang="en-US" sz="2400">
                <a:latin typeface="Optima"/>
                <a:cs typeface="Optima"/>
              </a:rPr>
              <a:t>i</a:t>
            </a:r>
            <a:r>
              <a:rPr lang="en-US" sz="2400" smtClean="0">
                <a:latin typeface="Optima"/>
                <a:cs typeface="Optima"/>
              </a:rPr>
              <a:t>t </a:t>
            </a:r>
            <a:r>
              <a:rPr lang="en-US" sz="2400" smtClean="0">
                <a:latin typeface="Optima"/>
                <a:cs typeface="Optima"/>
              </a:rPr>
              <a:t>get addressed</a:t>
            </a:r>
            <a:r>
              <a:rPr lang="en-US" sz="2400" dirty="0" smtClean="0">
                <a:latin typeface="Optima"/>
                <a:cs typeface="Optima"/>
              </a:rPr>
              <a:t>? Is the wound given a chance to heal? </a:t>
            </a:r>
          </a:p>
          <a:p>
            <a:pPr eaLnBrk="1" hangingPunct="1">
              <a:buFont typeface="Arial"/>
              <a:buChar char="•"/>
            </a:pPr>
            <a:r>
              <a:rPr lang="en-US" sz="2400" dirty="0" smtClean="0">
                <a:latin typeface="Optima"/>
                <a:cs typeface="Optima"/>
              </a:rPr>
              <a:t>If it was traumatic to the person, then it’s traumatic.</a:t>
            </a:r>
          </a:p>
          <a:p>
            <a:pPr eaLnBrk="1" hangingPunct="1">
              <a:buFont typeface="Arial"/>
              <a:buChar char="•"/>
            </a:pPr>
            <a:r>
              <a:rPr lang="en-US" sz="2400" dirty="0" smtClean="0">
                <a:latin typeface="Optima"/>
                <a:cs typeface="Optima"/>
              </a:rPr>
              <a:t>According to the adaptive information processing model, these adverse life experiences can be just as valid and just as clinically significant as PTSD-eligible traumas.</a:t>
            </a:r>
          </a:p>
          <a:p>
            <a:pPr eaLnBrk="1" hangingPunct="1">
              <a:buFont typeface="Wingdings 2" pitchFamily="18" charset="2"/>
              <a:buNone/>
            </a:pPr>
            <a:endParaRPr lang="en-US" dirty="0" smtClean="0"/>
          </a:p>
        </p:txBody>
      </p:sp>
      <p:pic>
        <p:nvPicPr>
          <p:cNvPr id="5" name="Picture 4"/>
          <p:cNvPicPr>
            <a:picLocks noChangeAspect="1" noChangeArrowheads="1"/>
          </p:cNvPicPr>
          <p:nvPr/>
        </p:nvPicPr>
        <p:blipFill>
          <a:blip r:embed="rId3" cstate="print"/>
          <a:srcRect/>
          <a:stretch>
            <a:fillRect/>
          </a:stretch>
        </p:blipFill>
        <p:spPr bwMode="auto">
          <a:xfrm>
            <a:off x="7049764" y="381000"/>
            <a:ext cx="1916654" cy="150363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025065299"/>
      </p:ext>
    </p:extLst>
  </p:cSld>
  <p:clrMapOvr>
    <a:masterClrMapping/>
  </p:clrMapOvr>
  <p:transition xmlns:p14="http://schemas.microsoft.com/office/powerpoint/2010/main" advTm="40848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arich\AppData\Local\Microsoft\Windows\Temporary Internet Files\Content.IE5\14JFZM8O\MCj04258020000[1].wmf"/>
          <p:cNvPicPr>
            <a:picLocks noChangeAspect="1" noChangeArrowheads="1"/>
          </p:cNvPicPr>
          <p:nvPr/>
        </p:nvPicPr>
        <p:blipFill>
          <a:blip r:embed="rId2" cstate="print"/>
          <a:srcRect/>
          <a:stretch>
            <a:fillRect/>
          </a:stretch>
        </p:blipFill>
        <p:spPr bwMode="auto">
          <a:xfrm>
            <a:off x="673225" y="519857"/>
            <a:ext cx="5745162" cy="4016785"/>
          </a:xfrm>
          <a:prstGeom prst="rect">
            <a:avLst/>
          </a:prstGeom>
          <a:noFill/>
        </p:spPr>
      </p:pic>
      <p:sp>
        <p:nvSpPr>
          <p:cNvPr id="3" name="TextBox 2"/>
          <p:cNvSpPr txBox="1"/>
          <p:nvPr/>
        </p:nvSpPr>
        <p:spPr>
          <a:xfrm>
            <a:off x="5100339" y="5089298"/>
            <a:ext cx="3886200" cy="646331"/>
          </a:xfrm>
          <a:prstGeom prst="rect">
            <a:avLst/>
          </a:prstGeom>
          <a:noFill/>
        </p:spPr>
        <p:txBody>
          <a:bodyPr wrap="square" rtlCol="0">
            <a:spAutoFit/>
          </a:bodyPr>
          <a:lstStyle/>
          <a:p>
            <a:r>
              <a:rPr lang="en-US" sz="3600" b="1" dirty="0" smtClean="0"/>
              <a:t>BREAK TIME</a:t>
            </a:r>
            <a:endParaRPr lang="en-US" sz="3600" b="1" dirty="0"/>
          </a:p>
        </p:txBody>
      </p:sp>
    </p:spTree>
    <p:extLst>
      <p:ext uri="{BB962C8B-B14F-4D97-AF65-F5344CB8AC3E}">
        <p14:creationId xmlns:p14="http://schemas.microsoft.com/office/powerpoint/2010/main" val="179605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72583"/>
            <a:ext cx="7583488" cy="1143000"/>
          </a:xfrm>
        </p:spPr>
        <p:txBody>
          <a:bodyPr>
            <a:normAutofit/>
          </a:bodyPr>
          <a:lstStyle/>
          <a:p>
            <a:r>
              <a:rPr lang="en-US" dirty="0" smtClean="0">
                <a:latin typeface="Optima ExtraBlack"/>
                <a:cs typeface="Optima ExtraBlack"/>
              </a:rPr>
              <a:t>Worden (2002/2008) </a:t>
            </a:r>
            <a:endParaRPr lang="en-US" dirty="0">
              <a:latin typeface="Optima ExtraBlack"/>
              <a:cs typeface="Optima ExtraBlack"/>
            </a:endParaRPr>
          </a:p>
        </p:txBody>
      </p:sp>
      <p:sp>
        <p:nvSpPr>
          <p:cNvPr id="3" name="Content Placeholder 2"/>
          <p:cNvSpPr>
            <a:spLocks noGrp="1"/>
          </p:cNvSpPr>
          <p:nvPr>
            <p:ph idx="1"/>
          </p:nvPr>
        </p:nvSpPr>
        <p:spPr>
          <a:xfrm>
            <a:off x="381000" y="1980446"/>
            <a:ext cx="8229599" cy="4602163"/>
          </a:xfrm>
        </p:spPr>
        <p:txBody>
          <a:bodyPr>
            <a:normAutofit/>
          </a:bodyPr>
          <a:lstStyle/>
          <a:p>
            <a:pPr>
              <a:buFont typeface="Arial"/>
              <a:buChar char="•"/>
            </a:pPr>
            <a:r>
              <a:rPr lang="en-US" sz="3200" b="1" dirty="0" smtClean="0">
                <a:latin typeface="Optima"/>
                <a:cs typeface="Optima"/>
              </a:rPr>
              <a:t>Grief</a:t>
            </a:r>
            <a:r>
              <a:rPr lang="en-US" sz="3200" dirty="0" smtClean="0">
                <a:latin typeface="Optima"/>
                <a:cs typeface="Optima"/>
              </a:rPr>
              <a:t> is the </a:t>
            </a:r>
            <a:r>
              <a:rPr lang="en-US" sz="3200" i="1" dirty="0" smtClean="0">
                <a:latin typeface="Optima"/>
                <a:cs typeface="Optima"/>
              </a:rPr>
              <a:t>experience</a:t>
            </a:r>
            <a:r>
              <a:rPr lang="en-US" sz="3200" dirty="0" smtClean="0">
                <a:latin typeface="Optima"/>
                <a:cs typeface="Optima"/>
              </a:rPr>
              <a:t> of loss in one’s life</a:t>
            </a:r>
          </a:p>
          <a:p>
            <a:pPr>
              <a:buFont typeface="Arial"/>
              <a:buChar char="•"/>
            </a:pPr>
            <a:r>
              <a:rPr lang="en-US" sz="3200" b="1" dirty="0">
                <a:latin typeface="Optima"/>
                <a:cs typeface="Optima"/>
              </a:rPr>
              <a:t>Bereavement</a:t>
            </a:r>
            <a:r>
              <a:rPr lang="en-US" sz="3200" dirty="0">
                <a:latin typeface="Optima"/>
                <a:cs typeface="Optima"/>
              </a:rPr>
              <a:t> defines the loss to which a person is trying to adapt </a:t>
            </a:r>
            <a:endParaRPr lang="en-US" sz="3200" b="1" dirty="0">
              <a:latin typeface="Optima"/>
              <a:cs typeface="Optima"/>
            </a:endParaRPr>
          </a:p>
          <a:p>
            <a:pPr>
              <a:buFont typeface="Arial"/>
              <a:buChar char="•"/>
            </a:pPr>
            <a:r>
              <a:rPr lang="en-US" sz="3200" b="1" dirty="0" smtClean="0">
                <a:latin typeface="Optima"/>
                <a:cs typeface="Optima"/>
              </a:rPr>
              <a:t>Mourning</a:t>
            </a:r>
            <a:r>
              <a:rPr lang="en-US" sz="3200" dirty="0" smtClean="0">
                <a:latin typeface="Optima"/>
                <a:cs typeface="Optima"/>
              </a:rPr>
              <a:t> is the </a:t>
            </a:r>
            <a:r>
              <a:rPr lang="en-US" sz="3200" i="1" dirty="0" smtClean="0">
                <a:latin typeface="Optima"/>
                <a:cs typeface="Optima"/>
              </a:rPr>
              <a:t>process</a:t>
            </a:r>
            <a:r>
              <a:rPr lang="en-US" sz="3200" dirty="0" smtClean="0">
                <a:latin typeface="Optima"/>
                <a:cs typeface="Optima"/>
              </a:rPr>
              <a:t> one goes through adapting to the loss</a:t>
            </a:r>
          </a:p>
          <a:p>
            <a:pPr>
              <a:buFont typeface="Arial"/>
              <a:buChar char="•"/>
            </a:pPr>
            <a:r>
              <a:rPr lang="en-US" b="1" dirty="0">
                <a:latin typeface="Optima"/>
                <a:cs typeface="Optima"/>
              </a:rPr>
              <a:t>Complicated mourning: </a:t>
            </a:r>
            <a:r>
              <a:rPr lang="en-US" dirty="0">
                <a:latin typeface="Optima"/>
                <a:cs typeface="Optima"/>
              </a:rPr>
              <a:t>when the adaptation is insufficient, it leads to functional impairment</a:t>
            </a:r>
            <a:endParaRPr lang="en-US" b="1" dirty="0">
              <a:latin typeface="Optima"/>
              <a:cs typeface="Optima"/>
            </a:endParaRPr>
          </a:p>
          <a:p>
            <a:pPr>
              <a:buFont typeface="Wingdings" charset="2"/>
              <a:buChar char="§"/>
            </a:pPr>
            <a:endParaRPr lang="en-US" sz="3200" dirty="0" smtClean="0">
              <a:latin typeface="Optima"/>
              <a:cs typeface="Optima"/>
            </a:endParaRPr>
          </a:p>
        </p:txBody>
      </p:sp>
    </p:spTree>
    <p:extLst>
      <p:ext uri="{BB962C8B-B14F-4D97-AF65-F5344CB8AC3E}">
        <p14:creationId xmlns:p14="http://schemas.microsoft.com/office/powerpoint/2010/main" val="3563483469"/>
      </p:ext>
    </p:extLst>
  </p:cSld>
  <p:clrMapOvr>
    <a:masterClrMapping/>
  </p:clrMapOvr>
  <p:transition xmlns:p14="http://schemas.microsoft.com/office/powerpoint/2010/main" advTm="1435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23900"/>
            <a:ext cx="7583488" cy="1143000"/>
          </a:xfrm>
        </p:spPr>
        <p:txBody>
          <a:bodyPr>
            <a:normAutofit/>
          </a:bodyPr>
          <a:lstStyle/>
          <a:p>
            <a:r>
              <a:rPr lang="en-US" dirty="0" smtClean="0">
                <a:latin typeface="Optima ExtraBlack"/>
                <a:cs typeface="Optima ExtraBlack"/>
              </a:rPr>
              <a:t>George Engel, M.D. (1961) </a:t>
            </a:r>
            <a:endParaRPr lang="en-US" dirty="0">
              <a:latin typeface="Optima ExtraBlack"/>
              <a:cs typeface="Optima ExtraBlack"/>
            </a:endParaRPr>
          </a:p>
        </p:txBody>
      </p:sp>
      <p:sp>
        <p:nvSpPr>
          <p:cNvPr id="3" name="Content Placeholder 2"/>
          <p:cNvSpPr>
            <a:spLocks noGrp="1"/>
          </p:cNvSpPr>
          <p:nvPr>
            <p:ph idx="1"/>
          </p:nvPr>
        </p:nvSpPr>
        <p:spPr>
          <a:xfrm>
            <a:off x="381000" y="2286000"/>
            <a:ext cx="8229599" cy="4297363"/>
          </a:xfrm>
        </p:spPr>
        <p:txBody>
          <a:bodyPr>
            <a:normAutofit/>
          </a:bodyPr>
          <a:lstStyle/>
          <a:p>
            <a:pPr>
              <a:buNone/>
            </a:pPr>
            <a:r>
              <a:rPr lang="en-US" sz="3600" dirty="0" smtClean="0">
                <a:latin typeface="Optima"/>
                <a:cs typeface="Optima"/>
              </a:rPr>
              <a:t>“Loss of a loved one is psychologically traumatic to the same extent that being severely wounded or burned is physiologically traumatic.”</a:t>
            </a:r>
          </a:p>
          <a:p>
            <a:pPr>
              <a:buNone/>
            </a:pPr>
            <a:endParaRPr lang="en-US" sz="3200" dirty="0">
              <a:latin typeface="Optima"/>
              <a:cs typeface="Optima"/>
            </a:endParaRPr>
          </a:p>
          <a:p>
            <a:pPr>
              <a:buNone/>
            </a:pPr>
            <a:r>
              <a:rPr lang="en-US" sz="3200" dirty="0" smtClean="0">
                <a:latin typeface="Optima"/>
                <a:cs typeface="Optima"/>
                <a:sym typeface="Wingdings"/>
              </a:rPr>
              <a:t> </a:t>
            </a:r>
            <a:r>
              <a:rPr lang="en-US" sz="3200" dirty="0" smtClean="0">
                <a:latin typeface="Optima"/>
                <a:cs typeface="Optima"/>
              </a:rPr>
              <a:t>The process of </a:t>
            </a:r>
            <a:r>
              <a:rPr lang="en-US" sz="3200" i="1" dirty="0" smtClean="0">
                <a:latin typeface="Optima"/>
                <a:cs typeface="Optima"/>
              </a:rPr>
              <a:t>mourning</a:t>
            </a:r>
            <a:r>
              <a:rPr lang="en-US" sz="3200" dirty="0" smtClean="0">
                <a:latin typeface="Optima"/>
                <a:cs typeface="Optima"/>
              </a:rPr>
              <a:t> is parallel to the process of physical healing. </a:t>
            </a:r>
            <a:endParaRPr lang="en-US" sz="3200" dirty="0">
              <a:latin typeface="Optima"/>
              <a:cs typeface="Optima"/>
            </a:endParaRPr>
          </a:p>
        </p:txBody>
      </p:sp>
    </p:spTree>
    <p:extLst>
      <p:ext uri="{BB962C8B-B14F-4D97-AF65-F5344CB8AC3E}">
        <p14:creationId xmlns:p14="http://schemas.microsoft.com/office/powerpoint/2010/main" val="2695676296"/>
      </p:ext>
    </p:extLst>
  </p:cSld>
  <p:clrMapOvr>
    <a:masterClrMapping/>
  </p:clrMapOvr>
  <p:transition xmlns:p14="http://schemas.microsoft.com/office/powerpoint/2010/main" advTm="1435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23900"/>
            <a:ext cx="7583488" cy="1143000"/>
          </a:xfrm>
        </p:spPr>
        <p:txBody>
          <a:bodyPr>
            <a:normAutofit fontScale="90000"/>
          </a:bodyPr>
          <a:lstStyle/>
          <a:p>
            <a:r>
              <a:rPr lang="en-US" dirty="0" smtClean="0">
                <a:latin typeface="Optima ExtraBlack"/>
                <a:cs typeface="Optima ExtraBlack"/>
              </a:rPr>
              <a:t>Grief, Mourning &amp; DSM-5®</a:t>
            </a:r>
            <a:endParaRPr lang="en-US" dirty="0">
              <a:latin typeface="Optima ExtraBlack"/>
              <a:cs typeface="Optima ExtraBlack"/>
            </a:endParaRPr>
          </a:p>
        </p:txBody>
      </p:sp>
      <p:sp>
        <p:nvSpPr>
          <p:cNvPr id="3" name="Content Placeholder 2"/>
          <p:cNvSpPr>
            <a:spLocks noGrp="1"/>
          </p:cNvSpPr>
          <p:nvPr>
            <p:ph idx="1"/>
          </p:nvPr>
        </p:nvSpPr>
        <p:spPr>
          <a:xfrm>
            <a:off x="381000" y="3401247"/>
            <a:ext cx="8229599" cy="4297363"/>
          </a:xfrm>
        </p:spPr>
        <p:txBody>
          <a:bodyPr>
            <a:normAutofit/>
          </a:bodyPr>
          <a:lstStyle/>
          <a:p>
            <a:pPr>
              <a:buFont typeface="Arial"/>
              <a:buChar char="•"/>
            </a:pPr>
            <a:r>
              <a:rPr lang="en-US" dirty="0" smtClean="0">
                <a:latin typeface="Optima"/>
                <a:cs typeface="Optima"/>
              </a:rPr>
              <a:t>Removal of the bereavement exclusion from the major depressive disorder diagnosis</a:t>
            </a:r>
          </a:p>
          <a:p>
            <a:pPr>
              <a:buFont typeface="Arial"/>
              <a:buChar char="•"/>
            </a:pPr>
            <a:r>
              <a:rPr lang="en-US" dirty="0" smtClean="0">
                <a:latin typeface="Optima"/>
                <a:cs typeface="Optima"/>
              </a:rPr>
              <a:t>New Section III Diagnosis: </a:t>
            </a:r>
          </a:p>
          <a:p>
            <a:pPr marL="0" indent="0">
              <a:buNone/>
            </a:pPr>
            <a:r>
              <a:rPr lang="en-US" i="1" dirty="0" smtClean="0">
                <a:latin typeface="Optima"/>
                <a:cs typeface="Optima"/>
              </a:rPr>
              <a:t>Persistent Complex Bereavement Disorder </a:t>
            </a:r>
            <a:endParaRPr lang="en-US" i="1" dirty="0">
              <a:latin typeface="Optima"/>
              <a:cs typeface="Optima"/>
            </a:endParaRPr>
          </a:p>
        </p:txBody>
      </p:sp>
    </p:spTree>
    <p:extLst>
      <p:ext uri="{BB962C8B-B14F-4D97-AF65-F5344CB8AC3E}">
        <p14:creationId xmlns:p14="http://schemas.microsoft.com/office/powerpoint/2010/main" val="3694694507"/>
      </p:ext>
    </p:extLst>
  </p:cSld>
  <p:clrMapOvr>
    <a:masterClrMapping/>
  </p:clrMapOvr>
  <p:transition xmlns:p14="http://schemas.microsoft.com/office/powerpoint/2010/main" advTm="1435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5833"/>
            <a:ext cx="8305799" cy="1143000"/>
          </a:xfrm>
        </p:spPr>
        <p:txBody>
          <a:bodyPr>
            <a:noAutofit/>
          </a:bodyPr>
          <a:lstStyle/>
          <a:p>
            <a:r>
              <a:rPr lang="en-US" sz="3200" dirty="0" smtClean="0">
                <a:latin typeface="Optima ExtraBlack"/>
                <a:cs typeface="Optima ExtraBlack"/>
              </a:rPr>
              <a:t>Persistent Complex Bereavement Disorder: DSM-5® Criteria </a:t>
            </a:r>
            <a:endParaRPr lang="en-US" sz="3200" dirty="0">
              <a:latin typeface="Optima ExtraBlack"/>
              <a:cs typeface="Optima ExtraBlack"/>
            </a:endParaRPr>
          </a:p>
        </p:txBody>
      </p:sp>
      <p:sp>
        <p:nvSpPr>
          <p:cNvPr id="5" name="TextBox 4"/>
          <p:cNvSpPr txBox="1"/>
          <p:nvPr/>
        </p:nvSpPr>
        <p:spPr>
          <a:xfrm>
            <a:off x="381000" y="1483287"/>
            <a:ext cx="8382000" cy="5201424"/>
          </a:xfrm>
          <a:prstGeom prst="rect">
            <a:avLst/>
          </a:prstGeom>
          <a:noFill/>
        </p:spPr>
        <p:txBody>
          <a:bodyPr wrap="square" rtlCol="0">
            <a:spAutoFit/>
          </a:bodyPr>
          <a:lstStyle/>
          <a:p>
            <a:pPr marL="350838" lvl="0" indent="-350838"/>
            <a:r>
              <a:rPr lang="en-US" sz="2000" b="1" dirty="0" smtClean="0">
                <a:latin typeface="Optima"/>
                <a:cs typeface="Optima"/>
              </a:rPr>
              <a:t>A.  The </a:t>
            </a:r>
            <a:r>
              <a:rPr lang="en-US" sz="2000" b="1" dirty="0">
                <a:latin typeface="Optima"/>
                <a:cs typeface="Optima"/>
              </a:rPr>
              <a:t>individual experienced the death of </a:t>
            </a:r>
            <a:r>
              <a:rPr lang="en-US" sz="2000" b="1" dirty="0" smtClean="0">
                <a:latin typeface="Optima"/>
                <a:cs typeface="Optima"/>
              </a:rPr>
              <a:t>someone with whom he or she had a close relationship.</a:t>
            </a:r>
          </a:p>
          <a:p>
            <a:pPr lvl="0"/>
            <a:endParaRPr lang="en-US" sz="1400" dirty="0">
              <a:latin typeface="Optima"/>
              <a:cs typeface="Optima"/>
            </a:endParaRPr>
          </a:p>
          <a:p>
            <a:pPr marL="350838" lvl="0" indent="-350838"/>
            <a:r>
              <a:rPr lang="en-US" sz="2000" b="1" dirty="0" smtClean="0">
                <a:latin typeface="Optima"/>
                <a:cs typeface="Optima"/>
              </a:rPr>
              <a:t>B.  Since </a:t>
            </a:r>
            <a:r>
              <a:rPr lang="en-US" sz="2000" b="1" dirty="0">
                <a:latin typeface="Optima"/>
                <a:cs typeface="Optima"/>
              </a:rPr>
              <a:t>the death, at least one of the following symptoms is experienced on more days than not and to a clinically significant </a:t>
            </a:r>
            <a:r>
              <a:rPr lang="en-US" sz="2000" b="1" dirty="0" smtClean="0">
                <a:latin typeface="Optima"/>
                <a:cs typeface="Optima"/>
              </a:rPr>
              <a:t>degree and has persisted for at least 12 months after the death in the case of bereaved adults and 6 months for bereaved children:</a:t>
            </a:r>
            <a:endParaRPr lang="en-US" sz="2000" b="1" dirty="0">
              <a:latin typeface="Optima"/>
              <a:cs typeface="Optima"/>
            </a:endParaRPr>
          </a:p>
          <a:p>
            <a:r>
              <a:rPr lang="en-US" dirty="0">
                <a:latin typeface="Optima"/>
                <a:cs typeface="Optima"/>
              </a:rPr>
              <a:t> </a:t>
            </a:r>
            <a:endParaRPr lang="en-US" sz="1600" dirty="0">
              <a:latin typeface="Optima"/>
              <a:cs typeface="Optima"/>
            </a:endParaRPr>
          </a:p>
          <a:p>
            <a:pPr marL="342900" indent="-342900">
              <a:buAutoNum type="arabicPeriod"/>
            </a:pPr>
            <a:r>
              <a:rPr lang="en-US" dirty="0" smtClean="0">
                <a:latin typeface="Optima"/>
                <a:cs typeface="Optima"/>
              </a:rPr>
              <a:t>Persistent </a:t>
            </a:r>
            <a:r>
              <a:rPr lang="en-US" dirty="0">
                <a:latin typeface="Optima"/>
                <a:cs typeface="Optima"/>
              </a:rPr>
              <a:t>yearning/longing for the deceased. In young children, yearning may be expressed in play and behavior, including </a:t>
            </a:r>
            <a:r>
              <a:rPr lang="en-US" dirty="0" smtClean="0">
                <a:latin typeface="Optima"/>
                <a:cs typeface="Optima"/>
              </a:rPr>
              <a:t>behaviors that reflect being separated from, and also reuniting with, a caregiver or other attachment figure.</a:t>
            </a:r>
            <a:endParaRPr lang="en-US" sz="1400" dirty="0">
              <a:latin typeface="Optima"/>
              <a:cs typeface="Optima"/>
            </a:endParaRPr>
          </a:p>
          <a:p>
            <a:pPr marL="342900" indent="-342900">
              <a:buAutoNum type="arabicPeriod"/>
            </a:pPr>
            <a:r>
              <a:rPr lang="en-US" dirty="0" smtClean="0">
                <a:latin typeface="Optima"/>
                <a:cs typeface="Optima"/>
              </a:rPr>
              <a:t>Intense </a:t>
            </a:r>
            <a:r>
              <a:rPr lang="en-US" dirty="0">
                <a:latin typeface="Optima"/>
                <a:cs typeface="Optima"/>
              </a:rPr>
              <a:t>sorrow and emotional pain in response to the </a:t>
            </a:r>
            <a:r>
              <a:rPr lang="en-US" dirty="0" smtClean="0">
                <a:latin typeface="Optima"/>
                <a:cs typeface="Optima"/>
              </a:rPr>
              <a:t>death.</a:t>
            </a:r>
            <a:endParaRPr lang="en-US" sz="1400" dirty="0">
              <a:latin typeface="Optima"/>
              <a:cs typeface="Optima"/>
            </a:endParaRPr>
          </a:p>
          <a:p>
            <a:pPr marL="342900" indent="-342900">
              <a:buAutoNum type="arabicPeriod"/>
            </a:pPr>
            <a:r>
              <a:rPr lang="en-US" dirty="0" smtClean="0">
                <a:latin typeface="Optima"/>
                <a:cs typeface="Optima"/>
              </a:rPr>
              <a:t>Preoccupation </a:t>
            </a:r>
            <a:r>
              <a:rPr lang="en-US" dirty="0">
                <a:latin typeface="Optima"/>
                <a:cs typeface="Optima"/>
              </a:rPr>
              <a:t>with the </a:t>
            </a:r>
            <a:r>
              <a:rPr lang="en-US" dirty="0" smtClean="0">
                <a:latin typeface="Optima"/>
                <a:cs typeface="Optima"/>
              </a:rPr>
              <a:t>deceased.</a:t>
            </a:r>
            <a:endParaRPr lang="en-US" sz="1400" dirty="0">
              <a:latin typeface="Optima"/>
              <a:cs typeface="Optima"/>
            </a:endParaRPr>
          </a:p>
          <a:p>
            <a:pPr marL="342900" indent="-342900">
              <a:buAutoNum type="arabicPeriod"/>
            </a:pPr>
            <a:r>
              <a:rPr lang="en-US" dirty="0" smtClean="0">
                <a:latin typeface="Optima"/>
                <a:cs typeface="Optima"/>
              </a:rPr>
              <a:t>Preoccupation </a:t>
            </a:r>
            <a:r>
              <a:rPr lang="en-US" dirty="0">
                <a:latin typeface="Optima"/>
                <a:cs typeface="Optima"/>
              </a:rPr>
              <a:t>with the circumstances of the death. In children, this preoccupation with the deceased may be expressed through the themes of play and behavior and may extend to preoccupation with possible death of others close to them.</a:t>
            </a:r>
            <a:endParaRPr lang="en-US" sz="1400" dirty="0">
              <a:latin typeface="Optima"/>
              <a:cs typeface="Optima"/>
            </a:endParaRPr>
          </a:p>
          <a:p>
            <a:endParaRPr lang="en-US" dirty="0"/>
          </a:p>
        </p:txBody>
      </p:sp>
    </p:spTree>
    <p:extLst>
      <p:ext uri="{BB962C8B-B14F-4D97-AF65-F5344CB8AC3E}">
        <p14:creationId xmlns:p14="http://schemas.microsoft.com/office/powerpoint/2010/main" val="40548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5833"/>
            <a:ext cx="8077200" cy="1143000"/>
          </a:xfrm>
        </p:spPr>
        <p:txBody>
          <a:bodyPr>
            <a:normAutofit/>
          </a:bodyPr>
          <a:lstStyle/>
          <a:p>
            <a:r>
              <a:rPr lang="en-US" sz="3200" dirty="0" smtClean="0">
                <a:latin typeface="Optima ExtraBlack"/>
                <a:cs typeface="Optima ExtraBlack"/>
              </a:rPr>
              <a:t>Persistent Complex Bereavement Disorder: DSM-5® Criteria </a:t>
            </a:r>
            <a:endParaRPr lang="en-US" sz="3200" dirty="0">
              <a:latin typeface="Optima ExtraBlack"/>
              <a:cs typeface="Optima ExtraBlack"/>
            </a:endParaRPr>
          </a:p>
        </p:txBody>
      </p:sp>
      <p:sp>
        <p:nvSpPr>
          <p:cNvPr id="5" name="TextBox 4"/>
          <p:cNvSpPr txBox="1"/>
          <p:nvPr/>
        </p:nvSpPr>
        <p:spPr>
          <a:xfrm>
            <a:off x="381000" y="1668423"/>
            <a:ext cx="8382000" cy="5201424"/>
          </a:xfrm>
          <a:prstGeom prst="rect">
            <a:avLst/>
          </a:prstGeom>
          <a:noFill/>
        </p:spPr>
        <p:txBody>
          <a:bodyPr wrap="square" rtlCol="0">
            <a:spAutoFit/>
          </a:bodyPr>
          <a:lstStyle/>
          <a:p>
            <a:pPr marL="350838" lvl="0" indent="-350838"/>
            <a:r>
              <a:rPr lang="en-US" sz="2000" b="1" dirty="0" smtClean="0">
                <a:latin typeface="Optima"/>
                <a:cs typeface="Optima"/>
              </a:rPr>
              <a:t>C.  Since </a:t>
            </a:r>
            <a:r>
              <a:rPr lang="en-US" sz="2000" b="1" dirty="0">
                <a:latin typeface="Optima"/>
                <a:cs typeface="Optima"/>
              </a:rPr>
              <a:t>the death, at least six of the following symptoms are experienced on more days than not and to a clinically significant </a:t>
            </a:r>
            <a:r>
              <a:rPr lang="en-US" sz="2000" b="1" dirty="0" smtClean="0">
                <a:latin typeface="Optima"/>
                <a:cs typeface="Optima"/>
              </a:rPr>
              <a:t>degree, and have persisted for at least 12 months after the death in the case of bereaved adults and 6 months for bereaved children:</a:t>
            </a:r>
          </a:p>
          <a:p>
            <a:pPr lvl="0"/>
            <a:endParaRPr lang="en-US" dirty="0">
              <a:latin typeface="Optima"/>
              <a:cs typeface="Optima"/>
            </a:endParaRPr>
          </a:p>
          <a:p>
            <a:pPr lvl="0"/>
            <a:r>
              <a:rPr lang="en-US" b="1" dirty="0" smtClean="0">
                <a:latin typeface="Optima"/>
                <a:cs typeface="Optima"/>
              </a:rPr>
              <a:t>Reactive distress to the death</a:t>
            </a:r>
            <a:endParaRPr lang="en-US" b="1" dirty="0">
              <a:latin typeface="Optima"/>
              <a:cs typeface="Optima"/>
            </a:endParaRPr>
          </a:p>
          <a:p>
            <a:r>
              <a:rPr lang="en-US" dirty="0">
                <a:latin typeface="Optima"/>
                <a:cs typeface="Optima"/>
              </a:rPr>
              <a:t> </a:t>
            </a:r>
            <a:endParaRPr lang="en-US" sz="1400" dirty="0">
              <a:latin typeface="Optima"/>
              <a:cs typeface="Optima"/>
            </a:endParaRPr>
          </a:p>
          <a:p>
            <a:pPr marL="342900" indent="-342900">
              <a:buFont typeface="+mj-lt"/>
              <a:buAutoNum type="arabicPeriod"/>
            </a:pPr>
            <a:r>
              <a:rPr lang="en-US" dirty="0" smtClean="0">
                <a:latin typeface="Optima"/>
                <a:cs typeface="Optima"/>
              </a:rPr>
              <a:t>Marked difficulty accepting the death. In children, this is dependent on the child’s capacity to comprehend the meaning and permanence of death.</a:t>
            </a:r>
            <a:endParaRPr lang="en-US" sz="1400" dirty="0">
              <a:latin typeface="Optima"/>
              <a:cs typeface="Optima"/>
            </a:endParaRPr>
          </a:p>
          <a:p>
            <a:pPr marL="342900" indent="-342900">
              <a:buFont typeface="+mj-lt"/>
              <a:buAutoNum type="arabicPeriod"/>
            </a:pPr>
            <a:r>
              <a:rPr lang="en-US" dirty="0" smtClean="0">
                <a:latin typeface="Optima"/>
                <a:cs typeface="Optima"/>
              </a:rPr>
              <a:t>Experiencing disbelief or emotional numbness over the loss.</a:t>
            </a:r>
            <a:endParaRPr lang="en-US" dirty="0">
              <a:latin typeface="Optima"/>
              <a:cs typeface="Optima"/>
            </a:endParaRPr>
          </a:p>
          <a:p>
            <a:pPr marL="342900" indent="-342900">
              <a:buFont typeface="+mj-lt"/>
              <a:buAutoNum type="arabicPeriod"/>
            </a:pPr>
            <a:r>
              <a:rPr lang="en-US" dirty="0" smtClean="0">
                <a:latin typeface="Optima"/>
                <a:cs typeface="Optima"/>
              </a:rPr>
              <a:t>Difficulty </a:t>
            </a:r>
            <a:r>
              <a:rPr lang="en-US" dirty="0">
                <a:latin typeface="Optima"/>
                <a:cs typeface="Optima"/>
              </a:rPr>
              <a:t>with positive reminiscing about the </a:t>
            </a:r>
            <a:r>
              <a:rPr lang="en-US" dirty="0" smtClean="0">
                <a:latin typeface="Optima"/>
                <a:cs typeface="Optima"/>
              </a:rPr>
              <a:t>deceased.</a:t>
            </a:r>
            <a:endParaRPr lang="en-US" sz="1400" dirty="0">
              <a:latin typeface="Optima"/>
              <a:cs typeface="Optima"/>
            </a:endParaRPr>
          </a:p>
          <a:p>
            <a:pPr marL="342900" indent="-342900">
              <a:buFont typeface="+mj-lt"/>
              <a:buAutoNum type="arabicPeriod"/>
            </a:pPr>
            <a:r>
              <a:rPr lang="en-US" dirty="0" smtClean="0">
                <a:latin typeface="Optima"/>
                <a:cs typeface="Optima"/>
              </a:rPr>
              <a:t>Bitterness </a:t>
            </a:r>
            <a:r>
              <a:rPr lang="en-US" dirty="0">
                <a:latin typeface="Optima"/>
                <a:cs typeface="Optima"/>
              </a:rPr>
              <a:t>or anger related to the </a:t>
            </a:r>
            <a:r>
              <a:rPr lang="en-US" dirty="0" smtClean="0">
                <a:latin typeface="Optima"/>
                <a:cs typeface="Optima"/>
              </a:rPr>
              <a:t>loss.</a:t>
            </a:r>
            <a:endParaRPr lang="en-US" sz="1400" dirty="0">
              <a:latin typeface="Optima"/>
              <a:cs typeface="Optima"/>
            </a:endParaRPr>
          </a:p>
          <a:p>
            <a:pPr marL="342900" indent="-342900">
              <a:buFont typeface="+mj-lt"/>
              <a:buAutoNum type="arabicPeriod"/>
            </a:pPr>
            <a:r>
              <a:rPr lang="en-US" dirty="0" smtClean="0">
                <a:latin typeface="Optima"/>
                <a:cs typeface="Optima"/>
              </a:rPr>
              <a:t>Maladaptive </a:t>
            </a:r>
            <a:r>
              <a:rPr lang="en-US" dirty="0">
                <a:latin typeface="Optima"/>
                <a:cs typeface="Optima"/>
              </a:rPr>
              <a:t>appraisals about oneself in relation to the deceased or the death (e.g., </a:t>
            </a:r>
            <a:r>
              <a:rPr lang="en-US" dirty="0" smtClean="0">
                <a:latin typeface="Optima"/>
                <a:cs typeface="Optima"/>
              </a:rPr>
              <a:t>self-blame).</a:t>
            </a:r>
            <a:endParaRPr lang="en-US" sz="1400" dirty="0">
              <a:latin typeface="Optima"/>
              <a:cs typeface="Optima"/>
            </a:endParaRPr>
          </a:p>
          <a:p>
            <a:pPr marL="342900" indent="-342900">
              <a:buFont typeface="+mj-lt"/>
              <a:buAutoNum type="arabicPeriod"/>
            </a:pPr>
            <a:r>
              <a:rPr lang="en-US" dirty="0" smtClean="0">
                <a:latin typeface="Optima"/>
                <a:cs typeface="Optima"/>
              </a:rPr>
              <a:t>Excessive </a:t>
            </a:r>
            <a:r>
              <a:rPr lang="en-US" dirty="0">
                <a:latin typeface="Optima"/>
                <a:cs typeface="Optima"/>
              </a:rPr>
              <a:t>avoidance of reminders of the loss (e.g., avoidance of individuals, places, or situations associated with the deceased</a:t>
            </a:r>
            <a:r>
              <a:rPr lang="en-US" dirty="0" smtClean="0">
                <a:latin typeface="Optima"/>
                <a:cs typeface="Optima"/>
              </a:rPr>
              <a:t>); in </a:t>
            </a:r>
            <a:r>
              <a:rPr lang="en-US" dirty="0">
                <a:latin typeface="Optima"/>
                <a:cs typeface="Optima"/>
              </a:rPr>
              <a:t>children, this may include avoidance of thoughts and feelings regarding the deceased</a:t>
            </a:r>
            <a:r>
              <a:rPr lang="en-US" dirty="0" smtClean="0">
                <a:latin typeface="Optima"/>
                <a:cs typeface="Optima"/>
              </a:rPr>
              <a:t>.</a:t>
            </a:r>
            <a:endParaRPr lang="en-US" sz="1400" dirty="0">
              <a:latin typeface="Optima"/>
              <a:cs typeface="Optima"/>
            </a:endParaRPr>
          </a:p>
          <a:p>
            <a:endParaRPr lang="en-US" dirty="0">
              <a:latin typeface="Optima"/>
              <a:cs typeface="Optima"/>
            </a:endParaRPr>
          </a:p>
        </p:txBody>
      </p:sp>
    </p:spTree>
    <p:extLst>
      <p:ext uri="{BB962C8B-B14F-4D97-AF65-F5344CB8AC3E}">
        <p14:creationId xmlns:p14="http://schemas.microsoft.com/office/powerpoint/2010/main" val="2485163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7599"/>
            <a:ext cx="8362140" cy="1143000"/>
          </a:xfrm>
        </p:spPr>
        <p:txBody>
          <a:bodyPr/>
          <a:lstStyle/>
          <a:p>
            <a:r>
              <a:rPr lang="en-US" sz="3600" dirty="0" smtClean="0">
                <a:latin typeface="Optima ExtraBlack"/>
                <a:cs typeface="Optima ExtraBlack"/>
              </a:rPr>
              <a:t>What led you to today’s workshop?</a:t>
            </a:r>
            <a:endParaRPr lang="en-US" sz="3600" dirty="0">
              <a:latin typeface="Optima ExtraBlack"/>
              <a:cs typeface="Optima ExtraBlack"/>
            </a:endParaRPr>
          </a:p>
        </p:txBody>
      </p:sp>
    </p:spTree>
    <p:extLst>
      <p:ext uri="{BB962C8B-B14F-4D97-AF65-F5344CB8AC3E}">
        <p14:creationId xmlns:p14="http://schemas.microsoft.com/office/powerpoint/2010/main" val="6813039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5833"/>
            <a:ext cx="8077200" cy="1143000"/>
          </a:xfrm>
        </p:spPr>
        <p:txBody>
          <a:bodyPr>
            <a:normAutofit/>
          </a:bodyPr>
          <a:lstStyle/>
          <a:p>
            <a:r>
              <a:rPr lang="en-US" sz="3200" dirty="0" smtClean="0">
                <a:latin typeface="Optima ExtraBlack"/>
                <a:cs typeface="Optima ExtraBlack"/>
              </a:rPr>
              <a:t>Persistent Complex Bereavement Disorder: DSM-5® Criteria </a:t>
            </a:r>
            <a:endParaRPr lang="en-US" sz="3200" dirty="0">
              <a:latin typeface="Optima ExtraBlack"/>
              <a:cs typeface="Optima ExtraBlack"/>
            </a:endParaRPr>
          </a:p>
        </p:txBody>
      </p:sp>
      <p:sp>
        <p:nvSpPr>
          <p:cNvPr id="5" name="TextBox 4"/>
          <p:cNvSpPr txBox="1"/>
          <p:nvPr/>
        </p:nvSpPr>
        <p:spPr>
          <a:xfrm>
            <a:off x="457200" y="1828800"/>
            <a:ext cx="8153400" cy="3416320"/>
          </a:xfrm>
          <a:prstGeom prst="rect">
            <a:avLst/>
          </a:prstGeom>
          <a:noFill/>
        </p:spPr>
        <p:txBody>
          <a:bodyPr wrap="square" rtlCol="0">
            <a:spAutoFit/>
          </a:bodyPr>
          <a:lstStyle/>
          <a:p>
            <a:r>
              <a:rPr lang="en-US" b="1" dirty="0">
                <a:latin typeface="Optima"/>
                <a:cs typeface="Optima"/>
              </a:rPr>
              <a:t>Social/Identity </a:t>
            </a:r>
            <a:r>
              <a:rPr lang="en-US" b="1" dirty="0" smtClean="0">
                <a:latin typeface="Optima"/>
                <a:cs typeface="Optima"/>
              </a:rPr>
              <a:t>Disruption</a:t>
            </a:r>
          </a:p>
          <a:p>
            <a:endParaRPr lang="en-US" dirty="0">
              <a:latin typeface="Optima"/>
              <a:cs typeface="Optima"/>
            </a:endParaRPr>
          </a:p>
          <a:p>
            <a:pPr>
              <a:tabLst>
                <a:tab pos="350838" algn="l"/>
              </a:tabLst>
            </a:pPr>
            <a:r>
              <a:rPr lang="en-US" dirty="0" smtClean="0">
                <a:latin typeface="Optima"/>
                <a:cs typeface="Optima"/>
              </a:rPr>
              <a:t>7.	A </a:t>
            </a:r>
            <a:r>
              <a:rPr lang="en-US" dirty="0">
                <a:latin typeface="Optima"/>
                <a:cs typeface="Optima"/>
              </a:rPr>
              <a:t>desire to die in order to be with the </a:t>
            </a:r>
            <a:r>
              <a:rPr lang="en-US" dirty="0" smtClean="0">
                <a:latin typeface="Optima"/>
                <a:cs typeface="Optima"/>
              </a:rPr>
              <a:t>deceased.</a:t>
            </a:r>
            <a:endParaRPr lang="en-US" dirty="0">
              <a:latin typeface="Optima"/>
              <a:cs typeface="Optima"/>
            </a:endParaRPr>
          </a:p>
          <a:p>
            <a:r>
              <a:rPr lang="en-US" dirty="0">
                <a:latin typeface="Optima"/>
                <a:cs typeface="Optima"/>
              </a:rPr>
              <a:t>8.    </a:t>
            </a:r>
            <a:r>
              <a:rPr lang="en-US" dirty="0" smtClean="0">
                <a:latin typeface="Optima"/>
                <a:cs typeface="Optima"/>
              </a:rPr>
              <a:t>Difficulty </a:t>
            </a:r>
            <a:r>
              <a:rPr lang="en-US" dirty="0">
                <a:latin typeface="Optima"/>
                <a:cs typeface="Optima"/>
              </a:rPr>
              <a:t>trusting other individuals since the </a:t>
            </a:r>
            <a:r>
              <a:rPr lang="en-US" dirty="0" smtClean="0">
                <a:latin typeface="Optima"/>
                <a:cs typeface="Optima"/>
              </a:rPr>
              <a:t>death.</a:t>
            </a:r>
            <a:endParaRPr lang="en-US" dirty="0">
              <a:latin typeface="Optima"/>
              <a:cs typeface="Optima"/>
            </a:endParaRPr>
          </a:p>
          <a:p>
            <a:r>
              <a:rPr lang="en-US" dirty="0">
                <a:latin typeface="Optima"/>
                <a:cs typeface="Optima"/>
              </a:rPr>
              <a:t>9.    </a:t>
            </a:r>
            <a:r>
              <a:rPr lang="en-US" dirty="0" smtClean="0">
                <a:latin typeface="Optima"/>
                <a:cs typeface="Optima"/>
              </a:rPr>
              <a:t>Feeling </a:t>
            </a:r>
            <a:r>
              <a:rPr lang="en-US" dirty="0">
                <a:latin typeface="Optima"/>
                <a:cs typeface="Optima"/>
              </a:rPr>
              <a:t>alone or detached from other individuals since the </a:t>
            </a:r>
            <a:r>
              <a:rPr lang="en-US" dirty="0" smtClean="0">
                <a:latin typeface="Optima"/>
                <a:cs typeface="Optima"/>
              </a:rPr>
              <a:t>death.</a:t>
            </a:r>
            <a:endParaRPr lang="en-US" dirty="0">
              <a:latin typeface="Optima"/>
              <a:cs typeface="Optima"/>
            </a:endParaRPr>
          </a:p>
          <a:p>
            <a:pPr marL="350838" indent="-350838"/>
            <a:r>
              <a:rPr lang="en-US" dirty="0">
                <a:latin typeface="Optima"/>
                <a:cs typeface="Optima"/>
              </a:rPr>
              <a:t>10.  </a:t>
            </a:r>
            <a:r>
              <a:rPr lang="en-US" dirty="0" smtClean="0">
                <a:latin typeface="Optima"/>
                <a:cs typeface="Optima"/>
              </a:rPr>
              <a:t>Feeling </a:t>
            </a:r>
            <a:r>
              <a:rPr lang="en-US" dirty="0">
                <a:latin typeface="Optima"/>
                <a:cs typeface="Optima"/>
              </a:rPr>
              <a:t>that life is meaningless or empty without the </a:t>
            </a:r>
            <a:r>
              <a:rPr lang="en-US" dirty="0" smtClean="0">
                <a:latin typeface="Optima"/>
                <a:cs typeface="Optima"/>
              </a:rPr>
              <a:t>deceased, </a:t>
            </a:r>
            <a:r>
              <a:rPr lang="en-US" dirty="0">
                <a:latin typeface="Optima"/>
                <a:cs typeface="Optima"/>
              </a:rPr>
              <a:t>or the belief that one cannot function without the </a:t>
            </a:r>
            <a:r>
              <a:rPr lang="en-US" dirty="0" smtClean="0">
                <a:latin typeface="Optima"/>
                <a:cs typeface="Optima"/>
              </a:rPr>
              <a:t>deceased.</a:t>
            </a:r>
            <a:endParaRPr lang="en-US" dirty="0">
              <a:latin typeface="Optima"/>
              <a:cs typeface="Optima"/>
            </a:endParaRPr>
          </a:p>
          <a:p>
            <a:pPr marL="350838" indent="-350838"/>
            <a:r>
              <a:rPr lang="en-US" dirty="0">
                <a:latin typeface="Optima"/>
                <a:cs typeface="Optima"/>
              </a:rPr>
              <a:t>11.  </a:t>
            </a:r>
            <a:r>
              <a:rPr lang="en-US" dirty="0" smtClean="0">
                <a:latin typeface="Optima"/>
                <a:cs typeface="Optima"/>
              </a:rPr>
              <a:t>Confusion </a:t>
            </a:r>
            <a:r>
              <a:rPr lang="en-US" dirty="0">
                <a:latin typeface="Optima"/>
                <a:cs typeface="Optima"/>
              </a:rPr>
              <a:t>about one’s role in life or a diminished sense of one’s identity (e.g., feeling that a part of oneself died with the deceased</a:t>
            </a:r>
            <a:r>
              <a:rPr lang="en-US" dirty="0" smtClean="0">
                <a:latin typeface="Optima"/>
                <a:cs typeface="Optima"/>
              </a:rPr>
              <a:t>).</a:t>
            </a:r>
            <a:endParaRPr lang="en-US" dirty="0">
              <a:latin typeface="Optima"/>
              <a:cs typeface="Optima"/>
            </a:endParaRPr>
          </a:p>
          <a:p>
            <a:pPr marL="350838" indent="-350838"/>
            <a:r>
              <a:rPr lang="en-US" dirty="0">
                <a:latin typeface="Optima"/>
                <a:cs typeface="Optima"/>
              </a:rPr>
              <a:t>12.  </a:t>
            </a:r>
            <a:r>
              <a:rPr lang="en-US" dirty="0" smtClean="0">
                <a:latin typeface="Optima"/>
                <a:cs typeface="Optima"/>
              </a:rPr>
              <a:t>Difficulty </a:t>
            </a:r>
            <a:r>
              <a:rPr lang="en-US" dirty="0">
                <a:latin typeface="Optima"/>
                <a:cs typeface="Optima"/>
              </a:rPr>
              <a:t>or reluctance to pursue interests since the loss or to plan for the future (e.g., friendships, activities</a:t>
            </a:r>
            <a:r>
              <a:rPr lang="en-US" dirty="0" smtClean="0">
                <a:latin typeface="Optima"/>
                <a:cs typeface="Optima"/>
              </a:rPr>
              <a:t>).</a:t>
            </a:r>
            <a:endParaRPr lang="en-US" dirty="0">
              <a:latin typeface="Optima"/>
              <a:cs typeface="Optima"/>
            </a:endParaRPr>
          </a:p>
          <a:p>
            <a:endParaRPr lang="en-US" dirty="0"/>
          </a:p>
        </p:txBody>
      </p:sp>
    </p:spTree>
    <p:extLst>
      <p:ext uri="{BB962C8B-B14F-4D97-AF65-F5344CB8AC3E}">
        <p14:creationId xmlns:p14="http://schemas.microsoft.com/office/powerpoint/2010/main" val="356892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5833"/>
            <a:ext cx="8077200" cy="1143000"/>
          </a:xfrm>
        </p:spPr>
        <p:txBody>
          <a:bodyPr>
            <a:normAutofit/>
          </a:bodyPr>
          <a:lstStyle/>
          <a:p>
            <a:r>
              <a:rPr lang="en-US" sz="3200" dirty="0" smtClean="0">
                <a:latin typeface="Optima ExtraBlack"/>
                <a:cs typeface="Optima ExtraBlack"/>
              </a:rPr>
              <a:t>Persistent Complex Bereavement Disorder: DSM-5® Criteria </a:t>
            </a:r>
            <a:endParaRPr lang="en-US" sz="3200" dirty="0">
              <a:latin typeface="Optima ExtraBlack"/>
              <a:cs typeface="Optima ExtraBlack"/>
            </a:endParaRPr>
          </a:p>
        </p:txBody>
      </p:sp>
      <p:sp>
        <p:nvSpPr>
          <p:cNvPr id="5" name="TextBox 4"/>
          <p:cNvSpPr txBox="1"/>
          <p:nvPr/>
        </p:nvSpPr>
        <p:spPr>
          <a:xfrm>
            <a:off x="457200" y="2057400"/>
            <a:ext cx="8153400" cy="3847208"/>
          </a:xfrm>
          <a:prstGeom prst="rect">
            <a:avLst/>
          </a:prstGeom>
          <a:noFill/>
        </p:spPr>
        <p:txBody>
          <a:bodyPr wrap="square" rtlCol="0">
            <a:spAutoFit/>
          </a:bodyPr>
          <a:lstStyle/>
          <a:p>
            <a:pPr marL="350838" lvl="0" indent="-350838"/>
            <a:r>
              <a:rPr lang="en-US" sz="2000" b="1" dirty="0">
                <a:latin typeface="Optima"/>
                <a:cs typeface="Optima"/>
              </a:rPr>
              <a:t>D</a:t>
            </a:r>
            <a:r>
              <a:rPr lang="en-US" sz="2000" b="1" dirty="0" smtClean="0">
                <a:latin typeface="Optima"/>
                <a:cs typeface="Optima"/>
              </a:rPr>
              <a:t>. The </a:t>
            </a:r>
            <a:r>
              <a:rPr lang="en-US" sz="2000" b="1" dirty="0">
                <a:latin typeface="Optima"/>
                <a:cs typeface="Optima"/>
              </a:rPr>
              <a:t>disturbance causes clinically significant distress or impairment in social, occupational, or other important areas of functioning</a:t>
            </a:r>
            <a:r>
              <a:rPr lang="en-US" sz="2000" b="1" dirty="0" smtClean="0">
                <a:latin typeface="Optima"/>
                <a:cs typeface="Optima"/>
              </a:rPr>
              <a:t>.</a:t>
            </a:r>
          </a:p>
          <a:p>
            <a:pPr lvl="0"/>
            <a:endParaRPr lang="en-US" sz="2000" b="1" dirty="0">
              <a:latin typeface="Optima"/>
              <a:cs typeface="Optima"/>
            </a:endParaRPr>
          </a:p>
          <a:p>
            <a:pPr marL="350838" lvl="0" indent="-350838"/>
            <a:r>
              <a:rPr lang="en-US" sz="2000" b="1" dirty="0" smtClean="0">
                <a:latin typeface="Optima"/>
                <a:cs typeface="Optima"/>
              </a:rPr>
              <a:t>E.  The </a:t>
            </a:r>
            <a:r>
              <a:rPr lang="en-US" sz="2000" b="1" dirty="0">
                <a:latin typeface="Optima"/>
                <a:cs typeface="Optima"/>
              </a:rPr>
              <a:t>bereavement reaction </a:t>
            </a:r>
            <a:r>
              <a:rPr lang="en-US" sz="2000" b="1" dirty="0" smtClean="0">
                <a:latin typeface="Optima"/>
                <a:cs typeface="Optima"/>
              </a:rPr>
              <a:t>is out </a:t>
            </a:r>
            <a:r>
              <a:rPr lang="en-US" sz="2000" b="1" dirty="0">
                <a:latin typeface="Optima"/>
                <a:cs typeface="Optima"/>
              </a:rPr>
              <a:t>of proportion </a:t>
            </a:r>
            <a:r>
              <a:rPr lang="en-US" sz="2000" b="1" dirty="0" smtClean="0">
                <a:latin typeface="Optima"/>
                <a:cs typeface="Optima"/>
              </a:rPr>
              <a:t>to or </a:t>
            </a:r>
            <a:r>
              <a:rPr lang="en-US" sz="2000" b="1" dirty="0">
                <a:latin typeface="Optima"/>
                <a:cs typeface="Optima"/>
              </a:rPr>
              <a:t>inconsistent with cultural, religious, or age-appropriate norms.</a:t>
            </a:r>
          </a:p>
          <a:p>
            <a:r>
              <a:rPr lang="en-US" dirty="0">
                <a:latin typeface="Optima"/>
                <a:cs typeface="Optima"/>
              </a:rPr>
              <a:t> </a:t>
            </a:r>
          </a:p>
          <a:p>
            <a:r>
              <a:rPr lang="en-US" b="1" dirty="0">
                <a:latin typeface="Optima"/>
                <a:cs typeface="Optima"/>
              </a:rPr>
              <a:t>Specify if:</a:t>
            </a:r>
          </a:p>
          <a:p>
            <a:r>
              <a:rPr lang="en-US" dirty="0">
                <a:latin typeface="Optima"/>
                <a:cs typeface="Optima"/>
              </a:rPr>
              <a:t>With Traumatic Bereavement: </a:t>
            </a:r>
            <a:r>
              <a:rPr lang="en-US" dirty="0" smtClean="0">
                <a:latin typeface="Optima"/>
                <a:cs typeface="Optima"/>
              </a:rPr>
              <a:t>bereavement due to homicide or suicide with persistent distressing preoccupations regarding the traumatic nature </a:t>
            </a:r>
            <a:r>
              <a:rPr lang="en-US" dirty="0">
                <a:latin typeface="Optima"/>
                <a:cs typeface="Optima"/>
              </a:rPr>
              <a:t>of the death </a:t>
            </a:r>
            <a:r>
              <a:rPr lang="en-US" dirty="0" smtClean="0">
                <a:latin typeface="Optima"/>
                <a:cs typeface="Optima"/>
              </a:rPr>
              <a:t>(often in response to loss reminders), </a:t>
            </a:r>
            <a:r>
              <a:rPr lang="en-US" dirty="0">
                <a:latin typeface="Optima"/>
                <a:cs typeface="Optima"/>
              </a:rPr>
              <a:t>including </a:t>
            </a:r>
            <a:r>
              <a:rPr lang="en-US" dirty="0" smtClean="0">
                <a:latin typeface="Optima"/>
                <a:cs typeface="Optima"/>
              </a:rPr>
              <a:t>the deceased’s last moments, degree of suffering and mutilating injury, or the malicious or intentional nature of the death</a:t>
            </a:r>
            <a:endParaRPr lang="en-US" dirty="0">
              <a:latin typeface="Optima"/>
              <a:cs typeface="Optima"/>
            </a:endParaRPr>
          </a:p>
          <a:p>
            <a:endParaRPr lang="en-US" dirty="0"/>
          </a:p>
        </p:txBody>
      </p:sp>
    </p:spTree>
    <p:extLst>
      <p:ext uri="{BB962C8B-B14F-4D97-AF65-F5344CB8AC3E}">
        <p14:creationId xmlns:p14="http://schemas.microsoft.com/office/powerpoint/2010/main" val="53580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856"/>
            <a:ext cx="8229600" cy="1143000"/>
          </a:xfrm>
        </p:spPr>
        <p:txBody>
          <a:bodyPr/>
          <a:lstStyle/>
          <a:p>
            <a:r>
              <a:rPr lang="en-US" sz="3600" dirty="0">
                <a:latin typeface="Optima ExtraBlack"/>
                <a:cs typeface="Optima ExtraBlack"/>
              </a:rPr>
              <a:t>The </a:t>
            </a:r>
            <a:r>
              <a:rPr lang="en-US" sz="3600" dirty="0" smtClean="0">
                <a:latin typeface="Optima ExtraBlack"/>
                <a:cs typeface="Optima ExtraBlack"/>
              </a:rPr>
              <a:t>Classic </a:t>
            </a:r>
            <a:r>
              <a:rPr lang="en-US" sz="3600" dirty="0" err="1">
                <a:latin typeface="Optima ExtraBlack"/>
                <a:cs typeface="Optima ExtraBlack"/>
              </a:rPr>
              <a:t>Kübler</a:t>
            </a:r>
            <a:r>
              <a:rPr lang="en-US" sz="3600" dirty="0">
                <a:latin typeface="Optima ExtraBlack"/>
                <a:cs typeface="Optima ExtraBlack"/>
              </a:rPr>
              <a:t>-Ross (1969) </a:t>
            </a:r>
            <a:r>
              <a:rPr lang="en-US" sz="3600" dirty="0" smtClean="0">
                <a:latin typeface="Optima ExtraBlack"/>
                <a:cs typeface="Optima ExtraBlack"/>
              </a:rPr>
              <a:t>“Stages”</a:t>
            </a:r>
            <a:r>
              <a:rPr lang="en-US" dirty="0"/>
              <a:t/>
            </a:r>
            <a:br>
              <a:rPr lang="en-US" dirty="0"/>
            </a:br>
            <a:endParaRPr lang="en-US" dirty="0"/>
          </a:p>
        </p:txBody>
      </p:sp>
      <p:sp>
        <p:nvSpPr>
          <p:cNvPr id="3" name="Content Placeholder 2"/>
          <p:cNvSpPr>
            <a:spLocks noGrp="1"/>
          </p:cNvSpPr>
          <p:nvPr>
            <p:ph idx="1"/>
          </p:nvPr>
        </p:nvSpPr>
        <p:spPr>
          <a:xfrm>
            <a:off x="457200" y="2219783"/>
            <a:ext cx="8229600" cy="4525963"/>
          </a:xfrm>
        </p:spPr>
        <p:txBody>
          <a:bodyPr/>
          <a:lstStyle/>
          <a:p>
            <a:pPr>
              <a:buFont typeface="Arial"/>
              <a:buChar char="•"/>
            </a:pPr>
            <a:r>
              <a:rPr lang="en-US" dirty="0" smtClean="0">
                <a:latin typeface="Optima"/>
                <a:cs typeface="Optima"/>
              </a:rPr>
              <a:t>Denial</a:t>
            </a:r>
          </a:p>
          <a:p>
            <a:pPr>
              <a:buFont typeface="Arial"/>
              <a:buChar char="•"/>
            </a:pPr>
            <a:r>
              <a:rPr lang="en-US" dirty="0" smtClean="0">
                <a:latin typeface="Optima"/>
                <a:cs typeface="Optima"/>
              </a:rPr>
              <a:t>Anger</a:t>
            </a:r>
          </a:p>
          <a:p>
            <a:pPr>
              <a:buFont typeface="Arial"/>
              <a:buChar char="•"/>
            </a:pPr>
            <a:r>
              <a:rPr lang="en-US" dirty="0" smtClean="0">
                <a:latin typeface="Optima"/>
                <a:cs typeface="Optima"/>
              </a:rPr>
              <a:t>Bargaining</a:t>
            </a:r>
          </a:p>
          <a:p>
            <a:pPr>
              <a:buFont typeface="Arial"/>
              <a:buChar char="•"/>
            </a:pPr>
            <a:r>
              <a:rPr lang="en-US" dirty="0" smtClean="0">
                <a:latin typeface="Optima"/>
                <a:cs typeface="Optima"/>
              </a:rPr>
              <a:t>Depression</a:t>
            </a:r>
          </a:p>
          <a:p>
            <a:pPr>
              <a:buFont typeface="Arial"/>
              <a:buChar char="•"/>
            </a:pPr>
            <a:r>
              <a:rPr lang="en-US" dirty="0" smtClean="0">
                <a:latin typeface="Optima"/>
                <a:cs typeface="Optima"/>
              </a:rPr>
              <a:t>Acceptance </a:t>
            </a:r>
          </a:p>
          <a:p>
            <a:pPr>
              <a:buNone/>
            </a:pPr>
            <a:r>
              <a:rPr lang="en-US" dirty="0" smtClean="0"/>
              <a:t>	</a:t>
            </a:r>
            <a:endParaRPr lang="en-US" dirty="0"/>
          </a:p>
        </p:txBody>
      </p:sp>
      <p:sp>
        <p:nvSpPr>
          <p:cNvPr id="4" name="TextBox 3"/>
          <p:cNvSpPr txBox="1"/>
          <p:nvPr/>
        </p:nvSpPr>
        <p:spPr>
          <a:xfrm>
            <a:off x="4876800" y="3352800"/>
            <a:ext cx="3505200" cy="2031325"/>
          </a:xfrm>
          <a:prstGeom prst="rect">
            <a:avLst/>
          </a:prstGeom>
          <a:noFill/>
          <a:ln w="22225">
            <a:solidFill>
              <a:schemeClr val="tx1"/>
            </a:solidFill>
          </a:ln>
        </p:spPr>
        <p:txBody>
          <a:bodyPr wrap="square" rtlCol="0">
            <a:spAutoFit/>
          </a:bodyPr>
          <a:lstStyle/>
          <a:p>
            <a:pPr algn="ctr"/>
            <a:r>
              <a:rPr lang="en-US" dirty="0" smtClean="0"/>
              <a:t>Have you ever thought of a client as being </a:t>
            </a:r>
            <a:r>
              <a:rPr lang="en-US" i="1" dirty="0" smtClean="0"/>
              <a:t>stuck</a:t>
            </a:r>
            <a:r>
              <a:rPr lang="en-US" dirty="0" smtClean="0"/>
              <a:t> in this process?</a:t>
            </a:r>
          </a:p>
          <a:p>
            <a:endParaRPr lang="en-US" dirty="0" smtClean="0"/>
          </a:p>
          <a:p>
            <a:endParaRPr lang="en-US" dirty="0" smtClean="0"/>
          </a:p>
          <a:p>
            <a:endParaRPr lang="en-US" dirty="0" smtClean="0"/>
          </a:p>
          <a:p>
            <a:endParaRPr lang="en-US" dirty="0" smtClean="0"/>
          </a:p>
          <a:p>
            <a:endParaRPr lang="en-US" dirty="0"/>
          </a:p>
        </p:txBody>
      </p:sp>
      <p:pic>
        <p:nvPicPr>
          <p:cNvPr id="4098" name="Picture 2" descr="C:\Users\jmarich\AppData\Local\Microsoft\Windows\Temporary Internet Files\Content.IE5\14JFZM8O\MCj02409850000[1].wmf"/>
          <p:cNvPicPr>
            <a:picLocks noChangeAspect="1" noChangeArrowheads="1"/>
          </p:cNvPicPr>
          <p:nvPr/>
        </p:nvPicPr>
        <p:blipFill>
          <a:blip r:embed="rId2" cstate="print"/>
          <a:srcRect/>
          <a:stretch>
            <a:fillRect/>
          </a:stretch>
        </p:blipFill>
        <p:spPr bwMode="auto">
          <a:xfrm>
            <a:off x="5676101" y="4166984"/>
            <a:ext cx="2006175" cy="1609374"/>
          </a:xfrm>
          <a:prstGeom prst="rect">
            <a:avLst/>
          </a:prstGeom>
          <a:noFill/>
        </p:spPr>
      </p:pic>
    </p:spTree>
    <p:extLst>
      <p:ext uri="{BB962C8B-B14F-4D97-AF65-F5344CB8AC3E}">
        <p14:creationId xmlns:p14="http://schemas.microsoft.com/office/powerpoint/2010/main" val="3283445852"/>
      </p:ext>
    </p:extLst>
  </p:cSld>
  <p:clrMapOvr>
    <a:masterClrMapping/>
  </p:clrMapOvr>
  <p:transition xmlns:p14="http://schemas.microsoft.com/office/powerpoint/2010/main" advTm="42149"/>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4149"/>
            <a:ext cx="7583488" cy="1143000"/>
          </a:xfrm>
        </p:spPr>
        <p:txBody>
          <a:bodyPr>
            <a:noAutofit/>
          </a:bodyPr>
          <a:lstStyle/>
          <a:p>
            <a:r>
              <a:rPr lang="en-US" sz="3600" dirty="0" smtClean="0">
                <a:latin typeface="Optima ExtraBlack"/>
                <a:cs typeface="Optima ExtraBlack"/>
              </a:rPr>
              <a:t>A </a:t>
            </a:r>
            <a:r>
              <a:rPr lang="en-US" sz="3600" dirty="0">
                <a:latin typeface="Optima ExtraBlack"/>
                <a:cs typeface="Optima ExtraBlack"/>
              </a:rPr>
              <a:t>C</a:t>
            </a:r>
            <a:r>
              <a:rPr lang="en-US" sz="3600" dirty="0" smtClean="0">
                <a:latin typeface="Optima ExtraBlack"/>
                <a:cs typeface="Optima ExtraBlack"/>
              </a:rPr>
              <a:t>lient’s </a:t>
            </a:r>
            <a:r>
              <a:rPr lang="en-US" sz="3600" dirty="0">
                <a:latin typeface="Optima ExtraBlack"/>
                <a:cs typeface="Optima ExtraBlack"/>
              </a:rPr>
              <a:t>P</a:t>
            </a:r>
            <a:r>
              <a:rPr lang="en-US" sz="3600" dirty="0" smtClean="0">
                <a:latin typeface="Optima ExtraBlack"/>
                <a:cs typeface="Optima ExtraBlack"/>
              </a:rPr>
              <a:t>erspective: </a:t>
            </a:r>
            <a:br>
              <a:rPr lang="en-US" sz="3600" dirty="0" smtClean="0">
                <a:latin typeface="Optima ExtraBlack"/>
                <a:cs typeface="Optima ExtraBlack"/>
              </a:rPr>
            </a:br>
            <a:r>
              <a:rPr lang="en-US" sz="3600" dirty="0" smtClean="0">
                <a:latin typeface="Optima ExtraBlack"/>
                <a:cs typeface="Optima ExtraBlack"/>
              </a:rPr>
              <a:t>Lily </a:t>
            </a:r>
            <a:r>
              <a:rPr lang="en-US" sz="3600" dirty="0" err="1" smtClean="0">
                <a:latin typeface="Optima ExtraBlack"/>
                <a:cs typeface="Optima ExtraBlack"/>
              </a:rPr>
              <a:t>Burana</a:t>
            </a:r>
            <a:r>
              <a:rPr lang="en-US" sz="3600" dirty="0" smtClean="0">
                <a:latin typeface="Optima ExtraBlack"/>
                <a:cs typeface="Optima ExtraBlack"/>
              </a:rPr>
              <a:t> (2009)</a:t>
            </a:r>
            <a:endParaRPr lang="en-US" sz="3600" dirty="0">
              <a:latin typeface="Optima ExtraBlack"/>
              <a:cs typeface="Optima ExtraBlack"/>
            </a:endParaRPr>
          </a:p>
        </p:txBody>
      </p:sp>
      <p:sp>
        <p:nvSpPr>
          <p:cNvPr id="3" name="Content Placeholder 2"/>
          <p:cNvSpPr>
            <a:spLocks noGrp="1"/>
          </p:cNvSpPr>
          <p:nvPr>
            <p:ph idx="1"/>
          </p:nvPr>
        </p:nvSpPr>
        <p:spPr>
          <a:xfrm>
            <a:off x="381000" y="2286000"/>
            <a:ext cx="8229599" cy="4297363"/>
          </a:xfrm>
        </p:spPr>
        <p:txBody>
          <a:bodyPr>
            <a:normAutofit/>
          </a:bodyPr>
          <a:lstStyle/>
          <a:p>
            <a:pPr>
              <a:buNone/>
            </a:pPr>
            <a:r>
              <a:rPr lang="en-US" sz="3200" dirty="0" smtClean="0">
                <a:latin typeface="Optima"/>
                <a:cs typeface="Optima"/>
              </a:rPr>
              <a:t>“That whole </a:t>
            </a:r>
            <a:r>
              <a:rPr lang="en-US" sz="3200" dirty="0" err="1" smtClean="0">
                <a:latin typeface="Optima"/>
                <a:cs typeface="Optima"/>
              </a:rPr>
              <a:t>Kubler</a:t>
            </a:r>
            <a:r>
              <a:rPr lang="en-US" sz="3200" dirty="0" smtClean="0">
                <a:latin typeface="Optima"/>
                <a:cs typeface="Optima"/>
              </a:rPr>
              <a:t>-Ross thing? The separate stages of Denial, Anger, Bargaining, Dorothy and Toto, or whatever? TOTAL CRAP. What you get when someone dies is all those feelings ALL AT ONCE, </a:t>
            </a:r>
            <a:r>
              <a:rPr lang="en-US" sz="3200" u="sng" dirty="0" smtClean="0">
                <a:latin typeface="Optima"/>
                <a:cs typeface="Optima"/>
              </a:rPr>
              <a:t>warping and spinning around like grief’s bad trip</a:t>
            </a:r>
            <a:r>
              <a:rPr lang="en-US" sz="3200" dirty="0" smtClean="0">
                <a:latin typeface="Optima"/>
                <a:cs typeface="Optima"/>
              </a:rPr>
              <a:t>.” </a:t>
            </a:r>
            <a:endParaRPr lang="en-US" sz="3200" dirty="0">
              <a:latin typeface="Optima"/>
              <a:cs typeface="Optima"/>
            </a:endParaRPr>
          </a:p>
        </p:txBody>
      </p:sp>
    </p:spTree>
    <p:extLst>
      <p:ext uri="{BB962C8B-B14F-4D97-AF65-F5344CB8AC3E}">
        <p14:creationId xmlns:p14="http://schemas.microsoft.com/office/powerpoint/2010/main" val="4094860778"/>
      </p:ext>
    </p:extLst>
  </p:cSld>
  <p:clrMapOvr>
    <a:masterClrMapping/>
  </p:clrMapOvr>
  <p:transition xmlns:p14="http://schemas.microsoft.com/office/powerpoint/2010/main" advTm="143516"/>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48364" y="838200"/>
            <a:ext cx="3694584" cy="5577063"/>
          </a:xfrm>
          <a:prstGeom prst="rect">
            <a:avLst/>
          </a:prstGeom>
          <a:noFill/>
          <a:ln w="9525">
            <a:noFill/>
            <a:miter lim="800000"/>
            <a:headEnd/>
            <a:tailEnd/>
          </a:ln>
        </p:spPr>
      </p:pic>
    </p:spTree>
    <p:extLst>
      <p:ext uri="{BB962C8B-B14F-4D97-AF65-F5344CB8AC3E}">
        <p14:creationId xmlns:p14="http://schemas.microsoft.com/office/powerpoint/2010/main" val="1235847874"/>
      </p:ext>
    </p:extLst>
  </p:cSld>
  <p:clrMapOvr>
    <a:masterClrMapping/>
  </p:clrMapOvr>
  <p:transition xmlns:p14="http://schemas.microsoft.com/office/powerpoint/2010/main" advTm="3370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Optima ExtraBlack"/>
                <a:cs typeface="Optima ExtraBlack"/>
              </a:rPr>
              <a:t>A Client’s </a:t>
            </a:r>
            <a:r>
              <a:rPr lang="en-US" dirty="0">
                <a:latin typeface="Optima ExtraBlack"/>
                <a:cs typeface="Optima ExtraBlack"/>
              </a:rPr>
              <a:t>P</a:t>
            </a:r>
            <a:r>
              <a:rPr lang="en-US" dirty="0" smtClean="0">
                <a:latin typeface="Optima ExtraBlack"/>
                <a:cs typeface="Optima ExtraBlack"/>
              </a:rPr>
              <a:t>erspective: </a:t>
            </a:r>
            <a:br>
              <a:rPr lang="en-US" dirty="0" smtClean="0">
                <a:latin typeface="Optima ExtraBlack"/>
                <a:cs typeface="Optima ExtraBlack"/>
              </a:rPr>
            </a:br>
            <a:r>
              <a:rPr lang="en-US" dirty="0" smtClean="0">
                <a:latin typeface="Optima ExtraBlack"/>
                <a:cs typeface="Optima ExtraBlack"/>
              </a:rPr>
              <a:t>Lily </a:t>
            </a:r>
            <a:r>
              <a:rPr lang="en-US" dirty="0" err="1" smtClean="0">
                <a:latin typeface="Optima ExtraBlack"/>
                <a:cs typeface="Optima ExtraBlack"/>
              </a:rPr>
              <a:t>Burana</a:t>
            </a:r>
            <a:r>
              <a:rPr lang="en-US" dirty="0" smtClean="0">
                <a:latin typeface="Optima ExtraBlack"/>
                <a:cs typeface="Optima ExtraBlack"/>
              </a:rPr>
              <a:t> (2009)</a:t>
            </a:r>
            <a:endParaRPr lang="en-US" dirty="0">
              <a:latin typeface="Optima ExtraBlack"/>
              <a:cs typeface="Optima ExtraBlack"/>
            </a:endParaRPr>
          </a:p>
        </p:txBody>
      </p:sp>
      <p:sp>
        <p:nvSpPr>
          <p:cNvPr id="3" name="Content Placeholder 2"/>
          <p:cNvSpPr>
            <a:spLocks noGrp="1"/>
          </p:cNvSpPr>
          <p:nvPr>
            <p:ph idx="1"/>
          </p:nvPr>
        </p:nvSpPr>
        <p:spPr>
          <a:xfrm>
            <a:off x="457200" y="1883314"/>
            <a:ext cx="8229600" cy="4525963"/>
          </a:xfrm>
        </p:spPr>
        <p:txBody>
          <a:bodyPr>
            <a:normAutofit/>
          </a:bodyPr>
          <a:lstStyle/>
          <a:p>
            <a:pPr>
              <a:buNone/>
            </a:pPr>
            <a:r>
              <a:rPr lang="en-US" sz="2800" dirty="0" smtClean="0">
                <a:latin typeface="Optima"/>
                <a:cs typeface="Optima"/>
              </a:rPr>
              <a:t>“PTSD means, in ‘talking over beer’ terms, that you’ve got some crossed wires in your brain due to the traumatic event. The overload of stress makes your panic button touchier than most people’s, so certain things trigger a stress reaction- or more candidly- an</a:t>
            </a:r>
            <a:r>
              <a:rPr lang="en-US" sz="2800" dirty="0">
                <a:latin typeface="Optima"/>
                <a:cs typeface="Optima"/>
              </a:rPr>
              <a:t> </a:t>
            </a:r>
            <a:r>
              <a:rPr lang="en-US" sz="2800" dirty="0" smtClean="0">
                <a:latin typeface="Optima"/>
                <a:cs typeface="Optima"/>
              </a:rPr>
              <a:t>over-reaction. Sometimes, the panic button gets stuck altogether and you’re in a state of constant alert, buzzing and twitchy and aggressive.”</a:t>
            </a:r>
          </a:p>
        </p:txBody>
      </p:sp>
      <p:pic>
        <p:nvPicPr>
          <p:cNvPr id="5" name="Picture 3" descr="C:\Users\jmarich\AppData\Local\Microsoft\Windows\Temporary Internet Files\Content.IE5\91XMOSKU\MCj04419640000[1].wmf"/>
          <p:cNvPicPr>
            <a:picLocks noChangeAspect="1" noChangeArrowheads="1"/>
          </p:cNvPicPr>
          <p:nvPr/>
        </p:nvPicPr>
        <p:blipFill>
          <a:blip r:embed="rId3" cstate="print"/>
          <a:srcRect/>
          <a:stretch>
            <a:fillRect/>
          </a:stretch>
        </p:blipFill>
        <p:spPr bwMode="auto">
          <a:xfrm>
            <a:off x="7315200" y="5943600"/>
            <a:ext cx="1309814" cy="441325"/>
          </a:xfrm>
          <a:prstGeom prst="rect">
            <a:avLst/>
          </a:prstGeom>
          <a:noFill/>
        </p:spPr>
      </p:pic>
    </p:spTree>
    <p:custDataLst>
      <p:tags r:id="rId1"/>
    </p:custDataLst>
    <p:extLst>
      <p:ext uri="{BB962C8B-B14F-4D97-AF65-F5344CB8AC3E}">
        <p14:creationId xmlns:p14="http://schemas.microsoft.com/office/powerpoint/2010/main" val="2831401882"/>
      </p:ext>
    </p:extLst>
  </p:cSld>
  <p:clrMapOvr>
    <a:masterClrMapping/>
  </p:clrMapOvr>
  <p:transition xmlns:p14="http://schemas.microsoft.com/office/powerpoint/2010/main" advTm="3026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43090"/>
            <a:ext cx="7583488" cy="1143000"/>
          </a:xfrm>
        </p:spPr>
        <p:txBody>
          <a:bodyPr>
            <a:normAutofit fontScale="90000"/>
          </a:bodyPr>
          <a:lstStyle/>
          <a:p>
            <a:r>
              <a:rPr lang="en-US" dirty="0" smtClean="0">
                <a:latin typeface="Optima ExtraBlack"/>
                <a:cs typeface="Optima ExtraBlack"/>
              </a:rPr>
              <a:t>A Client’s </a:t>
            </a:r>
            <a:r>
              <a:rPr lang="en-US" dirty="0">
                <a:latin typeface="Optima ExtraBlack"/>
                <a:cs typeface="Optima ExtraBlack"/>
              </a:rPr>
              <a:t>P</a:t>
            </a:r>
            <a:r>
              <a:rPr lang="en-US" dirty="0" smtClean="0">
                <a:latin typeface="Optima ExtraBlack"/>
                <a:cs typeface="Optima ExtraBlack"/>
              </a:rPr>
              <a:t>erspective: </a:t>
            </a:r>
            <a:br>
              <a:rPr lang="en-US" dirty="0" smtClean="0">
                <a:latin typeface="Optima ExtraBlack"/>
                <a:cs typeface="Optima ExtraBlack"/>
              </a:rPr>
            </a:br>
            <a:r>
              <a:rPr lang="en-US" dirty="0" smtClean="0">
                <a:latin typeface="Optima ExtraBlack"/>
                <a:cs typeface="Optima ExtraBlack"/>
              </a:rPr>
              <a:t>Lily </a:t>
            </a:r>
            <a:r>
              <a:rPr lang="en-US" dirty="0" err="1" smtClean="0">
                <a:latin typeface="Optima ExtraBlack"/>
                <a:cs typeface="Optima ExtraBlack"/>
              </a:rPr>
              <a:t>Burana</a:t>
            </a:r>
            <a:r>
              <a:rPr lang="en-US" dirty="0" smtClean="0">
                <a:latin typeface="Optima ExtraBlack"/>
                <a:cs typeface="Optima ExtraBlack"/>
              </a:rPr>
              <a:t> (2009)</a:t>
            </a:r>
            <a:endParaRPr lang="en-US" dirty="0">
              <a:latin typeface="Optima ExtraBlack"/>
              <a:cs typeface="Optima ExtraBlack"/>
            </a:endParaRPr>
          </a:p>
        </p:txBody>
      </p:sp>
      <p:sp>
        <p:nvSpPr>
          <p:cNvPr id="3" name="Content Placeholder 2"/>
          <p:cNvSpPr>
            <a:spLocks noGrp="1"/>
          </p:cNvSpPr>
          <p:nvPr>
            <p:ph idx="1"/>
          </p:nvPr>
        </p:nvSpPr>
        <p:spPr>
          <a:xfrm>
            <a:off x="457200" y="2179042"/>
            <a:ext cx="8229600" cy="4525963"/>
          </a:xfrm>
        </p:spPr>
        <p:txBody>
          <a:bodyPr>
            <a:normAutofit/>
          </a:bodyPr>
          <a:lstStyle/>
          <a:p>
            <a:pPr>
              <a:buNone/>
            </a:pPr>
            <a:r>
              <a:rPr lang="en-US" sz="2800" dirty="0" smtClean="0">
                <a:latin typeface="Optima"/>
                <a:cs typeface="Optima"/>
              </a:rPr>
              <a:t>“Your </a:t>
            </a:r>
            <a:r>
              <a:rPr lang="en-US" sz="2800" dirty="0" err="1" smtClean="0">
                <a:latin typeface="Optima"/>
                <a:cs typeface="Optima"/>
              </a:rPr>
              <a:t>amygdala</a:t>
            </a:r>
            <a:r>
              <a:rPr lang="en-US" sz="2800" dirty="0" smtClean="0">
                <a:latin typeface="Optima"/>
                <a:cs typeface="Optima"/>
              </a:rPr>
              <a:t>- the instinctive flight, fight, or freeze part of your brain- reacts to a trigger before your rational mind can deter it. You can tell yourself, ‘it’s okay,’ but your wily brain is already ten steps ahead of the game, registering danger and sounding the alarm. So you might say once again, in a calm, reasoned cognitive-behavioral-therapy kind of way, ‘Brain, it’s okay…’ </a:t>
            </a:r>
          </a:p>
        </p:txBody>
      </p:sp>
      <p:pic>
        <p:nvPicPr>
          <p:cNvPr id="1026" name="Picture 2"/>
          <p:cNvPicPr>
            <a:picLocks noChangeAspect="1" noChangeArrowheads="1"/>
          </p:cNvPicPr>
          <p:nvPr/>
        </p:nvPicPr>
        <p:blipFill>
          <a:blip r:embed="rId2" cstate="print"/>
          <a:srcRect/>
          <a:stretch>
            <a:fillRect/>
          </a:stretch>
        </p:blipFill>
        <p:spPr bwMode="auto">
          <a:xfrm rot="182597">
            <a:off x="9812470" y="2933706"/>
            <a:ext cx="1495455" cy="2257425"/>
          </a:xfrm>
          <a:prstGeom prst="rect">
            <a:avLst/>
          </a:prstGeom>
          <a:noFill/>
          <a:ln w="9525">
            <a:noFill/>
            <a:miter lim="800000"/>
            <a:headEnd/>
            <a:tailEnd/>
          </a:ln>
        </p:spPr>
      </p:pic>
      <p:pic>
        <p:nvPicPr>
          <p:cNvPr id="5" name="Picture 3" descr="C:\Users\jmarich\AppData\Local\Microsoft\Windows\Temporary Internet Files\Content.IE5\91XMOSKU\MCj04419640000[1].wmf"/>
          <p:cNvPicPr>
            <a:picLocks noChangeAspect="1" noChangeArrowheads="1"/>
          </p:cNvPicPr>
          <p:nvPr/>
        </p:nvPicPr>
        <p:blipFill>
          <a:blip r:embed="rId3" cstate="print"/>
          <a:srcRect/>
          <a:stretch>
            <a:fillRect/>
          </a:stretch>
        </p:blipFill>
        <p:spPr bwMode="auto">
          <a:xfrm>
            <a:off x="7391400" y="5943600"/>
            <a:ext cx="1309814" cy="441325"/>
          </a:xfrm>
          <a:prstGeom prst="rect">
            <a:avLst/>
          </a:prstGeom>
          <a:noFill/>
        </p:spPr>
      </p:pic>
    </p:spTree>
    <p:extLst>
      <p:ext uri="{BB962C8B-B14F-4D97-AF65-F5344CB8AC3E}">
        <p14:creationId xmlns:p14="http://schemas.microsoft.com/office/powerpoint/2010/main" val="4006579691"/>
      </p:ext>
    </p:extLst>
  </p:cSld>
  <p:clrMapOvr>
    <a:masterClrMapping/>
  </p:clrMapOvr>
  <p:transition xmlns:p14="http://schemas.microsoft.com/office/powerpoint/2010/main" advTm="27950"/>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03877"/>
            <a:ext cx="7583488" cy="1143000"/>
          </a:xfrm>
        </p:spPr>
        <p:txBody>
          <a:bodyPr>
            <a:normAutofit fontScale="90000"/>
          </a:bodyPr>
          <a:lstStyle/>
          <a:p>
            <a:r>
              <a:rPr lang="en-US" dirty="0" smtClean="0">
                <a:latin typeface="Optima ExtraBlack"/>
                <a:cs typeface="Optima ExtraBlack"/>
              </a:rPr>
              <a:t>A Client’s </a:t>
            </a:r>
            <a:r>
              <a:rPr lang="en-US" dirty="0">
                <a:latin typeface="Optima ExtraBlack"/>
                <a:cs typeface="Optima ExtraBlack"/>
              </a:rPr>
              <a:t>P</a:t>
            </a:r>
            <a:r>
              <a:rPr lang="en-US" dirty="0" smtClean="0">
                <a:latin typeface="Optima ExtraBlack"/>
                <a:cs typeface="Optima ExtraBlack"/>
              </a:rPr>
              <a:t>erspective: </a:t>
            </a:r>
            <a:br>
              <a:rPr lang="en-US" dirty="0" smtClean="0">
                <a:latin typeface="Optima ExtraBlack"/>
                <a:cs typeface="Optima ExtraBlack"/>
              </a:rPr>
            </a:br>
            <a:r>
              <a:rPr lang="en-US" dirty="0" smtClean="0">
                <a:latin typeface="Optima ExtraBlack"/>
                <a:cs typeface="Optima ExtraBlack"/>
              </a:rPr>
              <a:t>Lily </a:t>
            </a:r>
            <a:r>
              <a:rPr lang="en-US" dirty="0" err="1" smtClean="0">
                <a:latin typeface="Optima ExtraBlack"/>
                <a:cs typeface="Optima ExtraBlack"/>
              </a:rPr>
              <a:t>Burana</a:t>
            </a:r>
            <a:r>
              <a:rPr lang="en-US" dirty="0" smtClean="0">
                <a:latin typeface="Optima ExtraBlack"/>
                <a:cs typeface="Optima ExtraBlack"/>
              </a:rPr>
              <a:t> (2009)</a:t>
            </a:r>
            <a:endParaRPr lang="en-US" dirty="0">
              <a:latin typeface="Optima ExtraBlack"/>
              <a:cs typeface="Optima ExtraBlack"/>
            </a:endParaRPr>
          </a:p>
        </p:txBody>
      </p:sp>
      <p:sp>
        <p:nvSpPr>
          <p:cNvPr id="3" name="Content Placeholder 2"/>
          <p:cNvSpPr>
            <a:spLocks noGrp="1"/>
          </p:cNvSpPr>
          <p:nvPr>
            <p:ph idx="1"/>
          </p:nvPr>
        </p:nvSpPr>
        <p:spPr>
          <a:xfrm>
            <a:off x="533400" y="1828800"/>
            <a:ext cx="7924799" cy="4297363"/>
          </a:xfrm>
        </p:spPr>
        <p:txBody>
          <a:bodyPr>
            <a:normAutofit/>
          </a:bodyPr>
          <a:lstStyle/>
          <a:p>
            <a:pPr>
              <a:buNone/>
            </a:pPr>
            <a:r>
              <a:rPr lang="en-US" sz="2800" dirty="0" smtClean="0">
                <a:latin typeface="Optima"/>
                <a:cs typeface="Optima"/>
              </a:rPr>
              <a:t>“But your brain yells back, ‘Bullshit kid, how dumb do you think I am? I’m not falling for that one again.’ By then, you’re hiding in the closet, hiding in a bottle, and/or hiding from life, crying, raging, or ignoring the phone and watching the counter on the answering machine go up, up, up, and up. You can’t relax, and you can’t concentrate because the demons are still pulling at your strings.”</a:t>
            </a:r>
          </a:p>
        </p:txBody>
      </p:sp>
      <p:pic>
        <p:nvPicPr>
          <p:cNvPr id="1026" name="Picture 2"/>
          <p:cNvPicPr>
            <a:picLocks noChangeAspect="1" noChangeArrowheads="1"/>
          </p:cNvPicPr>
          <p:nvPr/>
        </p:nvPicPr>
        <p:blipFill>
          <a:blip r:embed="rId2" cstate="print"/>
          <a:srcRect/>
          <a:stretch>
            <a:fillRect/>
          </a:stretch>
        </p:blipFill>
        <p:spPr bwMode="auto">
          <a:xfrm rot="182597">
            <a:off x="9812470" y="2933706"/>
            <a:ext cx="1495455" cy="2257425"/>
          </a:xfrm>
          <a:prstGeom prst="rect">
            <a:avLst/>
          </a:prstGeom>
          <a:noFill/>
          <a:ln w="9525">
            <a:noFill/>
            <a:miter lim="800000"/>
            <a:headEnd/>
            <a:tailEnd/>
          </a:ln>
        </p:spPr>
      </p:pic>
      <p:pic>
        <p:nvPicPr>
          <p:cNvPr id="5" name="Picture 3" descr="C:\Users\jmarich\AppData\Local\Microsoft\Windows\Temporary Internet Files\Content.IE5\91XMOSKU\MCj04419640000[1].wmf"/>
          <p:cNvPicPr>
            <a:picLocks noChangeAspect="1" noChangeArrowheads="1"/>
          </p:cNvPicPr>
          <p:nvPr/>
        </p:nvPicPr>
        <p:blipFill>
          <a:blip r:embed="rId3" cstate="print"/>
          <a:srcRect/>
          <a:stretch>
            <a:fillRect/>
          </a:stretch>
        </p:blipFill>
        <p:spPr bwMode="auto">
          <a:xfrm>
            <a:off x="7315200" y="5867400"/>
            <a:ext cx="1309814" cy="441325"/>
          </a:xfrm>
          <a:prstGeom prst="rect">
            <a:avLst/>
          </a:prstGeom>
          <a:noFill/>
        </p:spPr>
      </p:pic>
    </p:spTree>
    <p:extLst>
      <p:ext uri="{BB962C8B-B14F-4D97-AF65-F5344CB8AC3E}">
        <p14:creationId xmlns:p14="http://schemas.microsoft.com/office/powerpoint/2010/main" val="181512977"/>
      </p:ext>
    </p:extLst>
  </p:cSld>
  <p:clrMapOvr>
    <a:masterClrMapping/>
  </p:clrMapOvr>
  <p:transition xmlns:p14="http://schemas.microsoft.com/office/powerpoint/2010/main" advTm="28466"/>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513"/>
            <a:ext cx="8229600" cy="1143000"/>
          </a:xfrm>
        </p:spPr>
        <p:txBody>
          <a:bodyPr>
            <a:normAutofit fontScale="90000"/>
          </a:bodyPr>
          <a:lstStyle/>
          <a:p>
            <a:r>
              <a:rPr lang="en-US" dirty="0" smtClean="0">
                <a:latin typeface="Optima ExtraBlack"/>
                <a:cs typeface="Optima ExtraBlack"/>
              </a:rPr>
              <a:t>A Client’s </a:t>
            </a:r>
            <a:r>
              <a:rPr lang="en-US" dirty="0">
                <a:latin typeface="Optima ExtraBlack"/>
                <a:cs typeface="Optima ExtraBlack"/>
              </a:rPr>
              <a:t>P</a:t>
            </a:r>
            <a:r>
              <a:rPr lang="en-US" dirty="0" smtClean="0">
                <a:latin typeface="Optima ExtraBlack"/>
                <a:cs typeface="Optima ExtraBlack"/>
              </a:rPr>
              <a:t>erspective: </a:t>
            </a:r>
            <a:br>
              <a:rPr lang="en-US" dirty="0" smtClean="0">
                <a:latin typeface="Optima ExtraBlack"/>
                <a:cs typeface="Optima ExtraBlack"/>
              </a:rPr>
            </a:br>
            <a:r>
              <a:rPr lang="en-US" dirty="0" smtClean="0">
                <a:latin typeface="Optima ExtraBlack"/>
                <a:cs typeface="Optima ExtraBlack"/>
              </a:rPr>
              <a:t>Lily </a:t>
            </a:r>
            <a:r>
              <a:rPr lang="en-US" dirty="0" err="1" smtClean="0">
                <a:latin typeface="Optima ExtraBlack"/>
                <a:cs typeface="Optima ExtraBlack"/>
              </a:rPr>
              <a:t>Burana</a:t>
            </a:r>
            <a:r>
              <a:rPr lang="en-US" dirty="0" smtClean="0">
                <a:latin typeface="Optima ExtraBlack"/>
                <a:cs typeface="Optima ExtraBlack"/>
              </a:rPr>
              <a:t> (2009)</a:t>
            </a:r>
            <a:endParaRPr lang="en-US" dirty="0">
              <a:latin typeface="Optima ExtraBlack"/>
              <a:cs typeface="Optima ExtraBlack"/>
            </a:endParaRPr>
          </a:p>
        </p:txBody>
      </p:sp>
      <p:sp>
        <p:nvSpPr>
          <p:cNvPr id="3" name="Content Placeholder 2"/>
          <p:cNvSpPr>
            <a:spLocks noGrp="1"/>
          </p:cNvSpPr>
          <p:nvPr>
            <p:ph idx="1"/>
          </p:nvPr>
        </p:nvSpPr>
        <p:spPr>
          <a:xfrm>
            <a:off x="396876" y="3429601"/>
            <a:ext cx="8747124" cy="4525963"/>
          </a:xfrm>
        </p:spPr>
        <p:txBody>
          <a:bodyPr>
            <a:normAutofit/>
          </a:bodyPr>
          <a:lstStyle/>
          <a:p>
            <a:pPr>
              <a:buNone/>
            </a:pPr>
            <a:r>
              <a:rPr lang="en-US" sz="2800" dirty="0" smtClean="0">
                <a:latin typeface="Optima"/>
                <a:cs typeface="Optima"/>
              </a:rPr>
              <a:t>“</a:t>
            </a:r>
            <a:r>
              <a:rPr lang="en-US" sz="3600" dirty="0" smtClean="0">
                <a:latin typeface="Optima"/>
                <a:cs typeface="Optima"/>
              </a:rPr>
              <a:t>The long-range result is that the peace of mind you deserve in the present is held hostage by the terror of your past.” </a:t>
            </a:r>
          </a:p>
        </p:txBody>
      </p:sp>
    </p:spTree>
    <p:extLst>
      <p:ext uri="{BB962C8B-B14F-4D97-AF65-F5344CB8AC3E}">
        <p14:creationId xmlns:p14="http://schemas.microsoft.com/office/powerpoint/2010/main" val="1031790121"/>
      </p:ext>
    </p:extLst>
  </p:cSld>
  <p:clrMapOvr>
    <a:masterClrMapping/>
  </p:clrMapOvr>
  <p:transition xmlns:p14="http://schemas.microsoft.com/office/powerpoint/2010/main" advTm="14533"/>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marich\AppData\Local\Microsoft\Windows\Temporary Internet Files\Low\Content.IE5\TXKUJQNS\craving_brain[1].jpg"/>
          <p:cNvPicPr>
            <a:picLocks noChangeAspect="1" noChangeArrowheads="1"/>
          </p:cNvPicPr>
          <p:nvPr/>
        </p:nvPicPr>
        <p:blipFill>
          <a:blip r:embed="rId2" cstate="print"/>
          <a:srcRect/>
          <a:stretch>
            <a:fillRect/>
          </a:stretch>
        </p:blipFill>
        <p:spPr bwMode="auto">
          <a:xfrm>
            <a:off x="1600200" y="609600"/>
            <a:ext cx="6172200" cy="5754689"/>
          </a:xfrm>
          <a:prstGeom prst="rect">
            <a:avLst/>
          </a:prstGeom>
          <a:noFill/>
          <a:ln w="9525">
            <a:noFill/>
            <a:miter lim="800000"/>
            <a:headEnd/>
            <a:tailEnd/>
          </a:ln>
        </p:spPr>
      </p:pic>
    </p:spTree>
    <p:extLst>
      <p:ext uri="{BB962C8B-B14F-4D97-AF65-F5344CB8AC3E}">
        <p14:creationId xmlns:p14="http://schemas.microsoft.com/office/powerpoint/2010/main" val="7258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672"/>
            <a:ext cx="8229600" cy="1143000"/>
          </a:xfrm>
        </p:spPr>
        <p:txBody>
          <a:bodyPr/>
          <a:lstStyle/>
          <a:p>
            <a:r>
              <a:rPr lang="en-US" dirty="0">
                <a:latin typeface="Optima ExtraBlack"/>
                <a:cs typeface="Optima ExtraBlack"/>
              </a:rPr>
              <a:t>Learning Objectives</a:t>
            </a:r>
          </a:p>
        </p:txBody>
      </p:sp>
      <p:sp>
        <p:nvSpPr>
          <p:cNvPr id="3" name="Content Placeholder 2"/>
          <p:cNvSpPr>
            <a:spLocks noGrp="1"/>
          </p:cNvSpPr>
          <p:nvPr>
            <p:ph idx="1"/>
          </p:nvPr>
        </p:nvSpPr>
        <p:spPr>
          <a:xfrm>
            <a:off x="457200" y="2013999"/>
            <a:ext cx="8229600" cy="4525963"/>
          </a:xfrm>
        </p:spPr>
        <p:txBody>
          <a:bodyPr/>
          <a:lstStyle/>
          <a:p>
            <a:r>
              <a:rPr lang="en-US" sz="2000" dirty="0">
                <a:latin typeface="Optima"/>
                <a:cs typeface="Optima"/>
              </a:rPr>
              <a:t>Describe the etiology and impact of traumatic stress on the client utilizing evaluation tools.</a:t>
            </a:r>
          </a:p>
          <a:p>
            <a:r>
              <a:rPr lang="en-US" sz="2000" dirty="0">
                <a:latin typeface="Optima"/>
                <a:cs typeface="Optima"/>
              </a:rPr>
              <a:t>Assess a client’s reaction to a traumatic event, Acute </a:t>
            </a:r>
            <a:r>
              <a:rPr lang="en-US" sz="2000" dirty="0" smtClean="0">
                <a:latin typeface="Optima"/>
                <a:cs typeface="Optima"/>
              </a:rPr>
              <a:t>Stress </a:t>
            </a:r>
            <a:r>
              <a:rPr lang="en-US" sz="2000" dirty="0">
                <a:latin typeface="Optima"/>
                <a:cs typeface="Optima"/>
              </a:rPr>
              <a:t>Disorder and PTSD</a:t>
            </a:r>
          </a:p>
          <a:p>
            <a:r>
              <a:rPr lang="en-US" sz="2000" dirty="0">
                <a:latin typeface="Optima"/>
                <a:cs typeface="Optima"/>
              </a:rPr>
              <a:t>Explain the </a:t>
            </a:r>
            <a:r>
              <a:rPr lang="en-US" sz="2000" dirty="0" smtClean="0">
                <a:latin typeface="Optima"/>
                <a:cs typeface="Optima"/>
              </a:rPr>
              <a:t>DSM</a:t>
            </a:r>
            <a:r>
              <a:rPr lang="en-US" sz="2000" dirty="0">
                <a:latin typeface="Optima"/>
                <a:cs typeface="Optima"/>
              </a:rPr>
              <a:t>-</a:t>
            </a:r>
            <a:r>
              <a:rPr lang="en-US" sz="2000" dirty="0" smtClean="0">
                <a:latin typeface="Optima"/>
                <a:cs typeface="Optima"/>
              </a:rPr>
              <a:t>5® changes </a:t>
            </a:r>
            <a:r>
              <a:rPr lang="en-US" sz="2000" dirty="0">
                <a:latin typeface="Optima"/>
                <a:cs typeface="Optima"/>
              </a:rPr>
              <a:t>as they relate to both PTSD and grief-related disorders</a:t>
            </a:r>
          </a:p>
          <a:p>
            <a:r>
              <a:rPr lang="en-US" sz="2000" dirty="0">
                <a:latin typeface="Optima"/>
                <a:cs typeface="Optima"/>
              </a:rPr>
              <a:t>Implement interventions to assist a client in dealing with the physical manifestations of trauma/PTSD/traumatic grief</a:t>
            </a:r>
          </a:p>
          <a:p>
            <a:r>
              <a:rPr lang="en-US" sz="2000" dirty="0">
                <a:latin typeface="Optima"/>
                <a:cs typeface="Optima"/>
              </a:rPr>
              <a:t>Utilize appropriate evidence-based interventions to assist a client in dealing with the psycho/socio/emotional manifestations of trauma/PTSD/traumatic grief</a:t>
            </a:r>
          </a:p>
          <a:p>
            <a:r>
              <a:rPr lang="en-US" sz="2000" dirty="0">
                <a:latin typeface="Optima"/>
                <a:cs typeface="Optima"/>
              </a:rPr>
              <a:t>Explain the effect of trauma on the structure and function of the brain</a:t>
            </a:r>
          </a:p>
          <a:p>
            <a:pPr marL="0" indent="0">
              <a:buNone/>
            </a:pPr>
            <a:endParaRPr lang="en-US" dirty="0"/>
          </a:p>
        </p:txBody>
      </p:sp>
    </p:spTree>
    <p:extLst>
      <p:ext uri="{BB962C8B-B14F-4D97-AF65-F5344CB8AC3E}">
        <p14:creationId xmlns:p14="http://schemas.microsoft.com/office/powerpoint/2010/main" val="4914118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iune_brain.png"/>
          <p:cNvPicPr>
            <a:picLocks noChangeAspect="1"/>
          </p:cNvPicPr>
          <p:nvPr/>
        </p:nvPicPr>
        <p:blipFill>
          <a:blip r:embed="rId2"/>
          <a:stretch>
            <a:fillRect/>
          </a:stretch>
        </p:blipFill>
        <p:spPr>
          <a:xfrm>
            <a:off x="1295400" y="457200"/>
            <a:ext cx="6781799" cy="6028265"/>
          </a:xfrm>
          <a:prstGeom prst="rect">
            <a:avLst/>
          </a:prstGeom>
        </p:spPr>
      </p:pic>
    </p:spTree>
    <p:extLst>
      <p:ext uri="{BB962C8B-B14F-4D97-AF65-F5344CB8AC3E}">
        <p14:creationId xmlns:p14="http://schemas.microsoft.com/office/powerpoint/2010/main" val="423912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iunebrain2.0 copy.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20569" y="270960"/>
            <a:ext cx="5173145" cy="6388834"/>
          </a:xfrm>
          <a:prstGeom prst="rect">
            <a:avLst/>
          </a:prstGeom>
        </p:spPr>
      </p:pic>
    </p:spTree>
    <p:extLst>
      <p:ext uri="{BB962C8B-B14F-4D97-AF65-F5344CB8AC3E}">
        <p14:creationId xmlns:p14="http://schemas.microsoft.com/office/powerpoint/2010/main" val="4826085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Putting it Simply</a:t>
            </a:r>
            <a:endParaRPr lang="en-US" dirty="0">
              <a:latin typeface="Optima ExtraBlack"/>
              <a:cs typeface="Optima ExtraBlack"/>
            </a:endParaRPr>
          </a:p>
        </p:txBody>
      </p:sp>
      <p:sp>
        <p:nvSpPr>
          <p:cNvPr id="3" name="Content Placeholder 2"/>
          <p:cNvSpPr>
            <a:spLocks noGrp="1"/>
          </p:cNvSpPr>
          <p:nvPr>
            <p:ph idx="1"/>
          </p:nvPr>
        </p:nvSpPr>
        <p:spPr>
          <a:xfrm>
            <a:off x="185863" y="1417638"/>
            <a:ext cx="8735490" cy="5072485"/>
          </a:xfrm>
        </p:spPr>
        <p:txBody>
          <a:bodyPr>
            <a:normAutofit fontScale="85000" lnSpcReduction="10000"/>
          </a:bodyPr>
          <a:lstStyle/>
          <a:p>
            <a:r>
              <a:rPr lang="en-US" dirty="0" smtClean="0">
                <a:latin typeface="Optima"/>
                <a:cs typeface="Optima"/>
              </a:rPr>
              <a:t>Cognitive</a:t>
            </a:r>
            <a:r>
              <a:rPr lang="en-US" dirty="0">
                <a:latin typeface="Optima"/>
                <a:cs typeface="Optima"/>
              </a:rPr>
              <a:t>-behavioral, talk therapies primarily target the prefrontal regions of the brain (e.g., thinking, judgment, and willpower). </a:t>
            </a:r>
          </a:p>
          <a:p>
            <a:r>
              <a:rPr lang="en-US" b="1" dirty="0" smtClean="0">
                <a:latin typeface="Optima"/>
                <a:cs typeface="Optima"/>
              </a:rPr>
              <a:t>However</a:t>
            </a:r>
            <a:r>
              <a:rPr lang="en-US" dirty="0">
                <a:latin typeface="Optima"/>
                <a:cs typeface="Optima"/>
              </a:rPr>
              <a:t>, when a person gets activated or triggered by traumatic memories or other visceral experiences, the prefrontal cortex is likely to shut down and the limbic brain (e.g., emotional brain) takes over. </a:t>
            </a:r>
            <a:endParaRPr lang="en-US" dirty="0" smtClean="0">
              <a:latin typeface="Optima"/>
              <a:cs typeface="Optima"/>
            </a:endParaRPr>
          </a:p>
          <a:p>
            <a:r>
              <a:rPr lang="en-US" dirty="0" smtClean="0">
                <a:latin typeface="Optima"/>
                <a:cs typeface="Optima"/>
              </a:rPr>
              <a:t>Just talking can activate the emotional, limbic brain, but just talking </a:t>
            </a:r>
            <a:r>
              <a:rPr lang="en-US" smtClean="0">
                <a:latin typeface="Optima"/>
                <a:cs typeface="Optima"/>
              </a:rPr>
              <a:t>is not very </a:t>
            </a:r>
            <a:r>
              <a:rPr lang="en-US" dirty="0" smtClean="0">
                <a:latin typeface="Optima"/>
                <a:cs typeface="Optima"/>
              </a:rPr>
              <a:t>likely to calm it back down. </a:t>
            </a:r>
            <a:endParaRPr lang="en-US" dirty="0">
              <a:latin typeface="Optima"/>
              <a:cs typeface="Optima"/>
            </a:endParaRPr>
          </a:p>
          <a:p>
            <a:r>
              <a:rPr lang="en-US" dirty="0" smtClean="0">
                <a:latin typeface="Optima"/>
                <a:cs typeface="Optima"/>
              </a:rPr>
              <a:t>What </a:t>
            </a:r>
            <a:r>
              <a:rPr lang="en-US" dirty="0">
                <a:latin typeface="Optima"/>
                <a:cs typeface="Optima"/>
              </a:rPr>
              <a:t>does not seem to change with traditional talk therapy is that uncomfortable experience of being triggered at a visceral </a:t>
            </a:r>
            <a:r>
              <a:rPr lang="en-US" dirty="0" smtClean="0">
                <a:latin typeface="Optima"/>
                <a:cs typeface="Optima"/>
              </a:rPr>
              <a:t>level.</a:t>
            </a:r>
            <a:endParaRPr lang="en-US" dirty="0"/>
          </a:p>
        </p:txBody>
      </p:sp>
    </p:spTree>
    <p:extLst>
      <p:ext uri="{BB962C8B-B14F-4D97-AF65-F5344CB8AC3E}">
        <p14:creationId xmlns:p14="http://schemas.microsoft.com/office/powerpoint/2010/main" val="188841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Putting it Simply</a:t>
            </a:r>
            <a:endParaRPr lang="en-US" dirty="0">
              <a:latin typeface="Optima ExtraBlack"/>
              <a:cs typeface="Optima ExtraBlack"/>
            </a:endParaRPr>
          </a:p>
        </p:txBody>
      </p:sp>
      <p:sp>
        <p:nvSpPr>
          <p:cNvPr id="3" name="Content Placeholder 2"/>
          <p:cNvSpPr>
            <a:spLocks noGrp="1"/>
          </p:cNvSpPr>
          <p:nvPr>
            <p:ph idx="1"/>
          </p:nvPr>
        </p:nvSpPr>
        <p:spPr/>
        <p:txBody>
          <a:bodyPr>
            <a:normAutofit/>
          </a:bodyPr>
          <a:lstStyle/>
          <a:p>
            <a:r>
              <a:rPr lang="en-US" sz="2800" dirty="0" smtClean="0">
                <a:latin typeface="Optima"/>
                <a:cs typeface="Optima"/>
              </a:rPr>
              <a:t>Thus</a:t>
            </a:r>
            <a:r>
              <a:rPr lang="en-US" sz="2800" dirty="0">
                <a:latin typeface="Optima"/>
                <a:cs typeface="Optima"/>
              </a:rPr>
              <a:t>, our therapeutic interventions </a:t>
            </a:r>
            <a:r>
              <a:rPr lang="en-US" sz="2800" b="1" dirty="0">
                <a:latin typeface="Optima"/>
                <a:cs typeface="Optima"/>
              </a:rPr>
              <a:t>must</a:t>
            </a:r>
            <a:r>
              <a:rPr lang="en-US" sz="2800" dirty="0">
                <a:latin typeface="Optima"/>
                <a:cs typeface="Optima"/>
              </a:rPr>
              <a:t> address the </a:t>
            </a:r>
            <a:r>
              <a:rPr lang="en-US" sz="2800" b="1" dirty="0">
                <a:latin typeface="Optima"/>
                <a:cs typeface="Optima"/>
              </a:rPr>
              <a:t>entire</a:t>
            </a:r>
            <a:r>
              <a:rPr lang="en-US" sz="2800" dirty="0">
                <a:latin typeface="Optima"/>
                <a:cs typeface="Optima"/>
              </a:rPr>
              <a:t> brain.  </a:t>
            </a:r>
          </a:p>
          <a:p>
            <a:r>
              <a:rPr lang="en-US" sz="2800" dirty="0" smtClean="0">
                <a:latin typeface="Optima"/>
                <a:cs typeface="Optima"/>
              </a:rPr>
              <a:t>Another </a:t>
            </a:r>
            <a:r>
              <a:rPr lang="en-US" sz="2800" dirty="0">
                <a:latin typeface="Optima"/>
                <a:cs typeface="Optima"/>
              </a:rPr>
              <a:t>way to look at </a:t>
            </a:r>
            <a:r>
              <a:rPr lang="en-US" sz="2800" b="1" dirty="0">
                <a:latin typeface="Optima"/>
                <a:cs typeface="Optima"/>
              </a:rPr>
              <a:t>processing</a:t>
            </a:r>
            <a:r>
              <a:rPr lang="en-US" sz="2800" dirty="0">
                <a:latin typeface="Optima"/>
                <a:cs typeface="Optima"/>
              </a:rPr>
              <a:t> is to think of these three brains “linking </a:t>
            </a:r>
            <a:r>
              <a:rPr lang="en-US" sz="2800" dirty="0" smtClean="0">
                <a:latin typeface="Optima"/>
                <a:cs typeface="Optima"/>
              </a:rPr>
              <a:t>up.”</a:t>
            </a:r>
            <a:endParaRPr lang="en-US" sz="2800" dirty="0">
              <a:effectLst/>
              <a:latin typeface="Optima"/>
              <a:cs typeface="Optima"/>
            </a:endParaRPr>
          </a:p>
        </p:txBody>
      </p:sp>
      <p:pic>
        <p:nvPicPr>
          <p:cNvPr id="4" name="Picture 3"/>
          <p:cNvPicPr>
            <a:picLocks noChangeAspect="1"/>
          </p:cNvPicPr>
          <p:nvPr/>
        </p:nvPicPr>
        <p:blipFill>
          <a:blip r:embed="rId2"/>
          <a:stretch>
            <a:fillRect/>
          </a:stretch>
        </p:blipFill>
        <p:spPr>
          <a:xfrm>
            <a:off x="5328030" y="3886200"/>
            <a:ext cx="3434970" cy="2540000"/>
          </a:xfrm>
          <a:prstGeom prst="rect">
            <a:avLst/>
          </a:prstGeom>
        </p:spPr>
      </p:pic>
    </p:spTree>
    <p:extLst>
      <p:ext uri="{BB962C8B-B14F-4D97-AF65-F5344CB8AC3E}">
        <p14:creationId xmlns:p14="http://schemas.microsoft.com/office/powerpoint/2010/main" val="332733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078163"/>
          </a:xfrm>
        </p:spPr>
        <p:txBody>
          <a:bodyPr/>
          <a:lstStyle/>
          <a:p>
            <a:pPr algn="ctr" eaLnBrk="1" fontAlgn="auto" hangingPunct="1">
              <a:spcAft>
                <a:spcPts val="0"/>
              </a:spcAft>
              <a:defRPr/>
            </a:pPr>
            <a:r>
              <a:rPr lang="en-US" sz="5400" dirty="0" smtClean="0">
                <a:solidFill>
                  <a:schemeClr val="tx1"/>
                </a:solidFill>
                <a:latin typeface="Optima ExtraBlack"/>
                <a:cs typeface="Optima ExtraBlack"/>
              </a:rPr>
              <a:t>What Does it Mean to Process </a:t>
            </a:r>
            <a:r>
              <a:rPr lang="en-US" sz="5400" dirty="0">
                <a:latin typeface="Optima ExtraBlack"/>
                <a:cs typeface="Optima ExtraBlack"/>
              </a:rPr>
              <a:t>S</a:t>
            </a:r>
            <a:r>
              <a:rPr lang="en-US" sz="5400" dirty="0" smtClean="0">
                <a:solidFill>
                  <a:schemeClr val="tx1"/>
                </a:solidFill>
                <a:latin typeface="Optima ExtraBlack"/>
                <a:cs typeface="Optima ExtraBlack"/>
              </a:rPr>
              <a:t>omething???</a:t>
            </a:r>
            <a:endParaRPr lang="en-US" sz="5400" dirty="0">
              <a:solidFill>
                <a:schemeClr val="tx1"/>
              </a:solidFill>
              <a:latin typeface="Optima ExtraBlack"/>
              <a:cs typeface="Optima ExtraBlack"/>
            </a:endParaRPr>
          </a:p>
        </p:txBody>
      </p:sp>
      <p:pic>
        <p:nvPicPr>
          <p:cNvPr id="18435" name="Picture 2" descr="C:\Users\jmarich\AppData\Local\Microsoft\Windows\Temporary Internet Files\Content.IE5\NQOSVQ1F\MCj04395870000[1].png"/>
          <p:cNvPicPr>
            <a:picLocks noChangeAspect="1" noChangeArrowheads="1"/>
          </p:cNvPicPr>
          <p:nvPr/>
        </p:nvPicPr>
        <p:blipFill>
          <a:blip r:embed="rId2" cstate="print"/>
          <a:srcRect/>
          <a:stretch>
            <a:fillRect/>
          </a:stretch>
        </p:blipFill>
        <p:spPr bwMode="auto">
          <a:xfrm>
            <a:off x="2664016" y="3334620"/>
            <a:ext cx="4008481" cy="3194565"/>
          </a:xfrm>
          <a:prstGeom prst="rect">
            <a:avLst/>
          </a:prstGeom>
          <a:noFill/>
          <a:ln w="9525">
            <a:noFill/>
            <a:miter lim="800000"/>
            <a:headEnd/>
            <a:tailEnd/>
          </a:ln>
        </p:spPr>
      </p:pic>
    </p:spTree>
    <p:extLst>
      <p:ext uri="{BB962C8B-B14F-4D97-AF65-F5344CB8AC3E}">
        <p14:creationId xmlns:p14="http://schemas.microsoft.com/office/powerpoint/2010/main" val="770566987"/>
      </p:ext>
    </p:extLst>
  </p:cSld>
  <p:clrMapOvr>
    <a:masterClrMapping/>
  </p:clrMapOvr>
  <p:transition xmlns:p14="http://schemas.microsoft.com/office/powerpoint/2010/main" advTm="195833"/>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533400"/>
            <a:ext cx="8229600" cy="1143000"/>
          </a:xfrm>
        </p:spPr>
        <p:txBody>
          <a:bodyPr>
            <a:normAutofit fontScale="90000"/>
          </a:bodyPr>
          <a:lstStyle/>
          <a:p>
            <a:pPr eaLnBrk="1" fontAlgn="auto" hangingPunct="1">
              <a:spcAft>
                <a:spcPts val="0"/>
              </a:spcAft>
              <a:defRPr/>
            </a:pPr>
            <a:r>
              <a:rPr lang="en-US" sz="3600" dirty="0" smtClean="0">
                <a:latin typeface="Optima ExtraBlack"/>
                <a:cs typeface="Optima ExtraBlack"/>
              </a:rPr>
              <a:t>Trauma and the Adaptive </a:t>
            </a:r>
            <a:br>
              <a:rPr lang="en-US" sz="3600" dirty="0" smtClean="0">
                <a:latin typeface="Optima ExtraBlack"/>
                <a:cs typeface="Optima ExtraBlack"/>
              </a:rPr>
            </a:br>
            <a:r>
              <a:rPr lang="en-US" sz="3600" dirty="0" smtClean="0">
                <a:latin typeface="Optima ExtraBlack"/>
                <a:cs typeface="Optima ExtraBlack"/>
              </a:rPr>
              <a:t>Information Processing Model (Part I)</a:t>
            </a:r>
            <a:br>
              <a:rPr lang="en-US" sz="3600" dirty="0" smtClean="0">
                <a:latin typeface="Optima ExtraBlack"/>
                <a:cs typeface="Optima ExtraBlack"/>
              </a:rPr>
            </a:br>
            <a:endParaRPr lang="en-US" sz="3600" dirty="0" smtClean="0">
              <a:latin typeface="Optima ExtraBlack"/>
              <a:cs typeface="Optima ExtraBlack"/>
            </a:endParaRPr>
          </a:p>
        </p:txBody>
      </p:sp>
      <p:sp>
        <p:nvSpPr>
          <p:cNvPr id="20483" name="Rectangle 3"/>
          <p:cNvSpPr>
            <a:spLocks noGrp="1" noChangeArrowheads="1"/>
          </p:cNvSpPr>
          <p:nvPr>
            <p:ph idx="1"/>
          </p:nvPr>
        </p:nvSpPr>
        <p:spPr>
          <a:xfrm>
            <a:off x="304800" y="2133600"/>
            <a:ext cx="8686800" cy="4525963"/>
          </a:xfrm>
        </p:spPr>
        <p:txBody>
          <a:bodyPr>
            <a:normAutofit/>
          </a:bodyPr>
          <a:lstStyle/>
          <a:p>
            <a:pPr marL="548640" indent="-411480" eaLnBrk="1" fontAlgn="auto" hangingPunct="1">
              <a:lnSpc>
                <a:spcPct val="90000"/>
              </a:lnSpc>
              <a:spcAft>
                <a:spcPts val="0"/>
              </a:spcAft>
              <a:buClr>
                <a:schemeClr val="tx1">
                  <a:shade val="95000"/>
                </a:schemeClr>
              </a:buClr>
              <a:buFont typeface="Wingdings" pitchFamily="2" charset="2"/>
              <a:buChar char="§"/>
              <a:defRPr/>
            </a:pPr>
            <a:r>
              <a:rPr lang="en-US" sz="2400" dirty="0" smtClean="0">
                <a:latin typeface="Optima"/>
                <a:cs typeface="Optima"/>
              </a:rPr>
              <a:t>Memory networks are the basis of perception, attitude and behavior…they inform the present.</a:t>
            </a:r>
          </a:p>
          <a:p>
            <a:pPr marL="137160" indent="0" eaLnBrk="1" fontAlgn="auto" hangingPunct="1">
              <a:lnSpc>
                <a:spcPct val="90000"/>
              </a:lnSpc>
              <a:spcAft>
                <a:spcPts val="0"/>
              </a:spcAft>
              <a:buClr>
                <a:schemeClr val="tx1">
                  <a:shade val="95000"/>
                </a:schemeClr>
              </a:buClr>
              <a:buNone/>
              <a:defRPr/>
            </a:pPr>
            <a:endParaRPr lang="en-US" sz="2400" dirty="0" smtClean="0">
              <a:latin typeface="Optima"/>
              <a:cs typeface="Optima"/>
            </a:endParaRPr>
          </a:p>
          <a:p>
            <a:pPr marL="548640" indent="-411480" eaLnBrk="1" fontAlgn="auto" hangingPunct="1">
              <a:lnSpc>
                <a:spcPct val="90000"/>
              </a:lnSpc>
              <a:spcAft>
                <a:spcPts val="0"/>
              </a:spcAft>
              <a:buClr>
                <a:schemeClr val="tx1">
                  <a:shade val="95000"/>
                </a:schemeClr>
              </a:buClr>
              <a:buFont typeface="Wingdings" pitchFamily="2" charset="2"/>
              <a:buChar char="§"/>
              <a:defRPr/>
            </a:pPr>
            <a:r>
              <a:rPr lang="en-US" sz="2400" dirty="0" smtClean="0">
                <a:latin typeface="Optima"/>
                <a:cs typeface="Optima"/>
              </a:rPr>
              <a:t>The information processing system moves disturbance to an adaptive resolution…the events that don’t get processed through adaptively give us problems later in life.</a:t>
            </a:r>
          </a:p>
          <a:p>
            <a:pPr marL="137160" indent="0" eaLnBrk="1" fontAlgn="auto" hangingPunct="1">
              <a:lnSpc>
                <a:spcPct val="90000"/>
              </a:lnSpc>
              <a:spcAft>
                <a:spcPts val="0"/>
              </a:spcAft>
              <a:buClr>
                <a:schemeClr val="tx1">
                  <a:shade val="95000"/>
                </a:schemeClr>
              </a:buClr>
              <a:buNone/>
              <a:defRPr/>
            </a:pPr>
            <a:endParaRPr lang="en-US" sz="2400" dirty="0" smtClean="0">
              <a:latin typeface="Optima"/>
              <a:cs typeface="Optima"/>
            </a:endParaRPr>
          </a:p>
          <a:p>
            <a:pPr marL="548640" indent="-411480" eaLnBrk="1" fontAlgn="auto" hangingPunct="1">
              <a:lnSpc>
                <a:spcPct val="90000"/>
              </a:lnSpc>
              <a:spcAft>
                <a:spcPts val="0"/>
              </a:spcAft>
              <a:buClr>
                <a:schemeClr val="tx1">
                  <a:shade val="95000"/>
                </a:schemeClr>
              </a:buClr>
              <a:buFont typeface="Wingdings" pitchFamily="2" charset="2"/>
              <a:buChar char="§"/>
              <a:defRPr/>
            </a:pPr>
            <a:r>
              <a:rPr lang="en-US" sz="2400" dirty="0" smtClean="0">
                <a:latin typeface="Optima"/>
                <a:cs typeface="Optima"/>
              </a:rPr>
              <a:t>Disruption of the information processing system causes information (e.g., seen, heard, felt) to be </a:t>
            </a:r>
            <a:r>
              <a:rPr lang="en-US" sz="2400" u="sng" dirty="0" smtClean="0">
                <a:latin typeface="Optima"/>
                <a:cs typeface="Optima"/>
              </a:rPr>
              <a:t>unprocessed and inappropriately stored as it was perceived</a:t>
            </a:r>
            <a:r>
              <a:rPr lang="en-US" sz="2400" dirty="0" smtClean="0">
                <a:latin typeface="Optima"/>
                <a:cs typeface="Optima"/>
              </a:rPr>
              <a:t>.</a:t>
            </a:r>
          </a:p>
          <a:p>
            <a:pPr marL="548640" indent="-411480" eaLnBrk="1" fontAlgn="auto" hangingPunct="1">
              <a:lnSpc>
                <a:spcPct val="90000"/>
              </a:lnSpc>
              <a:spcAft>
                <a:spcPts val="0"/>
              </a:spcAft>
              <a:buClr>
                <a:schemeClr val="tx1">
                  <a:shade val="95000"/>
                </a:schemeClr>
              </a:buClr>
              <a:buFontTx/>
              <a:buNone/>
              <a:defRPr/>
            </a:pPr>
            <a:endParaRPr lang="en-US" sz="1400" dirty="0" smtClean="0">
              <a:latin typeface="Optima"/>
              <a:cs typeface="Optima"/>
            </a:endParaRPr>
          </a:p>
          <a:p>
            <a:pPr marL="548640" indent="-411480" eaLnBrk="1" fontAlgn="auto" hangingPunct="1">
              <a:lnSpc>
                <a:spcPct val="90000"/>
              </a:lnSpc>
              <a:spcAft>
                <a:spcPts val="0"/>
              </a:spcAft>
              <a:buClr>
                <a:schemeClr val="tx1">
                  <a:shade val="95000"/>
                </a:schemeClr>
              </a:buClr>
              <a:buFontTx/>
              <a:buNone/>
              <a:defRPr/>
            </a:pPr>
            <a:r>
              <a:rPr lang="en-US" sz="1400" dirty="0" smtClean="0">
                <a:latin typeface="Optima"/>
                <a:cs typeface="Optima"/>
              </a:rPr>
              <a:t>(SOURCE: Shapiro, 2001; Shapiro &amp; Solomon, 2008)</a:t>
            </a:r>
          </a:p>
        </p:txBody>
      </p:sp>
    </p:spTree>
    <p:extLst>
      <p:ext uri="{BB962C8B-B14F-4D97-AF65-F5344CB8AC3E}">
        <p14:creationId xmlns:p14="http://schemas.microsoft.com/office/powerpoint/2010/main" val="230085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2" dur="500"/>
                                        <p:tgtEl>
                                          <p:spTgt spid="204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17" dur="500"/>
                                        <p:tgtEl>
                                          <p:spTgt spid="204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22"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8764"/>
            <a:ext cx="8229600" cy="1143000"/>
          </a:xfrm>
        </p:spPr>
        <p:txBody>
          <a:bodyPr>
            <a:normAutofit fontScale="90000"/>
          </a:bodyPr>
          <a:lstStyle/>
          <a:p>
            <a:pPr eaLnBrk="1" fontAlgn="auto" hangingPunct="1">
              <a:spcAft>
                <a:spcPts val="0"/>
              </a:spcAft>
              <a:defRPr/>
            </a:pPr>
            <a:r>
              <a:rPr lang="en-US" sz="4000" u="sng" dirty="0" smtClean="0">
                <a:solidFill>
                  <a:schemeClr val="tx1"/>
                </a:solidFill>
                <a:latin typeface="Optima ExtraBlack"/>
                <a:cs typeface="Optima ExtraBlack"/>
              </a:rPr>
              <a:t>Unprocessed and inappropriately stored as it was perceived</a:t>
            </a:r>
            <a:r>
              <a:rPr lang="en-US" sz="4000" dirty="0" smtClean="0">
                <a:solidFill>
                  <a:schemeClr val="tx1"/>
                </a:solidFill>
                <a:latin typeface="Optima ExtraBlack"/>
                <a:cs typeface="Optima ExtraBlack"/>
              </a:rPr>
              <a:t> = </a:t>
            </a:r>
            <a:br>
              <a:rPr lang="en-US" sz="4000" dirty="0" smtClean="0">
                <a:solidFill>
                  <a:schemeClr val="tx1"/>
                </a:solidFill>
                <a:latin typeface="Optima ExtraBlack"/>
                <a:cs typeface="Optima ExtraBlack"/>
              </a:rPr>
            </a:br>
            <a:r>
              <a:rPr lang="en-US" sz="4000" dirty="0" smtClean="0">
                <a:solidFill>
                  <a:schemeClr val="tx1"/>
                </a:solidFill>
                <a:latin typeface="Optima ExtraBlack"/>
                <a:cs typeface="Optima ExtraBlack"/>
              </a:rPr>
              <a:t/>
            </a:r>
            <a:br>
              <a:rPr lang="en-US" sz="4000" dirty="0" smtClean="0">
                <a:solidFill>
                  <a:schemeClr val="tx1"/>
                </a:solidFill>
                <a:latin typeface="Optima ExtraBlack"/>
                <a:cs typeface="Optima ExtraBlack"/>
              </a:rPr>
            </a:br>
            <a:r>
              <a:rPr lang="en-US" sz="4000" dirty="0" smtClean="0">
                <a:solidFill>
                  <a:schemeClr val="tx1"/>
                </a:solidFill>
                <a:latin typeface="Optima ExtraBlack"/>
                <a:cs typeface="Optima ExtraBlack"/>
              </a:rPr>
              <a:t>STUCK material that causes disturbance</a:t>
            </a:r>
            <a:r>
              <a:rPr lang="en-US" dirty="0" smtClean="0">
                <a:solidFill>
                  <a:schemeClr val="tx1"/>
                </a:solidFill>
                <a:latin typeface="Optima ExtraBlack"/>
                <a:cs typeface="Optima ExtraBlack"/>
              </a:rPr>
              <a:t/>
            </a:r>
            <a:br>
              <a:rPr lang="en-US" dirty="0" smtClean="0">
                <a:solidFill>
                  <a:schemeClr val="tx1"/>
                </a:solidFill>
                <a:latin typeface="Optima ExtraBlack"/>
                <a:cs typeface="Optima ExtraBlack"/>
              </a:rPr>
            </a:br>
            <a:endParaRPr lang="en-US" dirty="0">
              <a:solidFill>
                <a:schemeClr val="tx1"/>
              </a:solidFill>
              <a:latin typeface="Optima ExtraBlack"/>
              <a:cs typeface="Optima ExtraBlack"/>
            </a:endParaRPr>
          </a:p>
        </p:txBody>
      </p:sp>
      <p:pic>
        <p:nvPicPr>
          <p:cNvPr id="30722" name="Picture 2" descr="C:\Users\jmarich\AppData\Local\Microsoft\Windows\Temporary Internet Files\Content.IE5\3IEN9XUB\MPj04265190000[1].jpg"/>
          <p:cNvPicPr>
            <a:picLocks noChangeAspect="1" noChangeArrowheads="1"/>
          </p:cNvPicPr>
          <p:nvPr/>
        </p:nvPicPr>
        <p:blipFill>
          <a:blip r:embed="rId2" cstate="print"/>
          <a:srcRect/>
          <a:stretch>
            <a:fillRect/>
          </a:stretch>
        </p:blipFill>
        <p:spPr bwMode="auto">
          <a:xfrm>
            <a:off x="7279577" y="4062730"/>
            <a:ext cx="1864423" cy="2795270"/>
          </a:xfrm>
          <a:prstGeom prst="rect">
            <a:avLst/>
          </a:prstGeom>
          <a:noFill/>
        </p:spPr>
      </p:pic>
    </p:spTree>
    <p:extLst>
      <p:ext uri="{BB962C8B-B14F-4D97-AF65-F5344CB8AC3E}">
        <p14:creationId xmlns:p14="http://schemas.microsoft.com/office/powerpoint/2010/main" val="851277444"/>
      </p:ext>
    </p:extLst>
  </p:cSld>
  <p:clrMapOvr>
    <a:masterClrMapping/>
  </p:clrMapOvr>
  <p:transition xmlns:p14="http://schemas.microsoft.com/office/powerpoint/2010/main" advTm="49916"/>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141" y="2130425"/>
            <a:ext cx="8224373" cy="1470025"/>
          </a:xfrm>
        </p:spPr>
        <p:txBody>
          <a:bodyPr>
            <a:normAutofit/>
          </a:bodyPr>
          <a:lstStyle/>
          <a:p>
            <a:r>
              <a:rPr lang="en-US" dirty="0" smtClean="0">
                <a:latin typeface="Optima ExtraBlack"/>
                <a:cs typeface="Optima ExtraBlack"/>
              </a:rPr>
              <a:t>How can something then get “unstuck”?</a:t>
            </a:r>
            <a:endParaRPr lang="en-US" dirty="0">
              <a:latin typeface="Optima ExtraBlack"/>
              <a:cs typeface="Optima ExtraBlack"/>
            </a:endParaRPr>
          </a:p>
        </p:txBody>
      </p:sp>
      <p:pic>
        <p:nvPicPr>
          <p:cNvPr id="3074" name="Picture 2" descr="C:\Users\jmarich\AppData\Local\Microsoft\Windows\Temporary Internet Files\Content.IE5\91XMOSKU\MP900396026[1].jpg"/>
          <p:cNvPicPr>
            <a:picLocks noChangeAspect="1" noChangeArrowheads="1"/>
          </p:cNvPicPr>
          <p:nvPr/>
        </p:nvPicPr>
        <p:blipFill>
          <a:blip r:embed="rId2" cstate="print"/>
          <a:srcRect/>
          <a:stretch>
            <a:fillRect/>
          </a:stretch>
        </p:blipFill>
        <p:spPr bwMode="auto">
          <a:xfrm>
            <a:off x="3515881" y="3697196"/>
            <a:ext cx="1911055" cy="2877824"/>
          </a:xfrm>
          <a:prstGeom prst="rect">
            <a:avLst/>
          </a:prstGeom>
          <a:noFill/>
        </p:spPr>
      </p:pic>
    </p:spTree>
    <p:extLst>
      <p:ext uri="{BB962C8B-B14F-4D97-AF65-F5344CB8AC3E}">
        <p14:creationId xmlns:p14="http://schemas.microsoft.com/office/powerpoint/2010/main" val="48641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1276899"/>
            <a:ext cx="8229600" cy="1143000"/>
          </a:xfrm>
        </p:spPr>
        <p:txBody>
          <a:bodyPr>
            <a:normAutofit fontScale="90000"/>
          </a:bodyPr>
          <a:lstStyle/>
          <a:p>
            <a:pPr eaLnBrk="1" fontAlgn="auto" hangingPunct="1">
              <a:spcAft>
                <a:spcPts val="0"/>
              </a:spcAft>
              <a:defRPr/>
            </a:pPr>
            <a:r>
              <a:rPr lang="en-US" sz="3600" dirty="0" smtClean="0">
                <a:latin typeface="Optima ExtraBlack"/>
                <a:cs typeface="Optima ExtraBlack"/>
              </a:rPr>
              <a:t>Trauma and the Adaptive </a:t>
            </a:r>
            <a:br>
              <a:rPr lang="en-US" sz="3600" dirty="0" smtClean="0">
                <a:latin typeface="Optima ExtraBlack"/>
                <a:cs typeface="Optima ExtraBlack"/>
              </a:rPr>
            </a:br>
            <a:r>
              <a:rPr lang="en-US" sz="3600" dirty="0" smtClean="0">
                <a:latin typeface="Optima ExtraBlack"/>
                <a:cs typeface="Optima ExtraBlack"/>
              </a:rPr>
              <a:t>Information Processing Model (Part II)</a:t>
            </a:r>
            <a:br>
              <a:rPr lang="en-US" sz="3600" dirty="0" smtClean="0">
                <a:latin typeface="Optima ExtraBlack"/>
                <a:cs typeface="Optima ExtraBlack"/>
              </a:rPr>
            </a:br>
            <a:endParaRPr lang="en-US" sz="3600" dirty="0" smtClean="0">
              <a:latin typeface="Optima ExtraBlack"/>
              <a:cs typeface="Optima ExtraBlack"/>
            </a:endParaRPr>
          </a:p>
        </p:txBody>
      </p:sp>
      <p:sp>
        <p:nvSpPr>
          <p:cNvPr id="20483" name="Rectangle 3"/>
          <p:cNvSpPr>
            <a:spLocks noGrp="1" noChangeArrowheads="1"/>
          </p:cNvSpPr>
          <p:nvPr>
            <p:ph idx="1"/>
          </p:nvPr>
        </p:nvSpPr>
        <p:spPr>
          <a:xfrm>
            <a:off x="449164" y="3052475"/>
            <a:ext cx="8390035" cy="4830763"/>
          </a:xfrm>
        </p:spPr>
        <p:txBody>
          <a:bodyPr>
            <a:normAutofit/>
          </a:bodyPr>
          <a:lstStyle/>
          <a:p>
            <a:pPr lvl="0"/>
            <a:r>
              <a:rPr lang="en-US" sz="2400" dirty="0" smtClean="0">
                <a:solidFill>
                  <a:srgbClr val="FF0000"/>
                </a:solidFill>
                <a:latin typeface="Optima"/>
                <a:cs typeface="Optima"/>
              </a:rPr>
              <a:t>Accessing information allows link between consciousness and where information is stored</a:t>
            </a:r>
          </a:p>
          <a:p>
            <a:r>
              <a:rPr lang="en-US" sz="2400" dirty="0">
                <a:latin typeface="Optima"/>
                <a:cs typeface="Optima"/>
              </a:rPr>
              <a:t>Information processing transmutes through all accessed channels of memory networks </a:t>
            </a:r>
            <a:endParaRPr lang="en-US" sz="2400" dirty="0" smtClean="0">
              <a:solidFill>
                <a:srgbClr val="FF0000"/>
              </a:solidFill>
              <a:latin typeface="Optima"/>
              <a:cs typeface="Optima"/>
            </a:endParaRPr>
          </a:p>
          <a:p>
            <a:pPr lvl="0"/>
            <a:r>
              <a:rPr lang="en-US" sz="2400" dirty="0" smtClean="0">
                <a:latin typeface="Optima"/>
                <a:cs typeface="Optima"/>
              </a:rPr>
              <a:t>The unprocessed components/manifestations of memory (image, thought, sound, emotions, physical sensations, beliefs) change/transmute during </a:t>
            </a:r>
            <a:r>
              <a:rPr lang="en-US" sz="2400" dirty="0" smtClean="0">
                <a:solidFill>
                  <a:srgbClr val="FF0000"/>
                </a:solidFill>
                <a:latin typeface="Optima"/>
                <a:cs typeface="Optima"/>
              </a:rPr>
              <a:t>processing</a:t>
            </a:r>
            <a:r>
              <a:rPr lang="en-US" sz="2400" dirty="0" smtClean="0">
                <a:latin typeface="Optima"/>
                <a:cs typeface="Optima"/>
              </a:rPr>
              <a:t> to an adaptive resolution</a:t>
            </a:r>
          </a:p>
          <a:p>
            <a:pPr marL="548640" indent="-411480" eaLnBrk="1" fontAlgn="auto" hangingPunct="1">
              <a:lnSpc>
                <a:spcPct val="90000"/>
              </a:lnSpc>
              <a:spcAft>
                <a:spcPts val="0"/>
              </a:spcAft>
              <a:buClr>
                <a:schemeClr val="tx1">
                  <a:shade val="95000"/>
                </a:schemeClr>
              </a:buClr>
              <a:buFontTx/>
              <a:buNone/>
              <a:defRPr/>
            </a:pPr>
            <a:endParaRPr lang="en-US" sz="1400" dirty="0" smtClean="0">
              <a:latin typeface="Optima"/>
              <a:cs typeface="Optima"/>
            </a:endParaRPr>
          </a:p>
          <a:p>
            <a:pPr marL="548640" indent="-411480" eaLnBrk="1" fontAlgn="auto" hangingPunct="1">
              <a:lnSpc>
                <a:spcPct val="90000"/>
              </a:lnSpc>
              <a:spcAft>
                <a:spcPts val="0"/>
              </a:spcAft>
              <a:buClr>
                <a:schemeClr val="tx1">
                  <a:shade val="95000"/>
                </a:schemeClr>
              </a:buClr>
              <a:buFontTx/>
              <a:buNone/>
              <a:defRPr/>
            </a:pPr>
            <a:r>
              <a:rPr lang="en-US" sz="1400" dirty="0" smtClean="0">
                <a:latin typeface="Optima"/>
                <a:cs typeface="Optima"/>
              </a:rPr>
              <a:t>(SOURCE: Shapiro, 2001; Shapiro &amp; Solomon, 2008)</a:t>
            </a:r>
          </a:p>
        </p:txBody>
      </p:sp>
    </p:spTree>
    <p:extLst>
      <p:ext uri="{BB962C8B-B14F-4D97-AF65-F5344CB8AC3E}">
        <p14:creationId xmlns:p14="http://schemas.microsoft.com/office/powerpoint/2010/main" val="3403629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animEffect transition="in" filter="blinds(horizontal)">
                                      <p:cBhvr>
                                        <p:cTn id="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858681"/>
            <a:ext cx="8229600" cy="1143000"/>
          </a:xfrm>
        </p:spPr>
        <p:txBody>
          <a:bodyPr>
            <a:noAutofit/>
          </a:bodyPr>
          <a:lstStyle/>
          <a:p>
            <a:pPr eaLnBrk="1" fontAlgn="auto" hangingPunct="1">
              <a:spcAft>
                <a:spcPts val="0"/>
              </a:spcAft>
              <a:defRPr/>
            </a:pPr>
            <a:r>
              <a:rPr lang="en-US" sz="3000" dirty="0" smtClean="0">
                <a:latin typeface="Optima ExtraBlack"/>
                <a:cs typeface="Optima ExtraBlack"/>
              </a:rPr>
              <a:t>Trauma and the Adaptive </a:t>
            </a:r>
            <a:br>
              <a:rPr lang="en-US" sz="3000" dirty="0" smtClean="0">
                <a:latin typeface="Optima ExtraBlack"/>
                <a:cs typeface="Optima ExtraBlack"/>
              </a:rPr>
            </a:br>
            <a:r>
              <a:rPr lang="en-US" sz="3000" dirty="0" smtClean="0">
                <a:latin typeface="Optima ExtraBlack"/>
                <a:cs typeface="Optima ExtraBlack"/>
              </a:rPr>
              <a:t>Information Processing Model (Part III)</a:t>
            </a:r>
            <a:br>
              <a:rPr lang="en-US" sz="3000" dirty="0" smtClean="0">
                <a:latin typeface="Optima ExtraBlack"/>
                <a:cs typeface="Optima ExtraBlack"/>
              </a:rPr>
            </a:br>
            <a:endParaRPr lang="en-US" sz="3000" dirty="0" smtClean="0">
              <a:latin typeface="Optima ExtraBlack"/>
              <a:cs typeface="Optima ExtraBlack"/>
            </a:endParaRPr>
          </a:p>
        </p:txBody>
      </p:sp>
      <p:sp>
        <p:nvSpPr>
          <p:cNvPr id="20483" name="Rectangle 3"/>
          <p:cNvSpPr>
            <a:spLocks noGrp="1" noChangeArrowheads="1"/>
          </p:cNvSpPr>
          <p:nvPr>
            <p:ph idx="1"/>
          </p:nvPr>
        </p:nvSpPr>
        <p:spPr>
          <a:xfrm>
            <a:off x="738477" y="1828800"/>
            <a:ext cx="8686800" cy="4830763"/>
          </a:xfrm>
        </p:spPr>
        <p:txBody>
          <a:bodyPr>
            <a:normAutofit fontScale="55000" lnSpcReduction="20000"/>
          </a:bodyPr>
          <a:lstStyle/>
          <a:p>
            <a:pPr marL="118872" lvl="0" indent="0">
              <a:buNone/>
            </a:pPr>
            <a:endParaRPr lang="en-US" sz="11200" dirty="0" smtClean="0"/>
          </a:p>
          <a:p>
            <a:pPr lvl="0"/>
            <a:r>
              <a:rPr lang="en-US" sz="8400" dirty="0" smtClean="0">
                <a:latin typeface="Optima"/>
                <a:cs typeface="Optima"/>
              </a:rPr>
              <a:t>Byproducts of reprocessing include desensitization (lessening of disturbance), insights, changes in physical and emotional responses</a:t>
            </a:r>
          </a:p>
          <a:p>
            <a:pPr marL="548640" indent="-411480" eaLnBrk="1" fontAlgn="auto" hangingPunct="1">
              <a:lnSpc>
                <a:spcPct val="90000"/>
              </a:lnSpc>
              <a:spcAft>
                <a:spcPts val="0"/>
              </a:spcAft>
              <a:buClr>
                <a:schemeClr val="tx1">
                  <a:shade val="95000"/>
                </a:schemeClr>
              </a:buClr>
              <a:buFontTx/>
              <a:buNone/>
              <a:defRPr/>
            </a:pPr>
            <a:endParaRPr lang="en-US" sz="1400" dirty="0" smtClean="0"/>
          </a:p>
          <a:p>
            <a:pPr marL="548640" indent="-411480" eaLnBrk="1" fontAlgn="auto" hangingPunct="1">
              <a:lnSpc>
                <a:spcPct val="90000"/>
              </a:lnSpc>
              <a:spcAft>
                <a:spcPts val="0"/>
              </a:spcAft>
              <a:buClr>
                <a:schemeClr val="tx1">
                  <a:shade val="95000"/>
                </a:schemeClr>
              </a:buClr>
              <a:buFontTx/>
              <a:buNone/>
              <a:defRPr/>
            </a:pPr>
            <a:endParaRPr lang="en-US" sz="1400" dirty="0" smtClean="0"/>
          </a:p>
          <a:p>
            <a:pPr marL="548640" indent="-411480" eaLnBrk="1" fontAlgn="auto" hangingPunct="1">
              <a:lnSpc>
                <a:spcPct val="90000"/>
              </a:lnSpc>
              <a:spcAft>
                <a:spcPts val="0"/>
              </a:spcAft>
              <a:buClr>
                <a:schemeClr val="tx1">
                  <a:shade val="95000"/>
                </a:schemeClr>
              </a:buClr>
              <a:buFontTx/>
              <a:buNone/>
              <a:defRPr/>
            </a:pPr>
            <a:endParaRPr lang="en-US" sz="1400" dirty="0" smtClean="0"/>
          </a:p>
          <a:p>
            <a:pPr marL="548640" indent="-411480" eaLnBrk="1" fontAlgn="auto" hangingPunct="1">
              <a:lnSpc>
                <a:spcPct val="90000"/>
              </a:lnSpc>
              <a:spcAft>
                <a:spcPts val="0"/>
              </a:spcAft>
              <a:buClr>
                <a:schemeClr val="tx1">
                  <a:shade val="95000"/>
                </a:schemeClr>
              </a:buClr>
              <a:buFontTx/>
              <a:buNone/>
              <a:defRPr/>
            </a:pPr>
            <a:endParaRPr lang="en-US" sz="1400" dirty="0" smtClean="0"/>
          </a:p>
          <a:p>
            <a:pPr marL="548640" indent="-411480" eaLnBrk="1" fontAlgn="auto" hangingPunct="1">
              <a:lnSpc>
                <a:spcPct val="90000"/>
              </a:lnSpc>
              <a:spcAft>
                <a:spcPts val="0"/>
              </a:spcAft>
              <a:buClr>
                <a:schemeClr val="tx1">
                  <a:shade val="95000"/>
                </a:schemeClr>
              </a:buClr>
              <a:buFontTx/>
              <a:buNone/>
              <a:defRPr/>
            </a:pPr>
            <a:r>
              <a:rPr lang="en-US" sz="2200" dirty="0" smtClean="0"/>
              <a:t>(SOURCE: Shapiro, 2001; Shapiro &amp; Solomon, 2008)</a:t>
            </a:r>
          </a:p>
        </p:txBody>
      </p:sp>
    </p:spTree>
    <p:extLst>
      <p:ext uri="{BB962C8B-B14F-4D97-AF65-F5344CB8AC3E}">
        <p14:creationId xmlns:p14="http://schemas.microsoft.com/office/powerpoint/2010/main" val="29423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xEl>
                                              <p:pRg st="6" end="6"/>
                                            </p:txEl>
                                          </p:spTgt>
                                        </p:tgtEl>
                                        <p:attrNameLst>
                                          <p:attrName>style.visibility</p:attrName>
                                        </p:attrNameLst>
                                      </p:cBhvr>
                                      <p:to>
                                        <p:strVal val="visible"/>
                                      </p:to>
                                    </p:set>
                                    <p:animEffect transition="in" filter="blinds(horizontal)">
                                      <p:cBhvr>
                                        <p:cTn id="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95" y="3683262"/>
            <a:ext cx="8407773" cy="646331"/>
          </a:xfrm>
          <a:prstGeom prst="rect">
            <a:avLst/>
          </a:prstGeom>
          <a:noFill/>
        </p:spPr>
        <p:txBody>
          <a:bodyPr wrap="square" rtlCol="0">
            <a:spAutoFit/>
          </a:bodyPr>
          <a:lstStyle/>
          <a:p>
            <a:pPr algn="ctr"/>
            <a:r>
              <a:rPr lang="en-US" sz="3600" b="1" dirty="0" err="1" smtClean="0">
                <a:solidFill>
                  <a:schemeClr val="tx2"/>
                </a:solidFill>
              </a:rPr>
              <a:t>www.traumatwelve.com</a:t>
            </a:r>
            <a:r>
              <a:rPr lang="en-US" sz="3600" b="1" dirty="0" smtClean="0">
                <a:solidFill>
                  <a:schemeClr val="tx2"/>
                </a:solidFill>
              </a:rPr>
              <a:t>/</a:t>
            </a:r>
            <a:r>
              <a:rPr lang="en-US" sz="3600" b="1" dirty="0" err="1" smtClean="0">
                <a:solidFill>
                  <a:schemeClr val="tx2"/>
                </a:solidFill>
              </a:rPr>
              <a:t>powerpoint</a:t>
            </a:r>
            <a:endParaRPr lang="en-US" sz="3600" dirty="0">
              <a:solidFill>
                <a:schemeClr val="tx2"/>
              </a:solidFill>
            </a:endParaRPr>
          </a:p>
        </p:txBody>
      </p:sp>
    </p:spTree>
    <p:extLst>
      <p:ext uri="{BB962C8B-B14F-4D97-AF65-F5344CB8AC3E}">
        <p14:creationId xmlns:p14="http://schemas.microsoft.com/office/powerpoint/2010/main" val="247395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fontScale="90000"/>
          </a:bodyPr>
          <a:lstStyle/>
          <a:p>
            <a:r>
              <a:rPr lang="en-US" dirty="0" smtClean="0">
                <a:latin typeface="Optima ExtraBlack"/>
                <a:cs typeface="Optima ExtraBlack"/>
              </a:rPr>
              <a:t>A Client’s Perspective: </a:t>
            </a:r>
            <a:br>
              <a:rPr lang="en-US" dirty="0" smtClean="0">
                <a:latin typeface="Optima ExtraBlack"/>
                <a:cs typeface="Optima ExtraBlack"/>
              </a:rPr>
            </a:br>
            <a:r>
              <a:rPr lang="en-US" dirty="0" smtClean="0">
                <a:latin typeface="Optima ExtraBlack"/>
                <a:cs typeface="Optima ExtraBlack"/>
              </a:rPr>
              <a:t>from Marich (2010)</a:t>
            </a:r>
            <a:endParaRPr lang="en-US" dirty="0">
              <a:latin typeface="Optima ExtraBlack"/>
              <a:cs typeface="Optima ExtraBlack"/>
            </a:endParaRPr>
          </a:p>
        </p:txBody>
      </p:sp>
      <p:sp>
        <p:nvSpPr>
          <p:cNvPr id="3" name="Content Placeholder 2"/>
          <p:cNvSpPr>
            <a:spLocks noGrp="1"/>
          </p:cNvSpPr>
          <p:nvPr>
            <p:ph idx="1"/>
          </p:nvPr>
        </p:nvSpPr>
        <p:spPr/>
        <p:txBody>
          <a:bodyPr>
            <a:normAutofit fontScale="92500"/>
          </a:bodyPr>
          <a:lstStyle/>
          <a:p>
            <a:pPr>
              <a:buNone/>
            </a:pPr>
            <a:r>
              <a:rPr lang="en-US" dirty="0" smtClean="0">
                <a:latin typeface="Optima"/>
                <a:cs typeface="Optima"/>
              </a:rPr>
              <a:t>Fadalia (pseudonym), a recovering heroin addict with complex trauma reflected on where she was at before receiving the integrated treatment that led to her longest sobriety to date (3 years):</a:t>
            </a:r>
          </a:p>
          <a:p>
            <a:pPr>
              <a:buNone/>
            </a:pPr>
            <a:endParaRPr lang="en-US" dirty="0" smtClean="0">
              <a:latin typeface="Optima"/>
              <a:cs typeface="Optima"/>
            </a:endParaRPr>
          </a:p>
          <a:p>
            <a:pPr>
              <a:buNone/>
            </a:pPr>
            <a:r>
              <a:rPr lang="en-US" sz="3200" b="1" i="1" dirty="0" smtClean="0">
                <a:latin typeface="Optima"/>
                <a:cs typeface="Optima"/>
              </a:rPr>
              <a:t>“Before [treatment], my feelings, thoughts and experiences were all tangled like a ball of yarn. I needed something to untangle them.” </a:t>
            </a:r>
            <a:endParaRPr lang="en-US" sz="3200" b="1" dirty="0">
              <a:latin typeface="Optima"/>
              <a:cs typeface="Optima"/>
            </a:endParaRPr>
          </a:p>
        </p:txBody>
      </p:sp>
    </p:spTree>
    <p:extLst>
      <p:ext uri="{BB962C8B-B14F-4D97-AF65-F5344CB8AC3E}">
        <p14:creationId xmlns:p14="http://schemas.microsoft.com/office/powerpoint/2010/main" val="794156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514600"/>
            <a:ext cx="3662313" cy="2743200"/>
          </a:xfrm>
          <a:prstGeom prst="rect">
            <a:avLst/>
          </a:prstGeom>
        </p:spPr>
      </p:pic>
      <p:sp>
        <p:nvSpPr>
          <p:cNvPr id="5" name="Rectangle 4"/>
          <p:cNvSpPr/>
          <p:nvPr/>
        </p:nvSpPr>
        <p:spPr>
          <a:xfrm>
            <a:off x="4419600" y="3581400"/>
            <a:ext cx="836239" cy="769441"/>
          </a:xfrm>
          <a:prstGeom prst="rect">
            <a:avLst/>
          </a:prstGeom>
        </p:spPr>
        <p:txBody>
          <a:bodyPr wrap="square">
            <a:spAutoFit/>
          </a:bodyPr>
          <a:lstStyle/>
          <a:p>
            <a:r>
              <a:rPr lang="en-US" sz="4400" dirty="0">
                <a:latin typeface="Wingdings"/>
                <a:ea typeface="Wingdings"/>
                <a:cs typeface="Wingdings"/>
              </a:rPr>
              <a:t></a:t>
            </a:r>
            <a:endParaRPr lang="en-US" sz="4400" dirty="0"/>
          </a:p>
        </p:txBody>
      </p:sp>
      <p:pic>
        <p:nvPicPr>
          <p:cNvPr id="6" name="Picture 5"/>
          <p:cNvPicPr>
            <a:picLocks noChangeAspect="1"/>
          </p:cNvPicPr>
          <p:nvPr/>
        </p:nvPicPr>
        <p:blipFill>
          <a:blip r:embed="rId3"/>
          <a:stretch>
            <a:fillRect/>
          </a:stretch>
        </p:blipFill>
        <p:spPr>
          <a:xfrm>
            <a:off x="5791199" y="1612009"/>
            <a:ext cx="2789407" cy="4153791"/>
          </a:xfrm>
          <a:prstGeom prst="rect">
            <a:avLst/>
          </a:prstGeom>
        </p:spPr>
      </p:pic>
    </p:spTree>
    <p:extLst>
      <p:ext uri="{BB962C8B-B14F-4D97-AF65-F5344CB8AC3E}">
        <p14:creationId xmlns:p14="http://schemas.microsoft.com/office/powerpoint/2010/main" val="389802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From Jaycee </a:t>
            </a:r>
            <a:r>
              <a:rPr lang="en-US" dirty="0" err="1" smtClean="0">
                <a:latin typeface="Optima ExtraBlack"/>
                <a:cs typeface="Optima ExtraBlack"/>
              </a:rPr>
              <a:t>Dugard</a:t>
            </a:r>
            <a:r>
              <a:rPr lang="en-US" dirty="0" smtClean="0">
                <a:latin typeface="Optima ExtraBlack"/>
                <a:cs typeface="Optima ExtraBlack"/>
              </a:rPr>
              <a:t> (2011)</a:t>
            </a:r>
            <a:endParaRPr lang="en-US" dirty="0">
              <a:latin typeface="Optima ExtraBlack"/>
              <a:cs typeface="Optima ExtraBlack"/>
            </a:endParaRPr>
          </a:p>
        </p:txBody>
      </p:sp>
      <p:sp>
        <p:nvSpPr>
          <p:cNvPr id="3" name="Content Placeholder 2"/>
          <p:cNvSpPr>
            <a:spLocks noGrp="1"/>
          </p:cNvSpPr>
          <p:nvPr>
            <p:ph idx="1"/>
          </p:nvPr>
        </p:nvSpPr>
        <p:spPr>
          <a:xfrm>
            <a:off x="457200" y="1624544"/>
            <a:ext cx="8229600" cy="3460376"/>
          </a:xfrm>
        </p:spPr>
        <p:txBody>
          <a:bodyPr>
            <a:normAutofit/>
          </a:bodyPr>
          <a:lstStyle/>
          <a:p>
            <a:pPr marL="0" indent="0">
              <a:buNone/>
            </a:pPr>
            <a:r>
              <a:rPr lang="en-US" sz="2400" dirty="0">
                <a:latin typeface="Optima"/>
                <a:cs typeface="Optima"/>
              </a:rPr>
              <a:t>“This book might be confusing to some. But keep in mind throughout my book that this was a very confusing world I lived in. I think to truly begin to understand what it was like, you would have had to be there, and since I wish that on no one, this book is my attempt to convey the overwhelming confusion I felt during those years and to begin to </a:t>
            </a:r>
            <a:r>
              <a:rPr lang="en-US" sz="2400" b="1" dirty="0">
                <a:latin typeface="Optima"/>
                <a:cs typeface="Optima"/>
              </a:rPr>
              <a:t>unravel</a:t>
            </a:r>
            <a:r>
              <a:rPr lang="en-US" sz="2400" dirty="0">
                <a:latin typeface="Optima"/>
                <a:cs typeface="Optima"/>
              </a:rPr>
              <a:t> the damage that was done to me and my family. </a:t>
            </a:r>
          </a:p>
        </p:txBody>
      </p:sp>
      <p:pic>
        <p:nvPicPr>
          <p:cNvPr id="4" name="Picture 3"/>
          <p:cNvPicPr>
            <a:picLocks noChangeAspect="1"/>
          </p:cNvPicPr>
          <p:nvPr/>
        </p:nvPicPr>
        <p:blipFill>
          <a:blip r:embed="rId2"/>
          <a:stretch>
            <a:fillRect/>
          </a:stretch>
        </p:blipFill>
        <p:spPr>
          <a:xfrm>
            <a:off x="6806888" y="4032995"/>
            <a:ext cx="1879912" cy="2825005"/>
          </a:xfrm>
          <a:prstGeom prst="rect">
            <a:avLst/>
          </a:prstGeom>
        </p:spPr>
      </p:pic>
    </p:spTree>
    <p:extLst>
      <p:ext uri="{BB962C8B-B14F-4D97-AF65-F5344CB8AC3E}">
        <p14:creationId xmlns:p14="http://schemas.microsoft.com/office/powerpoint/2010/main" val="105594465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From Jaycee </a:t>
            </a:r>
            <a:r>
              <a:rPr lang="en-US" dirty="0" err="1" smtClean="0">
                <a:latin typeface="Optima ExtraBlack"/>
                <a:cs typeface="Optima ExtraBlack"/>
              </a:rPr>
              <a:t>Dugard</a:t>
            </a:r>
            <a:r>
              <a:rPr lang="en-US" dirty="0" smtClean="0">
                <a:latin typeface="Optima ExtraBlack"/>
                <a:cs typeface="Optima ExtraBlack"/>
              </a:rPr>
              <a:t> (2011)</a:t>
            </a:r>
            <a:endParaRPr lang="en-US" dirty="0">
              <a:latin typeface="Optima ExtraBlack"/>
              <a:cs typeface="Optima ExtraBlack"/>
            </a:endParaRPr>
          </a:p>
        </p:txBody>
      </p:sp>
      <p:sp>
        <p:nvSpPr>
          <p:cNvPr id="3" name="Content Placeholder 2"/>
          <p:cNvSpPr>
            <a:spLocks noGrp="1"/>
          </p:cNvSpPr>
          <p:nvPr>
            <p:ph idx="1"/>
          </p:nvPr>
        </p:nvSpPr>
        <p:spPr>
          <a:xfrm>
            <a:off x="685800" y="1462644"/>
            <a:ext cx="7659688" cy="4867726"/>
          </a:xfrm>
        </p:spPr>
        <p:txBody>
          <a:bodyPr>
            <a:normAutofit lnSpcReduction="10000"/>
          </a:bodyPr>
          <a:lstStyle/>
          <a:p>
            <a:pPr marL="0" indent="0">
              <a:buNone/>
            </a:pPr>
            <a:r>
              <a:rPr lang="en-US" sz="2600" dirty="0" smtClean="0">
                <a:latin typeface="Optima"/>
                <a:cs typeface="Optima"/>
              </a:rPr>
              <a:t>You </a:t>
            </a:r>
            <a:r>
              <a:rPr lang="en-US" sz="2600" dirty="0">
                <a:latin typeface="Optima"/>
                <a:cs typeface="Optima"/>
              </a:rPr>
              <a:t>might be suddenly reading about a character that was never introduced , but that’s how it was for me. </a:t>
            </a:r>
            <a:r>
              <a:rPr lang="en-US" sz="2600" b="1" dirty="0">
                <a:latin typeface="Optima"/>
                <a:cs typeface="Optima"/>
              </a:rPr>
              <a:t>It didn’t feel like a sequence of events.</a:t>
            </a:r>
            <a:r>
              <a:rPr lang="en-US" sz="2600" dirty="0">
                <a:latin typeface="Optima"/>
                <a:cs typeface="Optima"/>
              </a:rPr>
              <a:t> Even after I was freed, moments are fragmented and jumbled. With some help, I have come to realize that my perspective is unique to abduction. I don’t want to lose that voice, and therefore I have written the book how it came to me naturally. I’m not the average storyteller…I’m me…and my experience is very uncommon. Yes, I jump around with tangents, but that’s somehow the way my mind works. If you want a less confusing story, come back to me in ten years from now when I sort it all out!” (p. viii). </a:t>
            </a:r>
          </a:p>
          <a:p>
            <a:pPr marL="0" indent="0">
              <a:buNone/>
            </a:pPr>
            <a:endParaRPr lang="en-US" dirty="0"/>
          </a:p>
        </p:txBody>
      </p:sp>
    </p:spTree>
    <p:extLst>
      <p:ext uri="{BB962C8B-B14F-4D97-AF65-F5344CB8AC3E}">
        <p14:creationId xmlns:p14="http://schemas.microsoft.com/office/powerpoint/2010/main" val="341245599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43" y="3217653"/>
            <a:ext cx="8229600" cy="1143000"/>
          </a:xfrm>
        </p:spPr>
        <p:txBody>
          <a:bodyPr/>
          <a:lstStyle/>
          <a:p>
            <a:r>
              <a:rPr lang="en-US" dirty="0" smtClean="0">
                <a:latin typeface="Optima ExtraBlack"/>
                <a:cs typeface="Optima ExtraBlack"/>
              </a:rPr>
              <a:t>Assessment </a:t>
            </a:r>
            <a:r>
              <a:rPr lang="en-US" i="1" dirty="0" smtClean="0">
                <a:latin typeface="Optima ExtraBlack"/>
                <a:cs typeface="Optima ExtraBlack"/>
              </a:rPr>
              <a:t>as</a:t>
            </a:r>
            <a:r>
              <a:rPr lang="en-US" dirty="0" smtClean="0">
                <a:latin typeface="Optima ExtraBlack"/>
                <a:cs typeface="Optima ExtraBlack"/>
              </a:rPr>
              <a:t> Intervention</a:t>
            </a:r>
            <a:endParaRPr lang="en-US" dirty="0">
              <a:latin typeface="Optima ExtraBlack"/>
              <a:cs typeface="Optima ExtraBlack"/>
            </a:endParaRPr>
          </a:p>
        </p:txBody>
      </p:sp>
    </p:spTree>
    <p:extLst>
      <p:ext uri="{BB962C8B-B14F-4D97-AF65-F5344CB8AC3E}">
        <p14:creationId xmlns:p14="http://schemas.microsoft.com/office/powerpoint/2010/main" val="416513381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37317"/>
            <a:ext cx="8229600" cy="2888846"/>
          </a:xfrm>
        </p:spPr>
        <p:txBody>
          <a:bodyPr/>
          <a:lstStyle/>
          <a:p>
            <a:r>
              <a:rPr lang="en-US" dirty="0" smtClean="0">
                <a:latin typeface="Optima ExtraBlack"/>
                <a:cs typeface="Optima ExtraBlack"/>
              </a:rPr>
              <a:t>Primary Care PTSD Screen </a:t>
            </a:r>
          </a:p>
          <a:p>
            <a:r>
              <a:rPr lang="en-US" dirty="0" smtClean="0">
                <a:latin typeface="Optima ExtraBlack"/>
                <a:cs typeface="Optima ExtraBlack"/>
              </a:rPr>
              <a:t>The PTSD Checklist</a:t>
            </a:r>
          </a:p>
          <a:p>
            <a:r>
              <a:rPr lang="en-US" dirty="0" smtClean="0">
                <a:latin typeface="Optima ExtraBlack"/>
                <a:cs typeface="Optima ExtraBlack"/>
              </a:rPr>
              <a:t>Catalogue of Resources on the National Center for PTSD Website</a:t>
            </a:r>
          </a:p>
          <a:p>
            <a:pPr marL="0" indent="0">
              <a:buNone/>
            </a:pPr>
            <a:r>
              <a:rPr lang="en-US" dirty="0">
                <a:latin typeface="Optima ExtraBlack"/>
                <a:cs typeface="Optima ExtraBlack"/>
              </a:rPr>
              <a:t>	</a:t>
            </a:r>
            <a:r>
              <a:rPr lang="en-US" dirty="0">
                <a:hlinkClick r:id="rId2"/>
              </a:rPr>
              <a:t>http://www.ptsd.va.gov/</a:t>
            </a:r>
            <a:r>
              <a:rPr lang="en-US" dirty="0"/>
              <a:t> </a:t>
            </a:r>
          </a:p>
          <a:p>
            <a:pPr marL="0" indent="0">
              <a:buNone/>
            </a:pPr>
            <a:endParaRPr lang="en-US" dirty="0">
              <a:latin typeface="Optima ExtraBlack"/>
              <a:cs typeface="Optima ExtraBlack"/>
            </a:endParaRPr>
          </a:p>
        </p:txBody>
      </p:sp>
    </p:spTree>
    <p:extLst>
      <p:ext uri="{BB962C8B-B14F-4D97-AF65-F5344CB8AC3E}">
        <p14:creationId xmlns:p14="http://schemas.microsoft.com/office/powerpoint/2010/main" val="239760063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9300"/>
            <a:ext cx="7583488" cy="1143000"/>
          </a:xfrm>
        </p:spPr>
        <p:txBody>
          <a:bodyPr>
            <a:normAutofit fontScale="90000"/>
          </a:bodyPr>
          <a:lstStyle/>
          <a:p>
            <a:pPr algn="ctr"/>
            <a:r>
              <a:rPr lang="en-US" dirty="0" smtClean="0">
                <a:latin typeface="Optima ExtraBlack"/>
                <a:cs typeface="Optima ExtraBlack"/>
              </a:rPr>
              <a:t>How Do I Expand My Addiction Knowledge, </a:t>
            </a:r>
            <a:br>
              <a:rPr lang="en-US" dirty="0" smtClean="0">
                <a:latin typeface="Optima ExtraBlack"/>
                <a:cs typeface="Optima ExtraBlack"/>
              </a:rPr>
            </a:br>
            <a:r>
              <a:rPr lang="en-US" dirty="0" smtClean="0">
                <a:latin typeface="Optima ExtraBlack"/>
                <a:cs typeface="Optima ExtraBlack"/>
              </a:rPr>
              <a:t>Even If I’m Not an “Addiction” Provider? </a:t>
            </a:r>
            <a:endParaRPr lang="en-US" dirty="0">
              <a:latin typeface="Optima ExtraBlack"/>
              <a:cs typeface="Optima ExtraBlack"/>
            </a:endParaRPr>
          </a:p>
        </p:txBody>
      </p:sp>
      <p:pic>
        <p:nvPicPr>
          <p:cNvPr id="5" name="Picture 4"/>
          <p:cNvPicPr>
            <a:picLocks noChangeAspect="1"/>
          </p:cNvPicPr>
          <p:nvPr/>
        </p:nvPicPr>
        <p:blipFill>
          <a:blip r:embed="rId2"/>
          <a:stretch>
            <a:fillRect/>
          </a:stretch>
        </p:blipFill>
        <p:spPr>
          <a:xfrm>
            <a:off x="2895600" y="4114800"/>
            <a:ext cx="3492500" cy="2324100"/>
          </a:xfrm>
          <a:prstGeom prst="rect">
            <a:avLst/>
          </a:prstGeom>
        </p:spPr>
      </p:pic>
    </p:spTree>
    <p:extLst>
      <p:ext uri="{BB962C8B-B14F-4D97-AF65-F5344CB8AC3E}">
        <p14:creationId xmlns:p14="http://schemas.microsoft.com/office/powerpoint/2010/main" val="400852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16755"/>
            <a:ext cx="7583488" cy="1143000"/>
          </a:xfrm>
        </p:spPr>
        <p:txBody>
          <a:bodyPr/>
          <a:lstStyle/>
          <a:p>
            <a:r>
              <a:rPr lang="en-US" sz="3200" dirty="0" smtClean="0">
                <a:latin typeface="Optima ExtraBlack"/>
                <a:cs typeface="Optima ExtraBlack"/>
              </a:rPr>
              <a:t>Ricci and </a:t>
            </a:r>
            <a:r>
              <a:rPr lang="en-US" sz="3200" dirty="0">
                <a:latin typeface="Optima ExtraBlack"/>
                <a:cs typeface="Optima ExtraBlack"/>
              </a:rPr>
              <a:t>C</a:t>
            </a:r>
            <a:r>
              <a:rPr lang="en-US" sz="3200" dirty="0" smtClean="0">
                <a:latin typeface="Optima ExtraBlack"/>
                <a:cs typeface="Optima ExtraBlack"/>
              </a:rPr>
              <a:t>layton (2008)</a:t>
            </a:r>
            <a:endParaRPr lang="en-US" sz="3200" dirty="0">
              <a:latin typeface="Optima ExtraBlack"/>
              <a:cs typeface="Optima ExtraBlack"/>
            </a:endParaRPr>
          </a:p>
        </p:txBody>
      </p:sp>
      <p:sp>
        <p:nvSpPr>
          <p:cNvPr id="3" name="Content Placeholder 2"/>
          <p:cNvSpPr>
            <a:spLocks noGrp="1"/>
          </p:cNvSpPr>
          <p:nvPr>
            <p:ph idx="1"/>
          </p:nvPr>
        </p:nvSpPr>
        <p:spPr>
          <a:xfrm>
            <a:off x="457200" y="1759755"/>
            <a:ext cx="8229600" cy="4525963"/>
          </a:xfrm>
        </p:spPr>
        <p:txBody>
          <a:bodyPr/>
          <a:lstStyle/>
          <a:p>
            <a:pPr>
              <a:buNone/>
            </a:pPr>
            <a:r>
              <a:rPr lang="en-US" dirty="0" smtClean="0">
                <a:latin typeface="Optima"/>
                <a:cs typeface="Optima"/>
              </a:rPr>
              <a:t>“Trauma may also disintegrate any sense of a future, thus fostering a propensity for the pursuit of instant gratification” (p. 42). </a:t>
            </a:r>
            <a:endParaRPr lang="en-US" dirty="0">
              <a:latin typeface="Optima"/>
              <a:cs typeface="Optima"/>
            </a:endParaRPr>
          </a:p>
        </p:txBody>
      </p:sp>
      <p:pic>
        <p:nvPicPr>
          <p:cNvPr id="4" name="Picture 2" descr="C:\Users\jmarich\AppData\Local\Microsoft\Windows\Temporary Internet Files\Content.IE5\JROOZ3DA\MPj04265600000[1].jpg"/>
          <p:cNvPicPr>
            <a:picLocks noChangeAspect="1" noChangeArrowheads="1"/>
          </p:cNvPicPr>
          <p:nvPr/>
        </p:nvPicPr>
        <p:blipFill>
          <a:blip r:embed="rId2" cstate="print"/>
          <a:srcRect/>
          <a:stretch>
            <a:fillRect/>
          </a:stretch>
        </p:blipFill>
        <p:spPr bwMode="auto">
          <a:xfrm>
            <a:off x="3429000" y="3810000"/>
            <a:ext cx="2286000" cy="2286000"/>
          </a:xfrm>
          <a:prstGeom prst="rect">
            <a:avLst/>
          </a:prstGeom>
          <a:noFill/>
          <a:ln w="9525">
            <a:noFill/>
            <a:miter lim="800000"/>
            <a:headEnd/>
            <a:tailEnd/>
          </a:ln>
        </p:spPr>
      </p:pic>
    </p:spTree>
    <p:extLst>
      <p:ext uri="{BB962C8B-B14F-4D97-AF65-F5344CB8AC3E}">
        <p14:creationId xmlns:p14="http://schemas.microsoft.com/office/powerpoint/2010/main" val="296396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9812"/>
            <a:ext cx="8686800" cy="841248"/>
          </a:xfrm>
        </p:spPr>
        <p:txBody>
          <a:bodyPr>
            <a:normAutofit/>
          </a:bodyPr>
          <a:lstStyle/>
          <a:p>
            <a:pPr eaLnBrk="1" fontAlgn="auto" hangingPunct="1">
              <a:spcAft>
                <a:spcPts val="0"/>
              </a:spcAft>
              <a:defRPr/>
            </a:pPr>
            <a:r>
              <a:rPr lang="en-US" dirty="0" smtClean="0">
                <a:latin typeface="Optima ExtraBlack"/>
                <a:cs typeface="Optima ExtraBlack"/>
              </a:rPr>
              <a:t>Assessment Strategy</a:t>
            </a:r>
            <a:endParaRPr lang="en-US" dirty="0">
              <a:latin typeface="Optima ExtraBlack"/>
              <a:cs typeface="Optima ExtraBlack"/>
            </a:endParaRPr>
          </a:p>
        </p:txBody>
      </p:sp>
      <p:sp>
        <p:nvSpPr>
          <p:cNvPr id="46083" name="Rectangle 2"/>
          <p:cNvSpPr>
            <a:spLocks noChangeArrowheads="1"/>
          </p:cNvSpPr>
          <p:nvPr/>
        </p:nvSpPr>
        <p:spPr bwMode="auto">
          <a:xfrm>
            <a:off x="304800" y="1905000"/>
            <a:ext cx="8458200" cy="3724097"/>
          </a:xfrm>
          <a:prstGeom prst="rect">
            <a:avLst/>
          </a:prstGeom>
          <a:noFill/>
          <a:ln w="9525">
            <a:noFill/>
            <a:miter lim="800000"/>
            <a:headEnd/>
            <a:tailEnd/>
          </a:ln>
        </p:spPr>
        <p:txBody>
          <a:bodyPr>
            <a:spAutoFit/>
          </a:bodyPr>
          <a:lstStyle/>
          <a:p>
            <a:pPr>
              <a:spcBef>
                <a:spcPct val="50000"/>
              </a:spcBef>
            </a:pPr>
            <a:endParaRPr lang="en-US" sz="2600" b="1" i="1" dirty="0" smtClean="0">
              <a:latin typeface="Optima"/>
              <a:cs typeface="Optima"/>
            </a:endParaRPr>
          </a:p>
          <a:p>
            <a:pPr>
              <a:spcBef>
                <a:spcPct val="50000"/>
              </a:spcBef>
            </a:pPr>
            <a:r>
              <a:rPr lang="en-US" sz="2600" b="1" i="1" dirty="0" smtClean="0">
                <a:latin typeface="Optima"/>
                <a:cs typeface="Optima"/>
              </a:rPr>
              <a:t>The “Greatest Hits” List of Problematic Beliefs</a:t>
            </a:r>
          </a:p>
          <a:p>
            <a:pPr>
              <a:spcBef>
                <a:spcPct val="50000"/>
              </a:spcBef>
            </a:pPr>
            <a:r>
              <a:rPr lang="en-US" sz="2600" b="1" i="1" dirty="0" smtClean="0">
                <a:latin typeface="Optima"/>
                <a:cs typeface="Optima"/>
              </a:rPr>
              <a:t>The “Greatest Hits” List of Addiction-Specific Beliefs </a:t>
            </a:r>
            <a:endParaRPr lang="en-US" sz="2600" b="1" dirty="0" smtClean="0">
              <a:latin typeface="Optima"/>
              <a:cs typeface="Optima"/>
            </a:endParaRPr>
          </a:p>
          <a:p>
            <a:pPr>
              <a:spcBef>
                <a:spcPct val="50000"/>
              </a:spcBef>
            </a:pPr>
            <a:r>
              <a:rPr lang="en-US" sz="2400" dirty="0" smtClean="0">
                <a:latin typeface="Optima"/>
                <a:cs typeface="Optima"/>
              </a:rPr>
              <a:t>Sometimes it is difficult for clients to pinpoint one specific memory in addressing trauma.  However, they are more likely to be able to select a pattern of thoughts they have had about themselves after seeing these lists.  This is often a good starting point to developing a treatment plan.  </a:t>
            </a:r>
            <a:endParaRPr lang="en-US" sz="2400" b="1" dirty="0">
              <a:latin typeface="Optima"/>
              <a:cs typeface="Optima"/>
            </a:endParaRPr>
          </a:p>
        </p:txBody>
      </p:sp>
    </p:spTree>
    <p:extLst>
      <p:ext uri="{BB962C8B-B14F-4D97-AF65-F5344CB8AC3E}">
        <p14:creationId xmlns:p14="http://schemas.microsoft.com/office/powerpoint/2010/main" val="405518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34200" y="381000"/>
            <a:ext cx="1877109" cy="2491738"/>
          </a:xfrm>
          <a:prstGeom prst="rect">
            <a:avLst/>
          </a:prstGeom>
        </p:spPr>
      </p:pic>
      <p:sp>
        <p:nvSpPr>
          <p:cNvPr id="5" name="TextBox 4"/>
          <p:cNvSpPr txBox="1"/>
          <p:nvPr/>
        </p:nvSpPr>
        <p:spPr>
          <a:xfrm>
            <a:off x="381000" y="2895600"/>
            <a:ext cx="8534400" cy="3046988"/>
          </a:xfrm>
          <a:prstGeom prst="rect">
            <a:avLst/>
          </a:prstGeom>
          <a:noFill/>
        </p:spPr>
        <p:txBody>
          <a:bodyPr wrap="square" rtlCol="0">
            <a:spAutoFit/>
          </a:bodyPr>
          <a:lstStyle/>
          <a:p>
            <a:r>
              <a:rPr lang="en-US" sz="3200" i="1" dirty="0">
                <a:latin typeface="Optima"/>
                <a:cs typeface="Optima"/>
              </a:rPr>
              <a:t>"When tragedies strike we try to find someone to blame, and in the absence of a suitable candidate we usually blame ourselves</a:t>
            </a:r>
            <a:r>
              <a:rPr lang="en-US" sz="3200" i="1" dirty="0" smtClean="0">
                <a:latin typeface="Optima"/>
                <a:cs typeface="Optima"/>
              </a:rPr>
              <a:t>.”</a:t>
            </a:r>
          </a:p>
          <a:p>
            <a:endParaRPr lang="en-US" sz="3200" dirty="0">
              <a:latin typeface="Optima"/>
              <a:cs typeface="Optima"/>
            </a:endParaRPr>
          </a:p>
          <a:p>
            <a:r>
              <a:rPr lang="en-US" sz="3200" dirty="0">
                <a:latin typeface="Optima"/>
                <a:cs typeface="Optima"/>
              </a:rPr>
              <a:t>-Maggie Smith, as The Dowager Countess of Grantham</a:t>
            </a:r>
          </a:p>
        </p:txBody>
      </p:sp>
    </p:spTree>
    <p:extLst>
      <p:ext uri="{BB962C8B-B14F-4D97-AF65-F5344CB8AC3E}">
        <p14:creationId xmlns:p14="http://schemas.microsoft.com/office/powerpoint/2010/main" val="124068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5422" y="2347903"/>
            <a:ext cx="8229600" cy="1143000"/>
          </a:xfrm>
        </p:spPr>
        <p:txBody>
          <a:bodyPr/>
          <a:lstStyle/>
          <a:p>
            <a:r>
              <a:rPr lang="en-US" sz="7200" dirty="0" smtClean="0">
                <a:latin typeface="Optima ExtraBlack"/>
                <a:cs typeface="Optima ExtraBlack"/>
              </a:rPr>
              <a:t>Trauma </a:t>
            </a:r>
            <a:endParaRPr lang="en-US" sz="7200" dirty="0">
              <a:latin typeface="Optima ExtraBlack"/>
              <a:cs typeface="Optima ExtraBlack"/>
            </a:endParaRPr>
          </a:p>
        </p:txBody>
      </p:sp>
      <p:pic>
        <p:nvPicPr>
          <p:cNvPr id="5" name="Picture 4"/>
          <p:cNvPicPr>
            <a:picLocks noChangeAspect="1"/>
          </p:cNvPicPr>
          <p:nvPr/>
        </p:nvPicPr>
        <p:blipFill>
          <a:blip r:embed="rId2"/>
          <a:stretch>
            <a:fillRect/>
          </a:stretch>
        </p:blipFill>
        <p:spPr>
          <a:xfrm>
            <a:off x="4755904" y="3909684"/>
            <a:ext cx="3132267" cy="2341859"/>
          </a:xfrm>
          <a:prstGeom prst="rect">
            <a:avLst/>
          </a:prstGeom>
        </p:spPr>
      </p:pic>
    </p:spTree>
    <p:extLst>
      <p:ext uri="{BB962C8B-B14F-4D97-AF65-F5344CB8AC3E}">
        <p14:creationId xmlns:p14="http://schemas.microsoft.com/office/powerpoint/2010/main" val="284295078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171688"/>
            <a:ext cx="8229600" cy="5262979"/>
          </a:xfrm>
          <a:prstGeom prst="rect">
            <a:avLst/>
          </a:prstGeom>
          <a:noFill/>
        </p:spPr>
        <p:txBody>
          <a:bodyPr wrap="square" rtlCol="0">
            <a:spAutoFit/>
          </a:bodyPr>
          <a:lstStyle/>
          <a:p>
            <a:r>
              <a:rPr lang="en-US" sz="2600" i="1" dirty="0" smtClean="0">
                <a:latin typeface="Optima"/>
                <a:cs typeface="Optima"/>
              </a:rPr>
              <a:t>“The </a:t>
            </a:r>
            <a:r>
              <a:rPr lang="en-US" sz="2600" i="1" dirty="0">
                <a:latin typeface="Optima"/>
                <a:cs typeface="Optima"/>
              </a:rPr>
              <a:t>Whitney I knew, despite her success and worldwide fame, still wondered: Am I good enough? Am I pretty enough? Will they like me?</a:t>
            </a:r>
          </a:p>
          <a:p>
            <a:r>
              <a:rPr lang="en-US" sz="2600" i="1" dirty="0">
                <a:latin typeface="Optima"/>
                <a:cs typeface="Optima"/>
              </a:rPr>
              <a:t>It was the burden that made her great . . .</a:t>
            </a:r>
          </a:p>
          <a:p>
            <a:endParaRPr lang="en-US" sz="2600" i="1" dirty="0">
              <a:latin typeface="Optima"/>
              <a:cs typeface="Optima"/>
            </a:endParaRPr>
          </a:p>
          <a:p>
            <a:r>
              <a:rPr lang="en-US" sz="2600" i="1" dirty="0">
                <a:latin typeface="Optima"/>
                <a:cs typeface="Optima"/>
              </a:rPr>
              <a:t>So off you go, Whitney, off you go . . . escorted by an army of angels to your Heavenly Father. And when you sing before Him, don’t you worry — you’ll be good enough</a:t>
            </a:r>
            <a:r>
              <a:rPr lang="en-US" sz="2600" i="1" dirty="0" smtClean="0">
                <a:latin typeface="Optima"/>
                <a:cs typeface="Optima"/>
              </a:rPr>
              <a:t>.”</a:t>
            </a:r>
          </a:p>
          <a:p>
            <a:endParaRPr lang="en-US" sz="2600" dirty="0">
              <a:latin typeface="Optima"/>
              <a:cs typeface="Optima"/>
            </a:endParaRPr>
          </a:p>
          <a:p>
            <a:r>
              <a:rPr lang="en-US" sz="2600" dirty="0" smtClean="0">
                <a:latin typeface="Optima"/>
                <a:cs typeface="Optima"/>
              </a:rPr>
              <a:t>-from Kevin’s Costner’s eulogy </a:t>
            </a:r>
            <a:endParaRPr lang="en-US" sz="2600" dirty="0">
              <a:latin typeface="Optima"/>
              <a:cs typeface="Optima"/>
            </a:endParaRPr>
          </a:p>
          <a:p>
            <a:endParaRPr lang="en-US" sz="3200" dirty="0"/>
          </a:p>
          <a:p>
            <a:endParaRPr lang="en-US" dirty="0"/>
          </a:p>
        </p:txBody>
      </p:sp>
      <p:pic>
        <p:nvPicPr>
          <p:cNvPr id="3" name="Picture 2"/>
          <p:cNvPicPr>
            <a:picLocks noChangeAspect="1"/>
          </p:cNvPicPr>
          <p:nvPr/>
        </p:nvPicPr>
        <p:blipFill>
          <a:blip r:embed="rId2"/>
          <a:stretch>
            <a:fillRect/>
          </a:stretch>
        </p:blipFill>
        <p:spPr>
          <a:xfrm>
            <a:off x="6705600" y="4724400"/>
            <a:ext cx="2108200" cy="1710267"/>
          </a:xfrm>
          <a:prstGeom prst="rect">
            <a:avLst/>
          </a:prstGeom>
        </p:spPr>
      </p:pic>
    </p:spTree>
    <p:extLst>
      <p:ext uri="{BB962C8B-B14F-4D97-AF65-F5344CB8AC3E}">
        <p14:creationId xmlns:p14="http://schemas.microsoft.com/office/powerpoint/2010/main" val="149987078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10600" cy="5293757"/>
          </a:xfrm>
          <a:prstGeom prst="rect">
            <a:avLst/>
          </a:prstGeom>
          <a:noFill/>
        </p:spPr>
        <p:txBody>
          <a:bodyPr wrap="square" rtlCol="0">
            <a:spAutoFit/>
          </a:bodyPr>
          <a:lstStyle/>
          <a:p>
            <a:pPr algn="r"/>
            <a:r>
              <a:rPr lang="en-US" sz="2000" i="1" dirty="0" smtClean="0"/>
              <a:t>February 20, 1968</a:t>
            </a:r>
            <a:endParaRPr lang="en-US" sz="2000" dirty="0" smtClean="0"/>
          </a:p>
          <a:p>
            <a:r>
              <a:rPr lang="en-US" sz="2000" i="1" dirty="0" smtClean="0"/>
              <a:t>Dear Mother—</a:t>
            </a:r>
          </a:p>
          <a:p>
            <a:endParaRPr lang="en-US" sz="2000" dirty="0" smtClean="0"/>
          </a:p>
          <a:p>
            <a:r>
              <a:rPr lang="en-US" sz="2000" i="1" dirty="0" smtClean="0"/>
              <a:t>From all indications I’m going to become rich and famous. All sorts of magazines are asking to do articles and pictures featuring me. I’m going to do every one. Wow, I’m so lucky- I just fumbled around being a mixed up kid and then I fell into this. And finally it looks like everything is going to work out for me. </a:t>
            </a:r>
          </a:p>
          <a:p>
            <a:endParaRPr lang="en-US" sz="2000" dirty="0" smtClean="0"/>
          </a:p>
          <a:p>
            <a:r>
              <a:rPr lang="en-US" sz="2000" i="1" dirty="0" smtClean="0"/>
              <a:t>I’m awfully sorry to be such a disappointment to you. I understand your fears at my coming here and must admit I share them, but I really do think there’s an awfully good chance I won’t blow it this time. There’s really nothing more I can say now. Guess I’ll write more when I have more news, until then, address all criticism to the above address. And please believe me that you can’t possibly want for me to be a winner more than I do. </a:t>
            </a:r>
          </a:p>
          <a:p>
            <a:endParaRPr lang="en-US" sz="2000" dirty="0" smtClean="0"/>
          </a:p>
          <a:p>
            <a:r>
              <a:rPr lang="en-US" sz="2000" i="1" dirty="0" smtClean="0"/>
              <a:t>Love, Janis</a:t>
            </a:r>
            <a:endParaRPr lang="en-US" sz="2000" dirty="0" smtClean="0"/>
          </a:p>
          <a:p>
            <a:endParaRPr lang="en-US" dirty="0"/>
          </a:p>
        </p:txBody>
      </p:sp>
      <p:pic>
        <p:nvPicPr>
          <p:cNvPr id="8194" name="Picture 2"/>
          <p:cNvPicPr>
            <a:picLocks noChangeAspect="1" noChangeArrowheads="1"/>
          </p:cNvPicPr>
          <p:nvPr/>
        </p:nvPicPr>
        <p:blipFill>
          <a:blip r:embed="rId2" cstate="print"/>
          <a:srcRect/>
          <a:stretch>
            <a:fillRect/>
          </a:stretch>
        </p:blipFill>
        <p:spPr bwMode="auto">
          <a:xfrm rot="260807">
            <a:off x="6858000" y="5105400"/>
            <a:ext cx="1409700" cy="1409700"/>
          </a:xfrm>
          <a:prstGeom prst="rect">
            <a:avLst/>
          </a:prstGeom>
          <a:noFill/>
          <a:ln w="9525">
            <a:noFill/>
            <a:miter lim="800000"/>
            <a:headEnd/>
            <a:tailEnd/>
          </a:ln>
        </p:spPr>
      </p:pic>
      <p:sp>
        <p:nvSpPr>
          <p:cNvPr id="5" name="TextBox 4"/>
          <p:cNvSpPr txBox="1"/>
          <p:nvPr/>
        </p:nvSpPr>
        <p:spPr>
          <a:xfrm>
            <a:off x="228600" y="6248400"/>
            <a:ext cx="3048000" cy="276999"/>
          </a:xfrm>
          <a:prstGeom prst="rect">
            <a:avLst/>
          </a:prstGeom>
          <a:noFill/>
        </p:spPr>
        <p:txBody>
          <a:bodyPr wrap="square" rtlCol="0">
            <a:spAutoFit/>
          </a:bodyPr>
          <a:lstStyle/>
          <a:p>
            <a:r>
              <a:rPr lang="en-US" sz="1200" i="1" dirty="0" smtClean="0">
                <a:solidFill>
                  <a:schemeClr val="bg1"/>
                </a:solidFill>
              </a:rPr>
              <a:t>Source: Joplin, L. (2004) </a:t>
            </a:r>
            <a:endParaRPr lang="en-US" sz="1200" i="1" dirty="0">
              <a:solidFill>
                <a:schemeClr val="bg1"/>
              </a:solidFill>
            </a:endParaRPr>
          </a:p>
        </p:txBody>
      </p:sp>
    </p:spTree>
    <p:extLst>
      <p:ext uri="{BB962C8B-B14F-4D97-AF65-F5344CB8AC3E}">
        <p14:creationId xmlns:p14="http://schemas.microsoft.com/office/powerpoint/2010/main" val="1491684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2470"/>
            <a:ext cx="8570088" cy="1274317"/>
          </a:xfrm>
        </p:spPr>
        <p:txBody>
          <a:bodyPr/>
          <a:lstStyle/>
          <a:p>
            <a:r>
              <a:rPr lang="en-US" dirty="0" smtClean="0">
                <a:latin typeface="Optima ExtraBlack"/>
                <a:cs typeface="Optima ExtraBlack"/>
              </a:rPr>
              <a:t>Best Practices for Assessment</a:t>
            </a:r>
            <a:endParaRPr lang="en-US" dirty="0">
              <a:latin typeface="Optima ExtraBlack"/>
              <a:cs typeface="Optima ExtraBlack"/>
            </a:endParaRPr>
          </a:p>
        </p:txBody>
      </p:sp>
      <p:sp>
        <p:nvSpPr>
          <p:cNvPr id="3" name="Content Placeholder 2"/>
          <p:cNvSpPr>
            <a:spLocks noGrp="1"/>
          </p:cNvSpPr>
          <p:nvPr>
            <p:ph idx="1"/>
          </p:nvPr>
        </p:nvSpPr>
        <p:spPr>
          <a:xfrm>
            <a:off x="304800" y="1676400"/>
            <a:ext cx="8686800" cy="4876800"/>
          </a:xfrm>
        </p:spPr>
        <p:txBody>
          <a:bodyPr>
            <a:normAutofit fontScale="92500" lnSpcReduction="20000"/>
          </a:bodyPr>
          <a:lstStyle/>
          <a:p>
            <a:r>
              <a:rPr lang="en-US" dirty="0" smtClean="0">
                <a:latin typeface="Optima"/>
                <a:cs typeface="Optima"/>
              </a:rPr>
              <a:t>Do </a:t>
            </a:r>
            <a:r>
              <a:rPr lang="en-US" b="1" dirty="0" smtClean="0">
                <a:latin typeface="Optima"/>
                <a:cs typeface="Optima"/>
              </a:rPr>
              <a:t>not</a:t>
            </a:r>
            <a:r>
              <a:rPr lang="en-US" dirty="0" smtClean="0">
                <a:latin typeface="Optima"/>
                <a:cs typeface="Optima"/>
              </a:rPr>
              <a:t> re-traumatize! </a:t>
            </a:r>
          </a:p>
          <a:p>
            <a:r>
              <a:rPr lang="en-US" dirty="0">
                <a:latin typeface="Optima"/>
                <a:cs typeface="Optima"/>
              </a:rPr>
              <a:t>Do ask open-ended questions </a:t>
            </a:r>
          </a:p>
          <a:p>
            <a:r>
              <a:rPr lang="en-US" dirty="0" smtClean="0">
                <a:latin typeface="Optima"/>
                <a:cs typeface="Optima"/>
              </a:rPr>
              <a:t>Do be genuine, build rapport from the first greeting </a:t>
            </a:r>
          </a:p>
          <a:p>
            <a:r>
              <a:rPr lang="en-US" dirty="0">
                <a:latin typeface="Optima"/>
                <a:cs typeface="Optima"/>
              </a:rPr>
              <a:t>Do consider the role of shame in addiction, trauma, and grief</a:t>
            </a:r>
          </a:p>
          <a:p>
            <a:r>
              <a:rPr lang="en-US" dirty="0" smtClean="0">
                <a:latin typeface="Optima"/>
                <a:cs typeface="Optima"/>
              </a:rPr>
              <a:t>Do be non-judgmental</a:t>
            </a:r>
          </a:p>
          <a:p>
            <a:r>
              <a:rPr lang="en-US" dirty="0" smtClean="0">
                <a:latin typeface="Optima"/>
                <a:cs typeface="Optima"/>
              </a:rPr>
              <a:t>Do make use of the stop sign when appropriate </a:t>
            </a:r>
          </a:p>
          <a:p>
            <a:r>
              <a:rPr lang="en-US" dirty="0" smtClean="0">
                <a:latin typeface="Optima"/>
                <a:cs typeface="Optima"/>
              </a:rPr>
              <a:t>Do assure the client that they may not be alone in their experiences (if appropriate) </a:t>
            </a:r>
          </a:p>
          <a:p>
            <a:r>
              <a:rPr lang="en-US" dirty="0" smtClean="0">
                <a:latin typeface="Optima"/>
                <a:cs typeface="Optima"/>
              </a:rPr>
              <a:t>Do have closure strategies ready  </a:t>
            </a:r>
          </a:p>
        </p:txBody>
      </p:sp>
    </p:spTree>
    <p:extLst>
      <p:ext uri="{BB962C8B-B14F-4D97-AF65-F5344CB8AC3E}">
        <p14:creationId xmlns:p14="http://schemas.microsoft.com/office/powerpoint/2010/main" val="1244456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002"/>
            <a:ext cx="8229600" cy="1143000"/>
          </a:xfrm>
        </p:spPr>
        <p:txBody>
          <a:bodyPr/>
          <a:lstStyle/>
          <a:p>
            <a:r>
              <a:rPr lang="en-US" dirty="0" smtClean="0">
                <a:latin typeface="Optima ExtraBlack"/>
                <a:cs typeface="Optima ExtraBlack"/>
              </a:rPr>
              <a:t>Now It’s </a:t>
            </a:r>
            <a:r>
              <a:rPr lang="en-US" dirty="0">
                <a:latin typeface="Optima ExtraBlack"/>
                <a:cs typeface="Optima ExtraBlack"/>
              </a:rPr>
              <a:t>Y</a:t>
            </a:r>
            <a:r>
              <a:rPr lang="en-US" dirty="0" smtClean="0">
                <a:latin typeface="Optima ExtraBlack"/>
                <a:cs typeface="Optima ExtraBlack"/>
              </a:rPr>
              <a:t>our Turn</a:t>
            </a:r>
            <a:endParaRPr lang="en-US" dirty="0">
              <a:latin typeface="Optima ExtraBlack"/>
              <a:cs typeface="Optima ExtraBlack"/>
            </a:endParaRPr>
          </a:p>
        </p:txBody>
      </p:sp>
      <p:sp>
        <p:nvSpPr>
          <p:cNvPr id="3" name="Content Placeholder 2"/>
          <p:cNvSpPr>
            <a:spLocks noGrp="1"/>
          </p:cNvSpPr>
          <p:nvPr>
            <p:ph idx="1"/>
          </p:nvPr>
        </p:nvSpPr>
        <p:spPr>
          <a:xfrm>
            <a:off x="228600" y="1828800"/>
            <a:ext cx="8763000" cy="4525963"/>
          </a:xfrm>
        </p:spPr>
        <p:txBody>
          <a:bodyPr/>
          <a:lstStyle/>
          <a:p>
            <a:r>
              <a:rPr lang="en-US" dirty="0" smtClean="0">
                <a:latin typeface="Optima"/>
                <a:cs typeface="Optima"/>
              </a:rPr>
              <a:t>Write up a brief case synopsis:</a:t>
            </a:r>
          </a:p>
          <a:p>
            <a:pPr marL="0" indent="0">
              <a:buNone/>
            </a:pPr>
            <a:endParaRPr lang="en-US" dirty="0">
              <a:latin typeface="Optima"/>
              <a:cs typeface="Optima"/>
            </a:endParaRPr>
          </a:p>
          <a:p>
            <a:pPr marL="0" indent="0">
              <a:buNone/>
            </a:pPr>
            <a:r>
              <a:rPr lang="en-US" dirty="0" smtClean="0">
                <a:latin typeface="Optima"/>
                <a:cs typeface="Optima"/>
              </a:rPr>
              <a:t>An actual client (using a pseudonym)</a:t>
            </a:r>
          </a:p>
          <a:p>
            <a:pPr marL="0" indent="0">
              <a:buNone/>
            </a:pPr>
            <a:r>
              <a:rPr lang="en-US" dirty="0" smtClean="0">
                <a:latin typeface="Optima"/>
                <a:cs typeface="Optima"/>
              </a:rPr>
              <a:t>A composite client</a:t>
            </a:r>
          </a:p>
          <a:p>
            <a:pPr marL="0" indent="0">
              <a:buNone/>
            </a:pPr>
            <a:r>
              <a:rPr lang="en-US" dirty="0" smtClean="0">
                <a:latin typeface="Optima"/>
                <a:cs typeface="Optima"/>
              </a:rPr>
              <a:t>A “famous” example (presenting for clinical attention)</a:t>
            </a:r>
          </a:p>
          <a:p>
            <a:pPr marL="0" indent="0">
              <a:buNone/>
            </a:pPr>
            <a:r>
              <a:rPr lang="en-US" dirty="0" smtClean="0">
                <a:latin typeface="Optima"/>
                <a:cs typeface="Optima"/>
              </a:rPr>
              <a:t>A fictitious case </a:t>
            </a:r>
          </a:p>
        </p:txBody>
      </p:sp>
      <p:pic>
        <p:nvPicPr>
          <p:cNvPr id="9218" name="Picture 2" descr="C:\Users\jmarich\AppData\Local\Microsoft\Windows\Temporary Internet Files\Content.IE5\3IEN9XUB\MPj03414100000[1].jpg"/>
          <p:cNvPicPr>
            <a:picLocks noChangeAspect="1" noChangeArrowheads="1"/>
          </p:cNvPicPr>
          <p:nvPr/>
        </p:nvPicPr>
        <p:blipFill>
          <a:blip r:embed="rId2" cstate="print"/>
          <a:srcRect/>
          <a:stretch>
            <a:fillRect/>
          </a:stretch>
        </p:blipFill>
        <p:spPr bwMode="auto">
          <a:xfrm>
            <a:off x="7273544" y="274638"/>
            <a:ext cx="1413256" cy="1981200"/>
          </a:xfrm>
          <a:prstGeom prst="rect">
            <a:avLst/>
          </a:prstGeom>
          <a:noFill/>
        </p:spPr>
      </p:pic>
    </p:spTree>
    <p:extLst>
      <p:ext uri="{BB962C8B-B14F-4D97-AF65-F5344CB8AC3E}">
        <p14:creationId xmlns:p14="http://schemas.microsoft.com/office/powerpoint/2010/main" val="3077089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marich\AppData\Local\Microsoft\Windows\Temporary Internet Files\Content.IE5\14JFZM8O\MPj04431860000[1].jpg"/>
          <p:cNvPicPr>
            <a:picLocks noChangeAspect="1" noChangeArrowheads="1"/>
          </p:cNvPicPr>
          <p:nvPr/>
        </p:nvPicPr>
        <p:blipFill>
          <a:blip r:embed="rId2" cstate="print"/>
          <a:srcRect/>
          <a:stretch>
            <a:fillRect/>
          </a:stretch>
        </p:blipFill>
        <p:spPr bwMode="auto">
          <a:xfrm>
            <a:off x="2133600" y="990600"/>
            <a:ext cx="5110163" cy="3400757"/>
          </a:xfrm>
          <a:prstGeom prst="rect">
            <a:avLst/>
          </a:prstGeom>
          <a:noFill/>
        </p:spPr>
      </p:pic>
      <p:sp>
        <p:nvSpPr>
          <p:cNvPr id="3" name="TextBox 2"/>
          <p:cNvSpPr txBox="1"/>
          <p:nvPr/>
        </p:nvSpPr>
        <p:spPr>
          <a:xfrm>
            <a:off x="1295400" y="4800600"/>
            <a:ext cx="6858000" cy="1200329"/>
          </a:xfrm>
          <a:prstGeom prst="rect">
            <a:avLst/>
          </a:prstGeom>
          <a:noFill/>
        </p:spPr>
        <p:txBody>
          <a:bodyPr wrap="square" rtlCol="0">
            <a:spAutoFit/>
          </a:bodyPr>
          <a:lstStyle/>
          <a:p>
            <a:pPr algn="ctr"/>
            <a:r>
              <a:rPr lang="en-US" sz="3600" b="1" dirty="0" smtClean="0">
                <a:latin typeface="Optima"/>
                <a:cs typeface="Optima"/>
              </a:rPr>
              <a:t>Discussion: </a:t>
            </a:r>
          </a:p>
          <a:p>
            <a:pPr algn="ctr"/>
            <a:r>
              <a:rPr lang="en-US" sz="3600" dirty="0" smtClean="0">
                <a:latin typeface="Optima"/>
                <a:cs typeface="Optima"/>
              </a:rPr>
              <a:t>Your Reactions and Experiences</a:t>
            </a:r>
            <a:endParaRPr lang="en-US" sz="3600" dirty="0">
              <a:latin typeface="Optima"/>
              <a:cs typeface="Optima"/>
            </a:endParaRPr>
          </a:p>
        </p:txBody>
      </p:sp>
    </p:spTree>
    <p:extLst>
      <p:ext uri="{BB962C8B-B14F-4D97-AF65-F5344CB8AC3E}">
        <p14:creationId xmlns:p14="http://schemas.microsoft.com/office/powerpoint/2010/main" val="338891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701" y="1731903"/>
            <a:ext cx="8379256" cy="3108544"/>
          </a:xfrm>
          <a:prstGeom prst="rect">
            <a:avLst/>
          </a:prstGeom>
          <a:noFill/>
        </p:spPr>
        <p:txBody>
          <a:bodyPr wrap="square" rtlCol="0">
            <a:spAutoFit/>
          </a:bodyPr>
          <a:lstStyle/>
          <a:p>
            <a:r>
              <a:rPr lang="en-US" sz="2800" dirty="0" smtClean="0">
                <a:latin typeface="Optima"/>
                <a:cs typeface="Optima"/>
              </a:rPr>
              <a:t>“When </a:t>
            </a:r>
            <a:r>
              <a:rPr lang="en-US" sz="2800" dirty="0">
                <a:latin typeface="Optima"/>
                <a:cs typeface="Optima"/>
              </a:rPr>
              <a:t>we honestly ask ourselves which person in our lives </a:t>
            </a:r>
            <a:r>
              <a:rPr lang="en-US" sz="2800" dirty="0" smtClean="0">
                <a:latin typeface="Optima"/>
                <a:cs typeface="Optima"/>
              </a:rPr>
              <a:t>means </a:t>
            </a:r>
            <a:r>
              <a:rPr lang="en-US" sz="2800" dirty="0">
                <a:latin typeface="Optima"/>
                <a:cs typeface="Optima"/>
              </a:rPr>
              <a:t>the most to us, we often find that it is those who, instead of giving advice, solutions, or cures, have chosen rather to share our pain and touch our wounds with a warm and tender </a:t>
            </a:r>
            <a:r>
              <a:rPr lang="en-US" sz="2800" dirty="0" smtClean="0">
                <a:latin typeface="Optima"/>
                <a:cs typeface="Optima"/>
              </a:rPr>
              <a:t>hand.”   </a:t>
            </a:r>
          </a:p>
          <a:p>
            <a:endParaRPr lang="en-US" sz="2800" dirty="0">
              <a:latin typeface="Optima"/>
              <a:cs typeface="Optima"/>
            </a:endParaRPr>
          </a:p>
          <a:p>
            <a:r>
              <a:rPr lang="en-US" sz="2800" dirty="0" smtClean="0">
                <a:latin typeface="Optima"/>
                <a:cs typeface="Optima"/>
              </a:rPr>
              <a:t>-Henri </a:t>
            </a:r>
            <a:r>
              <a:rPr lang="en-US" sz="2800" dirty="0" err="1" smtClean="0">
                <a:latin typeface="Optima"/>
                <a:cs typeface="Optima"/>
              </a:rPr>
              <a:t>Nouwen</a:t>
            </a:r>
            <a:r>
              <a:rPr lang="en-US" sz="2800" dirty="0" smtClean="0">
                <a:latin typeface="Optima"/>
                <a:cs typeface="Optima"/>
              </a:rPr>
              <a:t> </a:t>
            </a:r>
            <a:endParaRPr lang="en-US" sz="2800" dirty="0">
              <a:latin typeface="Optima"/>
              <a:cs typeface="Optima"/>
            </a:endParaRPr>
          </a:p>
        </p:txBody>
      </p:sp>
      <p:pic>
        <p:nvPicPr>
          <p:cNvPr id="2" name="Picture 1"/>
          <p:cNvPicPr>
            <a:picLocks noChangeAspect="1"/>
          </p:cNvPicPr>
          <p:nvPr/>
        </p:nvPicPr>
        <p:blipFill>
          <a:blip r:embed="rId2"/>
          <a:stretch>
            <a:fillRect/>
          </a:stretch>
        </p:blipFill>
        <p:spPr>
          <a:xfrm>
            <a:off x="3918580" y="4568316"/>
            <a:ext cx="5225419" cy="2289684"/>
          </a:xfrm>
          <a:prstGeom prst="rect">
            <a:avLst/>
          </a:prstGeom>
        </p:spPr>
      </p:pic>
    </p:spTree>
    <p:extLst>
      <p:ext uri="{BB962C8B-B14F-4D97-AF65-F5344CB8AC3E}">
        <p14:creationId xmlns:p14="http://schemas.microsoft.com/office/powerpoint/2010/main" val="3070523736"/>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Optima ExtraBlack"/>
                <a:cs typeface="Optima ExtraBlack"/>
              </a:rPr>
              <a:t>The Case of Anna: Qualities of a Good Therapist (Marich, 2014)</a:t>
            </a:r>
            <a:endParaRPr lang="en-US" sz="3600" dirty="0">
              <a:latin typeface="Optima ExtraBlack"/>
              <a:cs typeface="Optima ExtraBlack"/>
            </a:endParaRPr>
          </a:p>
        </p:txBody>
      </p:sp>
      <p:sp>
        <p:nvSpPr>
          <p:cNvPr id="4" name="Rectangle 3"/>
          <p:cNvSpPr/>
          <p:nvPr/>
        </p:nvSpPr>
        <p:spPr>
          <a:xfrm>
            <a:off x="457200" y="1780525"/>
            <a:ext cx="8229600" cy="4154983"/>
          </a:xfrm>
          <a:prstGeom prst="rect">
            <a:avLst/>
          </a:prstGeom>
        </p:spPr>
        <p:txBody>
          <a:bodyPr wrap="square">
            <a:spAutoFit/>
          </a:bodyPr>
          <a:lstStyle/>
          <a:p>
            <a:pPr marL="342900" lvl="0" indent="-342900">
              <a:buFont typeface="Arial"/>
              <a:buChar char="•"/>
            </a:pPr>
            <a:r>
              <a:rPr lang="en-US" sz="2400" dirty="0">
                <a:latin typeface="Optima"/>
                <a:cs typeface="Optima"/>
              </a:rPr>
              <a:t>To know and understand </a:t>
            </a:r>
            <a:r>
              <a:rPr lang="en-US" sz="2400" dirty="0" smtClean="0">
                <a:latin typeface="Optima"/>
                <a:cs typeface="Optima"/>
              </a:rPr>
              <a:t>a client’s </a:t>
            </a:r>
            <a:r>
              <a:rPr lang="en-US" sz="2400" dirty="0">
                <a:latin typeface="Optima"/>
                <a:cs typeface="Optima"/>
              </a:rPr>
              <a:t>diagnosis</a:t>
            </a:r>
            <a:r>
              <a:rPr lang="en-US" sz="2400" dirty="0" smtClean="0">
                <a:latin typeface="Optima"/>
                <a:cs typeface="Optima"/>
              </a:rPr>
              <a:t>.</a:t>
            </a:r>
          </a:p>
          <a:p>
            <a:pPr lvl="0"/>
            <a:endParaRPr lang="en-US" sz="2400" dirty="0">
              <a:latin typeface="Optima"/>
              <a:cs typeface="Optima"/>
            </a:endParaRPr>
          </a:p>
          <a:p>
            <a:pPr marL="342900" lvl="0" indent="-342900">
              <a:buFont typeface="Arial"/>
              <a:buChar char="•"/>
            </a:pPr>
            <a:r>
              <a:rPr lang="en-US" sz="2400" dirty="0">
                <a:latin typeface="Optima"/>
                <a:cs typeface="Optima"/>
              </a:rPr>
              <a:t>To get to know </a:t>
            </a:r>
            <a:r>
              <a:rPr lang="en-US" sz="2400" i="1" dirty="0">
                <a:latin typeface="Optima"/>
                <a:cs typeface="Optima"/>
              </a:rPr>
              <a:t>you</a:t>
            </a:r>
            <a:r>
              <a:rPr lang="en-US" sz="2400" dirty="0">
                <a:latin typeface="Optima"/>
                <a:cs typeface="Optima"/>
              </a:rPr>
              <a:t>, where you're at (are you externally and internally safe???), where you've come from (historical context; triggers, traumas, what to be aware of), and where you want to go (short- and long-term goals)</a:t>
            </a:r>
            <a:r>
              <a:rPr lang="en-US" sz="2400" dirty="0" smtClean="0">
                <a:latin typeface="Optima"/>
                <a:cs typeface="Optima"/>
              </a:rPr>
              <a:t>.</a:t>
            </a:r>
          </a:p>
          <a:p>
            <a:pPr lvl="0"/>
            <a:endParaRPr lang="en-US" sz="2400" dirty="0">
              <a:latin typeface="Optima"/>
              <a:cs typeface="Optima"/>
            </a:endParaRPr>
          </a:p>
          <a:p>
            <a:pPr marL="342900" lvl="0" indent="-342900">
              <a:buFont typeface="Arial"/>
              <a:buChar char="•"/>
            </a:pPr>
            <a:r>
              <a:rPr lang="en-US" sz="2400" dirty="0">
                <a:latin typeface="Optima"/>
                <a:cs typeface="Optima"/>
              </a:rPr>
              <a:t>To be a person who believes in TEAMWORK.  Both the professional and the client do work, lots of it.  There is not an aggressor in the equation, ever.  When/if it happens, stop</a:t>
            </a:r>
            <a:r>
              <a:rPr lang="en-US" sz="2400" dirty="0" smtClean="0">
                <a:latin typeface="Optima"/>
                <a:cs typeface="Optima"/>
              </a:rPr>
              <a:t>.</a:t>
            </a:r>
            <a:endParaRPr lang="en-US" sz="2400" dirty="0">
              <a:latin typeface="Optima"/>
              <a:cs typeface="Optima"/>
            </a:endParaRPr>
          </a:p>
        </p:txBody>
      </p:sp>
    </p:spTree>
    <p:extLst>
      <p:ext uri="{BB962C8B-B14F-4D97-AF65-F5344CB8AC3E}">
        <p14:creationId xmlns:p14="http://schemas.microsoft.com/office/powerpoint/2010/main" val="424476325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Optima ExtraBlack"/>
                <a:cs typeface="Optima ExtraBlack"/>
              </a:rPr>
              <a:t>The Case of Anna: Qualities of a Good Therapist (Marich, 2014)</a:t>
            </a:r>
            <a:endParaRPr lang="en-US" sz="3600" dirty="0">
              <a:latin typeface="Optima ExtraBlack"/>
              <a:cs typeface="Optima ExtraBlack"/>
            </a:endParaRPr>
          </a:p>
        </p:txBody>
      </p:sp>
      <p:sp>
        <p:nvSpPr>
          <p:cNvPr id="4" name="Rectangle 3"/>
          <p:cNvSpPr/>
          <p:nvPr/>
        </p:nvSpPr>
        <p:spPr>
          <a:xfrm>
            <a:off x="457200" y="1442013"/>
            <a:ext cx="8229600" cy="6001642"/>
          </a:xfrm>
          <a:prstGeom prst="rect">
            <a:avLst/>
          </a:prstGeom>
        </p:spPr>
        <p:txBody>
          <a:bodyPr wrap="square">
            <a:spAutoFit/>
          </a:bodyPr>
          <a:lstStyle/>
          <a:p>
            <a:pPr marL="342900" lvl="0" indent="-342900">
              <a:buFont typeface="Arial"/>
              <a:buChar char="•"/>
            </a:pPr>
            <a:r>
              <a:rPr lang="en-US" sz="2400" dirty="0" smtClean="0">
                <a:latin typeface="Optima"/>
                <a:cs typeface="Optima"/>
              </a:rPr>
              <a:t>To </a:t>
            </a:r>
            <a:r>
              <a:rPr lang="en-US" sz="2400" dirty="0">
                <a:latin typeface="Optima"/>
                <a:cs typeface="Optima"/>
              </a:rPr>
              <a:t>have compassion and empathy—NOT PITY, ever.  I have seen pathological psychiatrists who don't like humans. Pity is just destructive to what is supposed to be happening: growth and healing.  Pity is never a foundation for that</a:t>
            </a:r>
            <a:r>
              <a:rPr lang="en-US" sz="2400" dirty="0" smtClean="0">
                <a:latin typeface="Optima"/>
                <a:cs typeface="Optima"/>
              </a:rPr>
              <a:t>.</a:t>
            </a:r>
          </a:p>
          <a:p>
            <a:pPr lvl="0"/>
            <a:endParaRPr lang="en-US" sz="2400" dirty="0" smtClean="0">
              <a:latin typeface="Optima"/>
              <a:cs typeface="Optima"/>
            </a:endParaRPr>
          </a:p>
          <a:p>
            <a:pPr marL="342900" indent="-342900">
              <a:buFont typeface="Arial"/>
              <a:buChar char="•"/>
            </a:pPr>
            <a:r>
              <a:rPr lang="en-US" sz="2400" dirty="0">
                <a:latin typeface="Optima"/>
                <a:cs typeface="Optima"/>
              </a:rPr>
              <a:t>To have a sense of connectedness.  For people without a diagnosis, when they're going through a hard time, the baseline is to find someone you connect with</a:t>
            </a:r>
            <a:r>
              <a:rPr lang="en-US" sz="2400" dirty="0" smtClean="0">
                <a:latin typeface="Optima"/>
                <a:cs typeface="Optima"/>
              </a:rPr>
              <a:t>.</a:t>
            </a:r>
          </a:p>
          <a:p>
            <a:endParaRPr lang="en-US" sz="2400" dirty="0" smtClean="0">
              <a:latin typeface="Optima"/>
              <a:cs typeface="Optima"/>
            </a:endParaRPr>
          </a:p>
          <a:p>
            <a:pPr marL="342900" lvl="0" indent="-342900">
              <a:buFont typeface="Arial"/>
              <a:buChar char="•"/>
            </a:pPr>
            <a:r>
              <a:rPr lang="en-US" sz="2400" dirty="0">
                <a:latin typeface="Optima"/>
                <a:cs typeface="Optima"/>
              </a:rPr>
              <a:t>To never, never, never put their own moral thing (e.g., Christianity) above the code of treatment.  Ever!!!!!  No dogma at all should be in the way of the client finding her way.</a:t>
            </a:r>
          </a:p>
          <a:p>
            <a:endParaRPr lang="en-US" sz="2400" dirty="0">
              <a:latin typeface="Optima"/>
              <a:cs typeface="Optima"/>
            </a:endParaRPr>
          </a:p>
          <a:p>
            <a:pPr marL="342900" lvl="0" indent="-342900">
              <a:buFont typeface="Arial"/>
              <a:buChar char="•"/>
            </a:pPr>
            <a:endParaRPr lang="en-US" sz="2400" dirty="0">
              <a:latin typeface="Optima"/>
              <a:cs typeface="Optima"/>
            </a:endParaRPr>
          </a:p>
        </p:txBody>
      </p:sp>
    </p:spTree>
    <p:extLst>
      <p:ext uri="{BB962C8B-B14F-4D97-AF65-F5344CB8AC3E}">
        <p14:creationId xmlns:p14="http://schemas.microsoft.com/office/powerpoint/2010/main" val="3152795484"/>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115"/>
            <a:ext cx="8229600" cy="1143000"/>
          </a:xfrm>
        </p:spPr>
        <p:txBody>
          <a:bodyPr/>
          <a:lstStyle/>
          <a:p>
            <a:r>
              <a:rPr lang="en-US" sz="3600" dirty="0" smtClean="0">
                <a:latin typeface="Optima ExtraBlack"/>
                <a:cs typeface="Optima ExtraBlack"/>
              </a:rPr>
              <a:t>The Case of Anna: Qualities of a Good Therapist (Marich, 2014)</a:t>
            </a:r>
            <a:endParaRPr lang="en-US" sz="3600" dirty="0">
              <a:latin typeface="Optima ExtraBlack"/>
              <a:cs typeface="Optima ExtraBlack"/>
            </a:endParaRPr>
          </a:p>
        </p:txBody>
      </p:sp>
      <p:sp>
        <p:nvSpPr>
          <p:cNvPr id="4" name="Rectangle 3"/>
          <p:cNvSpPr/>
          <p:nvPr/>
        </p:nvSpPr>
        <p:spPr>
          <a:xfrm>
            <a:off x="457200" y="3536674"/>
            <a:ext cx="8229600" cy="1569660"/>
          </a:xfrm>
          <a:prstGeom prst="rect">
            <a:avLst/>
          </a:prstGeom>
        </p:spPr>
        <p:txBody>
          <a:bodyPr wrap="square">
            <a:spAutoFit/>
          </a:bodyPr>
          <a:lstStyle/>
          <a:p>
            <a:pPr lvl="0"/>
            <a:r>
              <a:rPr lang="en-US" sz="3200" dirty="0" smtClean="0">
                <a:latin typeface="Optima"/>
                <a:cs typeface="Optima"/>
              </a:rPr>
              <a:t>“Bad </a:t>
            </a:r>
            <a:r>
              <a:rPr lang="en-US" sz="3200" dirty="0">
                <a:latin typeface="Optima"/>
                <a:cs typeface="Optima"/>
              </a:rPr>
              <a:t>therapy is worse than no therapy.  I have learned this </a:t>
            </a:r>
            <a:r>
              <a:rPr lang="en-US" sz="3200" dirty="0" smtClean="0">
                <a:latin typeface="Optima"/>
                <a:cs typeface="Optima"/>
              </a:rPr>
              <a:t>experientially.”    </a:t>
            </a:r>
          </a:p>
          <a:p>
            <a:pPr lvl="0"/>
            <a:r>
              <a:rPr lang="en-US" sz="3200" dirty="0">
                <a:latin typeface="Optima"/>
                <a:cs typeface="Optima"/>
              </a:rPr>
              <a:t>	</a:t>
            </a:r>
            <a:r>
              <a:rPr lang="en-US" sz="3200" dirty="0" smtClean="0">
                <a:latin typeface="Optima"/>
                <a:cs typeface="Optima"/>
              </a:rPr>
              <a:t>						</a:t>
            </a:r>
            <a:r>
              <a:rPr lang="en-US" sz="3200" i="1" dirty="0" smtClean="0">
                <a:latin typeface="Optima"/>
                <a:cs typeface="Optima"/>
              </a:rPr>
              <a:t> -Anna </a:t>
            </a:r>
            <a:endParaRPr lang="en-US" sz="3200" i="1" dirty="0">
              <a:latin typeface="Optima"/>
              <a:cs typeface="Optima"/>
            </a:endParaRPr>
          </a:p>
        </p:txBody>
      </p:sp>
    </p:spTree>
    <p:extLst>
      <p:ext uri="{BB962C8B-B14F-4D97-AF65-F5344CB8AC3E}">
        <p14:creationId xmlns:p14="http://schemas.microsoft.com/office/powerpoint/2010/main" val="18228312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5029200"/>
            <a:ext cx="6858000" cy="646331"/>
          </a:xfrm>
          <a:prstGeom prst="rect">
            <a:avLst/>
          </a:prstGeom>
          <a:noFill/>
        </p:spPr>
        <p:txBody>
          <a:bodyPr wrap="square" rtlCol="0">
            <a:spAutoFit/>
          </a:bodyPr>
          <a:lstStyle/>
          <a:p>
            <a:pPr algn="ctr"/>
            <a:r>
              <a:rPr lang="en-US" sz="3600" b="1" dirty="0" smtClean="0">
                <a:solidFill>
                  <a:schemeClr val="tx2"/>
                </a:solidFill>
              </a:rPr>
              <a:t>Please Return by 1:00pm</a:t>
            </a:r>
            <a:endParaRPr lang="en-US" sz="3600" dirty="0">
              <a:solidFill>
                <a:schemeClr val="tx2"/>
              </a:solidFill>
            </a:endParaRPr>
          </a:p>
        </p:txBody>
      </p:sp>
      <p:pic>
        <p:nvPicPr>
          <p:cNvPr id="11266" name="Picture 2" descr="C:\Users\jmarich\AppData\Local\Microsoft\Windows\Temporary Internet Files\Content.IE5\6MPDNAXU\MCj04298710000[1].wmf"/>
          <p:cNvPicPr>
            <a:picLocks noChangeAspect="1" noChangeArrowheads="1"/>
          </p:cNvPicPr>
          <p:nvPr/>
        </p:nvPicPr>
        <p:blipFill>
          <a:blip r:embed="rId2" cstate="print"/>
          <a:srcRect/>
          <a:stretch>
            <a:fillRect/>
          </a:stretch>
        </p:blipFill>
        <p:spPr bwMode="auto">
          <a:xfrm>
            <a:off x="2362200" y="381000"/>
            <a:ext cx="4800600" cy="4175522"/>
          </a:xfrm>
          <a:prstGeom prst="rect">
            <a:avLst/>
          </a:prstGeom>
          <a:noFill/>
        </p:spPr>
      </p:pic>
    </p:spTree>
    <p:extLst>
      <p:ext uri="{BB962C8B-B14F-4D97-AF65-F5344CB8AC3E}">
        <p14:creationId xmlns:p14="http://schemas.microsoft.com/office/powerpoint/2010/main" val="129044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2860"/>
            <a:ext cx="8229600" cy="1143000"/>
          </a:xfrm>
        </p:spPr>
        <p:txBody>
          <a:bodyPr>
            <a:normAutofit fontScale="90000"/>
          </a:bodyPr>
          <a:lstStyle/>
          <a:p>
            <a:pPr algn="r" eaLnBrk="1" fontAlgn="auto" hangingPunct="1">
              <a:spcAft>
                <a:spcPts val="0"/>
              </a:spcAft>
              <a:defRPr/>
            </a:pPr>
            <a:r>
              <a:rPr lang="en-US" sz="4000" dirty="0" smtClean="0">
                <a:solidFill>
                  <a:schemeClr val="tx1"/>
                </a:solidFill>
                <a:latin typeface="Optima"/>
                <a:cs typeface="Optima"/>
              </a:rPr>
              <a:t>“Once you’ve been bitten by a snake, you’re afraid even of a piece of rope.”</a:t>
            </a:r>
            <a:br>
              <a:rPr lang="en-US" sz="4000" dirty="0" smtClean="0">
                <a:solidFill>
                  <a:schemeClr val="tx1"/>
                </a:solidFill>
                <a:latin typeface="Optima"/>
                <a:cs typeface="Optima"/>
              </a:rPr>
            </a:br>
            <a:r>
              <a:rPr lang="en-US" sz="4000" dirty="0" smtClean="0">
                <a:solidFill>
                  <a:schemeClr val="tx1"/>
                </a:solidFill>
                <a:latin typeface="Optima"/>
                <a:cs typeface="Optima"/>
              </a:rPr>
              <a:t/>
            </a:r>
            <a:br>
              <a:rPr lang="en-US" sz="4000" dirty="0" smtClean="0">
                <a:solidFill>
                  <a:schemeClr val="tx1"/>
                </a:solidFill>
                <a:latin typeface="Optima"/>
                <a:cs typeface="Optima"/>
              </a:rPr>
            </a:br>
            <a:r>
              <a:rPr lang="en-US" dirty="0" smtClean="0">
                <a:solidFill>
                  <a:schemeClr val="tx1"/>
                </a:solidFill>
                <a:latin typeface="Optima"/>
                <a:cs typeface="Optima"/>
              </a:rPr>
              <a:t>-Chinese Proverb</a:t>
            </a:r>
            <a:endParaRPr lang="en-US" dirty="0">
              <a:solidFill>
                <a:schemeClr val="tx1"/>
              </a:solidFill>
              <a:latin typeface="Optima"/>
              <a:cs typeface="Optima"/>
            </a:endParaRPr>
          </a:p>
        </p:txBody>
      </p:sp>
    </p:spTree>
    <p:extLst>
      <p:ext uri="{BB962C8B-B14F-4D97-AF65-F5344CB8AC3E}">
        <p14:creationId xmlns:p14="http://schemas.microsoft.com/office/powerpoint/2010/main" val="172915276"/>
      </p:ext>
    </p:extLst>
  </p:cSld>
  <p:clrMapOvr>
    <a:masterClrMapping/>
  </p:clrMapOvr>
  <p:transition xmlns:p14="http://schemas.microsoft.com/office/powerpoint/2010/main" advTm="61033"/>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1695" y="3683262"/>
            <a:ext cx="8407773" cy="646331"/>
          </a:xfrm>
          <a:prstGeom prst="rect">
            <a:avLst/>
          </a:prstGeom>
          <a:noFill/>
        </p:spPr>
        <p:txBody>
          <a:bodyPr wrap="square" rtlCol="0">
            <a:spAutoFit/>
          </a:bodyPr>
          <a:lstStyle/>
          <a:p>
            <a:pPr algn="ctr"/>
            <a:r>
              <a:rPr lang="en-US" sz="3600" b="1" dirty="0" err="1" smtClean="0">
                <a:solidFill>
                  <a:schemeClr val="tx2"/>
                </a:solidFill>
              </a:rPr>
              <a:t>www.traumatwelve.com</a:t>
            </a:r>
            <a:r>
              <a:rPr lang="en-US" sz="3600" b="1" dirty="0" smtClean="0">
                <a:solidFill>
                  <a:schemeClr val="tx2"/>
                </a:solidFill>
              </a:rPr>
              <a:t>/</a:t>
            </a:r>
            <a:r>
              <a:rPr lang="en-US" sz="3600" b="1" dirty="0" err="1" smtClean="0">
                <a:solidFill>
                  <a:schemeClr val="tx2"/>
                </a:solidFill>
              </a:rPr>
              <a:t>powerpoint</a:t>
            </a:r>
            <a:endParaRPr lang="en-US" sz="3600" dirty="0">
              <a:solidFill>
                <a:schemeClr val="tx2"/>
              </a:solidFill>
            </a:endParaRPr>
          </a:p>
        </p:txBody>
      </p:sp>
    </p:spTree>
    <p:extLst>
      <p:ext uri="{BB962C8B-B14F-4D97-AF65-F5344CB8AC3E}">
        <p14:creationId xmlns:p14="http://schemas.microsoft.com/office/powerpoint/2010/main" val="2901526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126" y="705198"/>
            <a:ext cx="7772400" cy="1470025"/>
          </a:xfrm>
        </p:spPr>
        <p:txBody>
          <a:bodyPr/>
          <a:lstStyle/>
          <a:p>
            <a:pPr algn="l"/>
            <a:r>
              <a:rPr lang="en-US" dirty="0" smtClean="0">
                <a:latin typeface="Optima ExtraBlack"/>
                <a:cs typeface="Optima ExtraBlack"/>
              </a:rPr>
              <a:t>TREATMENT</a:t>
            </a:r>
            <a:endParaRPr lang="en-US" dirty="0">
              <a:latin typeface="Optima ExtraBlack"/>
              <a:cs typeface="Optima ExtraBlack"/>
            </a:endParaRPr>
          </a:p>
        </p:txBody>
      </p:sp>
      <p:pic>
        <p:nvPicPr>
          <p:cNvPr id="31746" name="Picture 2" descr="C:\Users\jmarich\AppData\Local\Microsoft\Windows\Temporary Internet Files\Content.IE5\91XMOSKU\MPj04387290000[1].jpg"/>
          <p:cNvPicPr>
            <a:picLocks noChangeAspect="1" noChangeArrowheads="1"/>
          </p:cNvPicPr>
          <p:nvPr/>
        </p:nvPicPr>
        <p:blipFill>
          <a:blip r:embed="rId2" cstate="print"/>
          <a:srcRect/>
          <a:stretch>
            <a:fillRect/>
          </a:stretch>
        </p:blipFill>
        <p:spPr bwMode="auto">
          <a:xfrm>
            <a:off x="4154582" y="407280"/>
            <a:ext cx="4411331" cy="2954016"/>
          </a:xfrm>
          <a:prstGeom prst="rect">
            <a:avLst/>
          </a:prstGeom>
          <a:noFill/>
        </p:spPr>
      </p:pic>
      <p:pic>
        <p:nvPicPr>
          <p:cNvPr id="3" name="Picture 2" descr="john.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47401" y="2571504"/>
            <a:ext cx="2845756" cy="3747498"/>
          </a:xfrm>
          <a:prstGeom prst="rect">
            <a:avLst/>
          </a:prstGeom>
        </p:spPr>
      </p:pic>
      <p:pic>
        <p:nvPicPr>
          <p:cNvPr id="4" name="Picture 3"/>
          <p:cNvPicPr>
            <a:picLocks noChangeAspect="1"/>
          </p:cNvPicPr>
          <p:nvPr/>
        </p:nvPicPr>
        <p:blipFill>
          <a:blip r:embed="rId4"/>
          <a:stretch>
            <a:fillRect/>
          </a:stretch>
        </p:blipFill>
        <p:spPr>
          <a:xfrm>
            <a:off x="3569858" y="2932143"/>
            <a:ext cx="2673914" cy="3753377"/>
          </a:xfrm>
          <a:prstGeom prst="rect">
            <a:avLst/>
          </a:prstGeom>
        </p:spPr>
      </p:pic>
    </p:spTree>
    <p:extLst>
      <p:ext uri="{BB962C8B-B14F-4D97-AF65-F5344CB8AC3E}">
        <p14:creationId xmlns:p14="http://schemas.microsoft.com/office/powerpoint/2010/main" val="4143065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08361"/>
            <a:ext cx="7583488" cy="1143000"/>
          </a:xfrm>
        </p:spPr>
        <p:txBody>
          <a:bodyPr>
            <a:normAutofit/>
          </a:bodyPr>
          <a:lstStyle/>
          <a:p>
            <a:r>
              <a:rPr lang="en-US" sz="3600" dirty="0" smtClean="0">
                <a:latin typeface="Optima ExtraBlack"/>
                <a:cs typeface="Optima ExtraBlack"/>
              </a:rPr>
              <a:t>From Dr. Bessel Van Der </a:t>
            </a:r>
            <a:r>
              <a:rPr lang="en-US" sz="3600" dirty="0" err="1" smtClean="0">
                <a:latin typeface="Optima ExtraBlack"/>
                <a:cs typeface="Optima ExtraBlack"/>
              </a:rPr>
              <a:t>Kolk</a:t>
            </a:r>
            <a:endParaRPr lang="en-US" sz="3600" dirty="0">
              <a:latin typeface="Optima ExtraBlack"/>
              <a:cs typeface="Optima ExtraBlack"/>
            </a:endParaRPr>
          </a:p>
        </p:txBody>
      </p:sp>
      <p:sp>
        <p:nvSpPr>
          <p:cNvPr id="3" name="TextBox 2"/>
          <p:cNvSpPr txBox="1"/>
          <p:nvPr/>
        </p:nvSpPr>
        <p:spPr>
          <a:xfrm>
            <a:off x="838200" y="2133600"/>
            <a:ext cx="7620000" cy="3293209"/>
          </a:xfrm>
          <a:prstGeom prst="rect">
            <a:avLst/>
          </a:prstGeom>
          <a:noFill/>
        </p:spPr>
        <p:txBody>
          <a:bodyPr wrap="square" rtlCol="0">
            <a:spAutoFit/>
          </a:bodyPr>
          <a:lstStyle/>
          <a:p>
            <a:r>
              <a:rPr lang="en-US" sz="4000" dirty="0" smtClean="0">
                <a:solidFill>
                  <a:schemeClr val="tx1">
                    <a:lumMod val="90000"/>
                    <a:lumOff val="10000"/>
                  </a:schemeClr>
                </a:solidFill>
                <a:latin typeface="Optima"/>
                <a:cs typeface="Optima"/>
              </a:rPr>
              <a:t>“The purpose of trauma treatment is to help a person feel safe in his or her own body.”</a:t>
            </a:r>
          </a:p>
          <a:p>
            <a:endParaRPr lang="en-US" sz="4000" dirty="0">
              <a:solidFill>
                <a:schemeClr val="tx1">
                  <a:lumMod val="90000"/>
                  <a:lumOff val="10000"/>
                </a:schemeClr>
              </a:solidFill>
              <a:latin typeface="Optima"/>
              <a:cs typeface="Optima"/>
            </a:endParaRPr>
          </a:p>
          <a:p>
            <a:r>
              <a:rPr lang="en-US" sz="2400" dirty="0" smtClean="0">
                <a:solidFill>
                  <a:schemeClr val="tx1">
                    <a:lumMod val="90000"/>
                    <a:lumOff val="10000"/>
                  </a:schemeClr>
                </a:solidFill>
                <a:latin typeface="Optima"/>
                <a:cs typeface="Optima"/>
              </a:rPr>
              <a:t>-from the new documentary</a:t>
            </a:r>
          </a:p>
          <a:p>
            <a:r>
              <a:rPr lang="en-US" sz="2400" i="1" dirty="0" smtClean="0">
                <a:solidFill>
                  <a:schemeClr val="tx1">
                    <a:lumMod val="90000"/>
                    <a:lumOff val="10000"/>
                  </a:schemeClr>
                </a:solidFill>
                <a:latin typeface="Optima"/>
                <a:cs typeface="Optima"/>
              </a:rPr>
              <a:t>Trauma Treatment for the 21</a:t>
            </a:r>
            <a:r>
              <a:rPr lang="en-US" sz="2400" i="1" baseline="30000" dirty="0" smtClean="0">
                <a:solidFill>
                  <a:schemeClr val="tx1">
                    <a:lumMod val="90000"/>
                    <a:lumOff val="10000"/>
                  </a:schemeClr>
                </a:solidFill>
                <a:latin typeface="Optima"/>
                <a:cs typeface="Optima"/>
              </a:rPr>
              <a:t>st</a:t>
            </a:r>
            <a:r>
              <a:rPr lang="en-US" sz="2400" i="1" dirty="0" smtClean="0">
                <a:solidFill>
                  <a:schemeClr val="tx1">
                    <a:lumMod val="90000"/>
                    <a:lumOff val="10000"/>
                  </a:schemeClr>
                </a:solidFill>
                <a:latin typeface="Optima"/>
                <a:cs typeface="Optima"/>
              </a:rPr>
              <a:t> Century </a:t>
            </a:r>
            <a:r>
              <a:rPr lang="en-US" sz="2400" dirty="0" smtClean="0">
                <a:solidFill>
                  <a:schemeClr val="tx1">
                    <a:lumMod val="90000"/>
                    <a:lumOff val="10000"/>
                  </a:schemeClr>
                </a:solidFill>
                <a:latin typeface="Optima"/>
                <a:cs typeface="Optima"/>
              </a:rPr>
              <a:t>(Premier, 2012)  </a:t>
            </a:r>
            <a:endParaRPr lang="en-US" sz="2400" dirty="0">
              <a:solidFill>
                <a:schemeClr val="tx1">
                  <a:lumMod val="90000"/>
                  <a:lumOff val="10000"/>
                </a:schemeClr>
              </a:solidFill>
              <a:latin typeface="Optima"/>
              <a:cs typeface="Optima"/>
            </a:endParaRPr>
          </a:p>
        </p:txBody>
      </p:sp>
    </p:spTree>
    <p:extLst>
      <p:ext uri="{BB962C8B-B14F-4D97-AF65-F5344CB8AC3E}">
        <p14:creationId xmlns:p14="http://schemas.microsoft.com/office/powerpoint/2010/main" val="15437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3838"/>
            <a:ext cx="8686800" cy="838200"/>
          </a:xfrm>
        </p:spPr>
        <p:txBody>
          <a:bodyPr>
            <a:normAutofit fontScale="90000"/>
          </a:bodyPr>
          <a:lstStyle/>
          <a:p>
            <a:r>
              <a:rPr lang="en-US" dirty="0" smtClean="0">
                <a:latin typeface="Optima ExtraBlack"/>
                <a:cs typeface="Optima ExtraBlack"/>
              </a:rPr>
              <a:t>General Consensus </a:t>
            </a:r>
            <a:r>
              <a:rPr lang="en-US" dirty="0">
                <a:latin typeface="Optima ExtraBlack"/>
                <a:cs typeface="Optima ExtraBlack"/>
              </a:rPr>
              <a:t>M</a:t>
            </a:r>
            <a:r>
              <a:rPr lang="en-US" dirty="0" smtClean="0">
                <a:latin typeface="Optima ExtraBlack"/>
                <a:cs typeface="Optima ExtraBlack"/>
              </a:rPr>
              <a:t>odel of Trauma </a:t>
            </a:r>
            <a:r>
              <a:rPr lang="en-US" dirty="0">
                <a:latin typeface="Optima ExtraBlack"/>
                <a:cs typeface="Optima ExtraBlack"/>
              </a:rPr>
              <a:t>T</a:t>
            </a:r>
            <a:r>
              <a:rPr lang="en-US" dirty="0" smtClean="0">
                <a:latin typeface="Optima ExtraBlack"/>
                <a:cs typeface="Optima ExtraBlack"/>
              </a:rPr>
              <a:t>reatment </a:t>
            </a:r>
            <a:endParaRPr lang="en-US" dirty="0">
              <a:latin typeface="Optima ExtraBlack"/>
              <a:cs typeface="Optima ExtraBlack"/>
            </a:endParaRPr>
          </a:p>
        </p:txBody>
      </p:sp>
      <p:sp>
        <p:nvSpPr>
          <p:cNvPr id="3" name="Content Placeholder 2"/>
          <p:cNvSpPr>
            <a:spLocks noGrp="1"/>
          </p:cNvSpPr>
          <p:nvPr>
            <p:ph idx="1"/>
          </p:nvPr>
        </p:nvSpPr>
        <p:spPr>
          <a:xfrm>
            <a:off x="457200" y="2016959"/>
            <a:ext cx="8305799" cy="4297363"/>
          </a:xfrm>
        </p:spPr>
        <p:txBody>
          <a:bodyPr>
            <a:normAutofit fontScale="92500"/>
          </a:bodyPr>
          <a:lstStyle/>
          <a:p>
            <a:r>
              <a:rPr lang="en-US" sz="4800" dirty="0" smtClean="0">
                <a:latin typeface="Optima"/>
                <a:cs typeface="Optima"/>
              </a:rPr>
              <a:t>PHASE I: Stabilization</a:t>
            </a:r>
          </a:p>
          <a:p>
            <a:endParaRPr lang="en-US" sz="4800" dirty="0" smtClean="0">
              <a:latin typeface="Optima"/>
              <a:cs typeface="Optima"/>
            </a:endParaRPr>
          </a:p>
          <a:p>
            <a:r>
              <a:rPr lang="en-US" sz="4800" dirty="0" smtClean="0">
                <a:latin typeface="Optima"/>
                <a:cs typeface="Optima"/>
              </a:rPr>
              <a:t>PHASE II: Processing of Trauma</a:t>
            </a:r>
          </a:p>
          <a:p>
            <a:endParaRPr lang="en-US" sz="4800" dirty="0" smtClean="0">
              <a:latin typeface="Optima"/>
              <a:cs typeface="Optima"/>
            </a:endParaRPr>
          </a:p>
          <a:p>
            <a:r>
              <a:rPr lang="en-US" sz="4800" dirty="0" smtClean="0">
                <a:latin typeface="Optima"/>
                <a:cs typeface="Optima"/>
              </a:rPr>
              <a:t>PHASE III: Reintegration</a:t>
            </a:r>
          </a:p>
          <a:p>
            <a:endParaRPr lang="en-US" dirty="0"/>
          </a:p>
        </p:txBody>
      </p:sp>
    </p:spTree>
    <p:extLst>
      <p:ext uri="{BB962C8B-B14F-4D97-AF65-F5344CB8AC3E}">
        <p14:creationId xmlns:p14="http://schemas.microsoft.com/office/powerpoint/2010/main" val="114861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Optima ExtraBlack"/>
                <a:cs typeface="Optima ExtraBlack"/>
              </a:rPr>
              <a:t>Guiding Principles </a:t>
            </a:r>
            <a:endParaRPr lang="en-US" dirty="0">
              <a:latin typeface="Optima ExtraBlack"/>
              <a:cs typeface="Optima ExtraBlack"/>
            </a:endParaRPr>
          </a:p>
        </p:txBody>
      </p:sp>
      <p:sp>
        <p:nvSpPr>
          <p:cNvPr id="3" name="Content Placeholder 2"/>
          <p:cNvSpPr>
            <a:spLocks noGrp="1"/>
          </p:cNvSpPr>
          <p:nvPr>
            <p:ph idx="1"/>
          </p:nvPr>
        </p:nvSpPr>
        <p:spPr>
          <a:xfrm>
            <a:off x="457200" y="2039237"/>
            <a:ext cx="8229600" cy="4525963"/>
          </a:xfrm>
        </p:spPr>
        <p:txBody>
          <a:bodyPr>
            <a:noAutofit/>
          </a:bodyPr>
          <a:lstStyle/>
          <a:p>
            <a:r>
              <a:rPr lang="en-US" sz="2400" dirty="0">
                <a:latin typeface="Optima"/>
                <a:cs typeface="Optima"/>
              </a:rPr>
              <a:t>Before any clinician can engage in past-oriented trauma treatments focused on resolution, a set of coping skills </a:t>
            </a:r>
            <a:r>
              <a:rPr lang="en-US" sz="2400" i="1" dirty="0">
                <a:latin typeface="Optima"/>
                <a:cs typeface="Optima"/>
              </a:rPr>
              <a:t>must</a:t>
            </a:r>
            <a:r>
              <a:rPr lang="en-US" sz="2400" dirty="0">
                <a:latin typeface="Optima"/>
                <a:cs typeface="Optima"/>
              </a:rPr>
              <a:t> be in place. </a:t>
            </a:r>
          </a:p>
          <a:p>
            <a:r>
              <a:rPr lang="en-US" sz="2400" dirty="0">
                <a:latin typeface="Optima"/>
                <a:cs typeface="Optima"/>
              </a:rPr>
              <a:t>It is vital that a person has tools to cope with intense affect, and it is equally vital that he/she will not come “unglued” during processing/reprocessing work. </a:t>
            </a:r>
          </a:p>
          <a:p>
            <a:r>
              <a:rPr lang="en-US" sz="2400" dirty="0" smtClean="0">
                <a:latin typeface="Optima"/>
                <a:cs typeface="Optima"/>
              </a:rPr>
              <a:t>Cultivation of resources, strengths, and other recovery capital is also an essential function of reintegration</a:t>
            </a:r>
          </a:p>
          <a:p>
            <a:r>
              <a:rPr lang="en-US" sz="2400" dirty="0" smtClean="0">
                <a:latin typeface="Optima"/>
                <a:cs typeface="Optima"/>
              </a:rPr>
              <a:t>Therapeutic relationship elements and boundary setting are also imperative </a:t>
            </a:r>
            <a:endParaRPr lang="en-US" sz="2400" dirty="0">
              <a:latin typeface="Optima"/>
              <a:cs typeface="Optima"/>
            </a:endParaRPr>
          </a:p>
        </p:txBody>
      </p:sp>
    </p:spTree>
    <p:extLst>
      <p:ext uri="{BB962C8B-B14F-4D97-AF65-F5344CB8AC3E}">
        <p14:creationId xmlns:p14="http://schemas.microsoft.com/office/powerpoint/2010/main" val="2764692031"/>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Optima ExtraBlack"/>
                <a:cs typeface="Optima ExtraBlack"/>
              </a:rPr>
              <a:t>Guiding Principles </a:t>
            </a:r>
            <a:endParaRPr lang="en-US" dirty="0">
              <a:latin typeface="Optima ExtraBlack"/>
              <a:cs typeface="Optima ExtraBlack"/>
            </a:endParaRPr>
          </a:p>
        </p:txBody>
      </p:sp>
      <p:sp>
        <p:nvSpPr>
          <p:cNvPr id="3" name="Content Placeholder 2"/>
          <p:cNvSpPr>
            <a:spLocks noGrp="1"/>
          </p:cNvSpPr>
          <p:nvPr>
            <p:ph idx="1"/>
          </p:nvPr>
        </p:nvSpPr>
        <p:spPr>
          <a:xfrm>
            <a:off x="457200" y="3027071"/>
            <a:ext cx="8229600" cy="4525963"/>
          </a:xfrm>
        </p:spPr>
        <p:txBody>
          <a:bodyPr>
            <a:noAutofit/>
          </a:bodyPr>
          <a:lstStyle/>
          <a:p>
            <a:r>
              <a:rPr lang="en-US" sz="2400" dirty="0" smtClean="0">
                <a:latin typeface="Optima"/>
                <a:cs typeface="Optima"/>
              </a:rPr>
              <a:t>The </a:t>
            </a:r>
            <a:r>
              <a:rPr lang="en-US" sz="2400" dirty="0">
                <a:latin typeface="Optima"/>
                <a:cs typeface="Optima"/>
              </a:rPr>
              <a:t>stages are fluid. If you work in outpatient, you are doing reintegration work all along. You may be in the reprocessing stage and it becomes clear a person cannot stabilize sufficiently at the end of sessions, so you may need to go back into stabilization work</a:t>
            </a:r>
            <a:r>
              <a:rPr lang="en-US" sz="2400" dirty="0" smtClean="0">
                <a:latin typeface="Optima"/>
                <a:cs typeface="Optima"/>
              </a:rPr>
              <a:t>.</a:t>
            </a:r>
          </a:p>
          <a:p>
            <a:pPr marL="0" indent="0">
              <a:buNone/>
            </a:pPr>
            <a:endParaRPr lang="en-US" sz="2400" dirty="0">
              <a:latin typeface="Optima"/>
              <a:cs typeface="Optima"/>
            </a:endParaRPr>
          </a:p>
          <a:p>
            <a:r>
              <a:rPr lang="en-US" sz="2400" dirty="0">
                <a:latin typeface="Optima"/>
                <a:cs typeface="Optima"/>
              </a:rPr>
              <a:t>It is hard to put trauma work into a “neat stage model” </a:t>
            </a:r>
          </a:p>
        </p:txBody>
      </p:sp>
    </p:spTree>
    <p:extLst>
      <p:ext uri="{BB962C8B-B14F-4D97-AF65-F5344CB8AC3E}">
        <p14:creationId xmlns:p14="http://schemas.microsoft.com/office/powerpoint/2010/main" val="123623718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latin typeface="Optima ExtraBlack"/>
                <a:cs typeface="Optima ExtraBlack"/>
              </a:rPr>
              <a:t>What Types of Coping </a:t>
            </a:r>
            <a:r>
              <a:rPr lang="en-US" dirty="0">
                <a:latin typeface="Optima ExtraBlack"/>
                <a:cs typeface="Optima ExtraBlack"/>
              </a:rPr>
              <a:t>S</a:t>
            </a:r>
            <a:r>
              <a:rPr lang="en-US" dirty="0" smtClean="0">
                <a:latin typeface="Optima ExtraBlack"/>
                <a:cs typeface="Optima ExtraBlack"/>
              </a:rPr>
              <a:t>kills </a:t>
            </a:r>
            <a:r>
              <a:rPr lang="en-US" dirty="0">
                <a:latin typeface="Optima ExtraBlack"/>
                <a:cs typeface="Optima ExtraBlack"/>
              </a:rPr>
              <a:t>W</a:t>
            </a:r>
            <a:r>
              <a:rPr lang="en-US" dirty="0" smtClean="0">
                <a:latin typeface="Optima ExtraBlack"/>
                <a:cs typeface="Optima ExtraBlack"/>
              </a:rPr>
              <a:t>ork </a:t>
            </a:r>
            <a:r>
              <a:rPr lang="en-US" dirty="0">
                <a:latin typeface="Optima ExtraBlack"/>
                <a:cs typeface="Optima ExtraBlack"/>
              </a:rPr>
              <a:t>B</a:t>
            </a:r>
            <a:r>
              <a:rPr lang="en-US" dirty="0" smtClean="0">
                <a:latin typeface="Optima ExtraBlack"/>
                <a:cs typeface="Optima ExtraBlack"/>
              </a:rPr>
              <a:t>est???</a:t>
            </a:r>
            <a:endParaRPr lang="en-US" dirty="0">
              <a:latin typeface="Optima ExtraBlack"/>
              <a:cs typeface="Optima ExtraBlack"/>
            </a:endParaRPr>
          </a:p>
        </p:txBody>
      </p:sp>
      <p:sp>
        <p:nvSpPr>
          <p:cNvPr id="3" name="Content Placeholder 2"/>
          <p:cNvSpPr>
            <a:spLocks noGrp="1"/>
          </p:cNvSpPr>
          <p:nvPr>
            <p:ph idx="1"/>
          </p:nvPr>
        </p:nvSpPr>
        <p:spPr>
          <a:xfrm>
            <a:off x="457200" y="1819718"/>
            <a:ext cx="8229600" cy="4525963"/>
          </a:xfrm>
        </p:spPr>
        <p:txBody>
          <a:bodyPr>
            <a:normAutofit/>
          </a:bodyPr>
          <a:lstStyle/>
          <a:p>
            <a:r>
              <a:rPr lang="en-US" dirty="0">
                <a:latin typeface="Optima"/>
                <a:cs typeface="Optima"/>
              </a:rPr>
              <a:t>Muscle relaxation</a:t>
            </a:r>
          </a:p>
          <a:p>
            <a:pPr lvl="0"/>
            <a:r>
              <a:rPr lang="en-US" dirty="0" smtClean="0">
                <a:latin typeface="Optima"/>
                <a:cs typeface="Optima"/>
              </a:rPr>
              <a:t>Breath </a:t>
            </a:r>
            <a:r>
              <a:rPr lang="en-US" dirty="0">
                <a:latin typeface="Optima"/>
                <a:cs typeface="Optima"/>
              </a:rPr>
              <a:t>work </a:t>
            </a:r>
          </a:p>
          <a:p>
            <a:pPr lvl="0"/>
            <a:r>
              <a:rPr lang="en-US" dirty="0">
                <a:latin typeface="Optima"/>
                <a:cs typeface="Optima"/>
              </a:rPr>
              <a:t>Pressure Points/Tapping</a:t>
            </a:r>
          </a:p>
          <a:p>
            <a:r>
              <a:rPr lang="en-US" dirty="0" smtClean="0">
                <a:latin typeface="Optima"/>
                <a:cs typeface="Optima"/>
              </a:rPr>
              <a:t>Yoga</a:t>
            </a:r>
            <a:endParaRPr lang="en-US" dirty="0">
              <a:latin typeface="Optima"/>
              <a:cs typeface="Optima"/>
            </a:endParaRPr>
          </a:p>
          <a:p>
            <a:pPr lvl="0"/>
            <a:r>
              <a:rPr lang="en-US" dirty="0" smtClean="0">
                <a:latin typeface="Optima"/>
                <a:cs typeface="Optima"/>
              </a:rPr>
              <a:t>Imagery/Multisensory Soothing </a:t>
            </a:r>
            <a:endParaRPr lang="en-US" dirty="0">
              <a:latin typeface="Optima"/>
              <a:cs typeface="Optima"/>
            </a:endParaRPr>
          </a:p>
          <a:p>
            <a:pPr lvl="0"/>
            <a:r>
              <a:rPr lang="en-US" dirty="0" smtClean="0">
                <a:latin typeface="Optima"/>
                <a:cs typeface="Optima"/>
              </a:rPr>
              <a:t>Anything </a:t>
            </a:r>
            <a:r>
              <a:rPr lang="en-US" dirty="0">
                <a:latin typeface="Optima"/>
                <a:cs typeface="Optima"/>
              </a:rPr>
              <a:t>that incorporates the body in a positive, adaptive way!!! </a:t>
            </a:r>
          </a:p>
        </p:txBody>
      </p:sp>
      <p:pic>
        <p:nvPicPr>
          <p:cNvPr id="32771" name="Picture 3" descr="C:\Users\jmarich\AppData\Local\Microsoft\Windows\Temporary Internet Files\Content.IE5\14JFZM8O\MPj04330550000[1].jpg"/>
          <p:cNvPicPr>
            <a:picLocks noChangeAspect="1" noChangeArrowheads="1"/>
          </p:cNvPicPr>
          <p:nvPr/>
        </p:nvPicPr>
        <p:blipFill>
          <a:blip r:embed="rId2" cstate="print"/>
          <a:srcRect/>
          <a:stretch>
            <a:fillRect/>
          </a:stretch>
        </p:blipFill>
        <p:spPr bwMode="auto">
          <a:xfrm>
            <a:off x="6248400" y="2209800"/>
            <a:ext cx="2410631" cy="1600200"/>
          </a:xfrm>
          <a:prstGeom prst="rect">
            <a:avLst/>
          </a:prstGeom>
          <a:noFill/>
        </p:spPr>
      </p:pic>
    </p:spTree>
    <p:extLst>
      <p:ext uri="{BB962C8B-B14F-4D97-AF65-F5344CB8AC3E}">
        <p14:creationId xmlns:p14="http://schemas.microsoft.com/office/powerpoint/2010/main" val="2324339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359"/>
            <a:ext cx="7583488" cy="1143000"/>
          </a:xfrm>
        </p:spPr>
        <p:txBody>
          <a:bodyPr>
            <a:noAutofit/>
          </a:bodyPr>
          <a:lstStyle/>
          <a:p>
            <a:r>
              <a:rPr lang="en-US" sz="3600" dirty="0" smtClean="0">
                <a:latin typeface="Optima ExtraBlack"/>
                <a:cs typeface="Optima ExtraBlack"/>
              </a:rPr>
              <a:t/>
            </a:r>
            <a:br>
              <a:rPr lang="en-US" sz="3600" dirty="0" smtClean="0">
                <a:latin typeface="Optima ExtraBlack"/>
                <a:cs typeface="Optima ExtraBlack"/>
              </a:rPr>
            </a:br>
            <a:r>
              <a:rPr lang="en-US" sz="3600" dirty="0" smtClean="0">
                <a:latin typeface="Optima ExtraBlack"/>
                <a:cs typeface="Optima ExtraBlack"/>
              </a:rPr>
              <a:t>Progressive Muscle Relaxation</a:t>
            </a:r>
            <a:endParaRPr lang="en-US" sz="3600" dirty="0">
              <a:latin typeface="Optima ExtraBlack"/>
              <a:cs typeface="Optima ExtraBlack"/>
            </a:endParaRPr>
          </a:p>
        </p:txBody>
      </p:sp>
      <p:pic>
        <p:nvPicPr>
          <p:cNvPr id="3" name="Picture 2"/>
          <p:cNvPicPr>
            <a:picLocks noChangeAspect="1"/>
          </p:cNvPicPr>
          <p:nvPr/>
        </p:nvPicPr>
        <p:blipFill>
          <a:blip r:embed="rId2"/>
          <a:stretch>
            <a:fillRect/>
          </a:stretch>
        </p:blipFill>
        <p:spPr>
          <a:xfrm>
            <a:off x="1881320" y="2137364"/>
            <a:ext cx="5491735" cy="3988294"/>
          </a:xfrm>
          <a:prstGeom prst="rect">
            <a:avLst/>
          </a:prstGeom>
        </p:spPr>
      </p:pic>
    </p:spTree>
    <p:extLst>
      <p:ext uri="{BB962C8B-B14F-4D97-AF65-F5344CB8AC3E}">
        <p14:creationId xmlns:p14="http://schemas.microsoft.com/office/powerpoint/2010/main" val="3678434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0041"/>
            <a:ext cx="7583488" cy="1143000"/>
          </a:xfrm>
        </p:spPr>
        <p:txBody>
          <a:bodyPr/>
          <a:lstStyle/>
          <a:p>
            <a:r>
              <a:rPr lang="en-US" dirty="0" smtClean="0">
                <a:latin typeface="Optima ExtraBlack"/>
                <a:cs typeface="Optima ExtraBlack"/>
              </a:rPr>
              <a:t>Breathing Basics</a:t>
            </a:r>
            <a:endParaRPr lang="en-US" dirty="0">
              <a:latin typeface="Optima ExtraBlack"/>
              <a:cs typeface="Optima ExtraBlack"/>
            </a:endParaRPr>
          </a:p>
        </p:txBody>
      </p:sp>
      <p:sp>
        <p:nvSpPr>
          <p:cNvPr id="3" name="Content Placeholder 2"/>
          <p:cNvSpPr>
            <a:spLocks noGrp="1"/>
          </p:cNvSpPr>
          <p:nvPr>
            <p:ph idx="1"/>
          </p:nvPr>
        </p:nvSpPr>
        <p:spPr>
          <a:xfrm>
            <a:off x="533400" y="1828800"/>
            <a:ext cx="8153399" cy="4297363"/>
          </a:xfrm>
        </p:spPr>
        <p:txBody>
          <a:bodyPr>
            <a:normAutofit/>
          </a:bodyPr>
          <a:lstStyle/>
          <a:p>
            <a:pPr>
              <a:buNone/>
            </a:pPr>
            <a:r>
              <a:rPr lang="en-US" sz="2800" i="1" dirty="0" smtClean="0">
                <a:latin typeface="Optima"/>
                <a:cs typeface="Optima"/>
              </a:rPr>
              <a:t>	</a:t>
            </a:r>
            <a:r>
              <a:rPr lang="en-US" sz="3600" i="1" dirty="0" smtClean="0">
                <a:latin typeface="Optima"/>
                <a:cs typeface="Optima"/>
              </a:rPr>
              <a:t>”The mind controls the body, but the breath controls the mind.“</a:t>
            </a:r>
          </a:p>
          <a:p>
            <a:pPr>
              <a:buNone/>
            </a:pPr>
            <a:r>
              <a:rPr lang="en-US" sz="2800" i="1" dirty="0" smtClean="0">
                <a:latin typeface="Optima"/>
                <a:cs typeface="Optima"/>
              </a:rPr>
              <a:t/>
            </a:r>
            <a:br>
              <a:rPr lang="en-US" sz="2800" i="1" dirty="0" smtClean="0">
                <a:latin typeface="Optima"/>
                <a:cs typeface="Optima"/>
              </a:rPr>
            </a:br>
            <a:r>
              <a:rPr lang="en-US" sz="2800" i="1" dirty="0" smtClean="0">
                <a:latin typeface="Optima"/>
                <a:cs typeface="Optima"/>
              </a:rPr>
              <a:t>B.K.S. </a:t>
            </a:r>
            <a:r>
              <a:rPr lang="en-US" sz="2800" i="1" dirty="0" err="1" smtClean="0">
                <a:latin typeface="Optima"/>
                <a:cs typeface="Optima"/>
              </a:rPr>
              <a:t>Iyengar</a:t>
            </a:r>
            <a:endParaRPr lang="en-US" sz="2800" dirty="0">
              <a:latin typeface="Optima"/>
              <a:cs typeface="Optima"/>
            </a:endParaRPr>
          </a:p>
        </p:txBody>
      </p:sp>
      <p:pic>
        <p:nvPicPr>
          <p:cNvPr id="4" name="Picture 3"/>
          <p:cNvPicPr>
            <a:picLocks noChangeAspect="1"/>
          </p:cNvPicPr>
          <p:nvPr/>
        </p:nvPicPr>
        <p:blipFill>
          <a:blip r:embed="rId2"/>
          <a:stretch>
            <a:fillRect/>
          </a:stretch>
        </p:blipFill>
        <p:spPr>
          <a:xfrm>
            <a:off x="6020225" y="2973517"/>
            <a:ext cx="2666574" cy="3510082"/>
          </a:xfrm>
          <a:prstGeom prst="rect">
            <a:avLst/>
          </a:prstGeom>
        </p:spPr>
      </p:pic>
    </p:spTree>
    <p:extLst>
      <p:ext uri="{BB962C8B-B14F-4D97-AF65-F5344CB8AC3E}">
        <p14:creationId xmlns:p14="http://schemas.microsoft.com/office/powerpoint/2010/main" val="3979215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6040"/>
            <a:ext cx="7583488" cy="1143000"/>
          </a:xfrm>
        </p:spPr>
        <p:txBody>
          <a:bodyPr/>
          <a:lstStyle/>
          <a:p>
            <a:r>
              <a:rPr lang="en-US" dirty="0" smtClean="0">
                <a:latin typeface="Optima ExtraBlack"/>
                <a:cs typeface="Optima ExtraBlack"/>
              </a:rPr>
              <a:t>Breathing Basics</a:t>
            </a:r>
            <a:endParaRPr lang="en-US" dirty="0">
              <a:latin typeface="Optima ExtraBlack"/>
              <a:cs typeface="Optima ExtraBlack"/>
            </a:endParaRPr>
          </a:p>
        </p:txBody>
      </p:sp>
      <p:sp>
        <p:nvSpPr>
          <p:cNvPr id="3" name="Content Placeholder 2"/>
          <p:cNvSpPr>
            <a:spLocks noGrp="1"/>
          </p:cNvSpPr>
          <p:nvPr>
            <p:ph idx="1"/>
          </p:nvPr>
        </p:nvSpPr>
        <p:spPr>
          <a:xfrm>
            <a:off x="533400" y="1828800"/>
            <a:ext cx="8153399" cy="4297363"/>
          </a:xfrm>
        </p:spPr>
        <p:txBody>
          <a:bodyPr>
            <a:normAutofit/>
          </a:bodyPr>
          <a:lstStyle/>
          <a:p>
            <a:pPr>
              <a:buNone/>
            </a:pPr>
            <a:r>
              <a:rPr lang="en-US" sz="2800" i="1" dirty="0" smtClean="0"/>
              <a:t>	</a:t>
            </a:r>
            <a:r>
              <a:rPr lang="en-US" sz="2800" i="1" dirty="0" smtClean="0">
                <a:latin typeface="Optima"/>
                <a:cs typeface="Optima"/>
              </a:rPr>
              <a:t>”Teaching breathing exercises to your client is like teaching a teenager when to accelerate and when to brake the car.“</a:t>
            </a:r>
          </a:p>
          <a:p>
            <a:pPr>
              <a:buNone/>
            </a:pPr>
            <a:r>
              <a:rPr lang="en-US" sz="2800" i="1" dirty="0" smtClean="0">
                <a:latin typeface="Optima"/>
                <a:cs typeface="Optima"/>
              </a:rPr>
              <a:t/>
            </a:r>
            <a:br>
              <a:rPr lang="en-US" sz="2800" i="1" dirty="0" smtClean="0">
                <a:latin typeface="Optima"/>
                <a:cs typeface="Optima"/>
              </a:rPr>
            </a:br>
            <a:r>
              <a:rPr lang="en-US" sz="2800" i="1" dirty="0" smtClean="0">
                <a:latin typeface="Optima"/>
                <a:cs typeface="Optima"/>
              </a:rPr>
              <a:t>Amy </a:t>
            </a:r>
            <a:r>
              <a:rPr lang="en-US" sz="2800" i="1" dirty="0" err="1" smtClean="0">
                <a:latin typeface="Optima"/>
                <a:cs typeface="Optima"/>
              </a:rPr>
              <a:t>Weintraub</a:t>
            </a:r>
            <a:endParaRPr lang="en-US" sz="2800" dirty="0">
              <a:latin typeface="Optima"/>
              <a:cs typeface="Optima"/>
            </a:endParaRPr>
          </a:p>
        </p:txBody>
      </p:sp>
      <p:pic>
        <p:nvPicPr>
          <p:cNvPr id="5" name="Picture 4"/>
          <p:cNvPicPr>
            <a:picLocks noChangeAspect="1"/>
          </p:cNvPicPr>
          <p:nvPr/>
        </p:nvPicPr>
        <p:blipFill>
          <a:blip r:embed="rId2"/>
          <a:stretch>
            <a:fillRect/>
          </a:stretch>
        </p:blipFill>
        <p:spPr>
          <a:xfrm>
            <a:off x="6224034" y="3089827"/>
            <a:ext cx="2293908" cy="3349833"/>
          </a:xfrm>
          <a:prstGeom prst="rect">
            <a:avLst/>
          </a:prstGeom>
        </p:spPr>
      </p:pic>
    </p:spTree>
    <p:extLst>
      <p:ext uri="{BB962C8B-B14F-4D97-AF65-F5344CB8AC3E}">
        <p14:creationId xmlns:p14="http://schemas.microsoft.com/office/powerpoint/2010/main" val="104328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77" y="1070169"/>
            <a:ext cx="8229600" cy="917516"/>
          </a:xfrm>
        </p:spPr>
        <p:txBody>
          <a:bodyPr/>
          <a:lstStyle/>
          <a:p>
            <a:r>
              <a:rPr lang="en-US" dirty="0" smtClean="0">
                <a:latin typeface="Optima ExtraBlack"/>
                <a:cs typeface="Optima ExtraBlack"/>
              </a:rPr>
              <a:t>Etymology</a:t>
            </a:r>
            <a:endParaRPr lang="en-US" dirty="0">
              <a:latin typeface="Optima ExtraBlack"/>
              <a:cs typeface="Optima ExtraBlack"/>
            </a:endParaRPr>
          </a:p>
        </p:txBody>
      </p:sp>
      <p:sp>
        <p:nvSpPr>
          <p:cNvPr id="4" name="TextBox 3"/>
          <p:cNvSpPr txBox="1"/>
          <p:nvPr/>
        </p:nvSpPr>
        <p:spPr>
          <a:xfrm>
            <a:off x="670726" y="3681382"/>
            <a:ext cx="7948823" cy="707886"/>
          </a:xfrm>
          <a:prstGeom prst="rect">
            <a:avLst/>
          </a:prstGeom>
          <a:noFill/>
        </p:spPr>
        <p:txBody>
          <a:bodyPr wrap="square" rtlCol="0">
            <a:spAutoFit/>
          </a:bodyPr>
          <a:lstStyle/>
          <a:p>
            <a:r>
              <a:rPr lang="en-US" sz="4000" dirty="0" smtClean="0">
                <a:latin typeface="Optima"/>
                <a:cs typeface="Optima"/>
              </a:rPr>
              <a:t>What does the word </a:t>
            </a:r>
            <a:r>
              <a:rPr lang="en-US" sz="4000" i="1" dirty="0" smtClean="0">
                <a:latin typeface="Optima"/>
                <a:cs typeface="Optima"/>
              </a:rPr>
              <a:t>trauma </a:t>
            </a:r>
            <a:r>
              <a:rPr lang="en-US" sz="4000" dirty="0" smtClean="0">
                <a:latin typeface="Optima"/>
                <a:cs typeface="Optima"/>
              </a:rPr>
              <a:t>mean? </a:t>
            </a:r>
            <a:endParaRPr lang="en-US" sz="4000" dirty="0">
              <a:latin typeface="Optima"/>
              <a:cs typeface="Optima"/>
            </a:endParaRPr>
          </a:p>
        </p:txBody>
      </p:sp>
    </p:spTree>
    <p:extLst>
      <p:ext uri="{BB962C8B-B14F-4D97-AF65-F5344CB8AC3E}">
        <p14:creationId xmlns:p14="http://schemas.microsoft.com/office/powerpoint/2010/main" val="336748581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halkduster"/>
                <a:cs typeface="Chalkduster"/>
              </a:rPr>
              <a:t/>
            </a:r>
            <a:br>
              <a:rPr lang="en-US" dirty="0" smtClean="0">
                <a:latin typeface="Chalkduster"/>
                <a:cs typeface="Chalkduster"/>
              </a:rPr>
            </a:br>
            <a:r>
              <a:rPr lang="en-US" sz="4000" dirty="0" smtClean="0">
                <a:latin typeface="Optima ExtraBlack"/>
                <a:cs typeface="Optima ExtraBlack"/>
              </a:rPr>
              <a:t>Practicing Awareness of Breath</a:t>
            </a:r>
            <a:endParaRPr lang="en-US" sz="4000" dirty="0">
              <a:latin typeface="Optima ExtraBlack"/>
              <a:cs typeface="Optima ExtraBlack"/>
            </a:endParaRPr>
          </a:p>
        </p:txBody>
      </p:sp>
      <p:pic>
        <p:nvPicPr>
          <p:cNvPr id="4" name="Picture 3" descr="60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72715" y="2131489"/>
            <a:ext cx="2794202" cy="4207001"/>
          </a:xfrm>
          <a:prstGeom prst="rect">
            <a:avLst/>
          </a:prstGeom>
        </p:spPr>
      </p:pic>
    </p:spTree>
    <p:extLst>
      <p:ext uri="{BB962C8B-B14F-4D97-AF65-F5344CB8AC3E}">
        <p14:creationId xmlns:p14="http://schemas.microsoft.com/office/powerpoint/2010/main" val="197292169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280"/>
            <a:ext cx="8229600" cy="1143000"/>
          </a:xfrm>
        </p:spPr>
        <p:txBody>
          <a:bodyPr/>
          <a:lstStyle/>
          <a:p>
            <a:r>
              <a:rPr lang="en-US" dirty="0" smtClean="0">
                <a:latin typeface="Optima ExtraBlack"/>
                <a:cs typeface="Optima ExtraBlack"/>
              </a:rPr>
              <a:t>Breathing Basics</a:t>
            </a:r>
            <a:endParaRPr lang="en-US" dirty="0">
              <a:latin typeface="Optima ExtraBlack"/>
              <a:cs typeface="Optima ExtraBlack"/>
            </a:endParaRPr>
          </a:p>
        </p:txBody>
      </p:sp>
      <p:sp>
        <p:nvSpPr>
          <p:cNvPr id="3" name="Content Placeholder 2"/>
          <p:cNvSpPr>
            <a:spLocks noGrp="1"/>
          </p:cNvSpPr>
          <p:nvPr>
            <p:ph idx="1"/>
          </p:nvPr>
        </p:nvSpPr>
        <p:spPr/>
        <p:txBody>
          <a:bodyPr>
            <a:normAutofit/>
          </a:bodyPr>
          <a:lstStyle/>
          <a:p>
            <a:pPr>
              <a:lnSpc>
                <a:spcPct val="200000"/>
              </a:lnSpc>
            </a:pPr>
            <a:r>
              <a:rPr lang="en-US" sz="4000" dirty="0" smtClean="0">
                <a:latin typeface="Optima"/>
                <a:cs typeface="Optima"/>
              </a:rPr>
              <a:t>Diaphragmatic breathing</a:t>
            </a:r>
          </a:p>
          <a:p>
            <a:pPr>
              <a:lnSpc>
                <a:spcPct val="200000"/>
              </a:lnSpc>
            </a:pPr>
            <a:r>
              <a:rPr lang="en-US" sz="4000" dirty="0" smtClean="0">
                <a:latin typeface="Optima"/>
                <a:cs typeface="Optima"/>
              </a:rPr>
              <a:t>Complete breathing</a:t>
            </a:r>
          </a:p>
          <a:p>
            <a:pPr>
              <a:lnSpc>
                <a:spcPct val="200000"/>
              </a:lnSpc>
            </a:pPr>
            <a:r>
              <a:rPr lang="en-US" sz="4000" dirty="0" err="1" smtClean="0">
                <a:latin typeface="Optima"/>
                <a:cs typeface="Optima"/>
              </a:rPr>
              <a:t>Ujjayi</a:t>
            </a:r>
            <a:r>
              <a:rPr lang="en-US" sz="4000" dirty="0" smtClean="0">
                <a:latin typeface="Optima"/>
                <a:cs typeface="Optima"/>
              </a:rPr>
              <a:t> breathing</a:t>
            </a:r>
            <a:endParaRPr lang="en-US" sz="4000" dirty="0">
              <a:latin typeface="Optima"/>
              <a:cs typeface="Optima"/>
            </a:endParaRPr>
          </a:p>
        </p:txBody>
      </p:sp>
      <p:pic>
        <p:nvPicPr>
          <p:cNvPr id="110595" name="Picture 3" descr="C:\Users\jmarich\AppData\Local\Microsoft\Windows\Temporary Internet Files\Content.IE5\6MPDNAXU\MCj02871050000[1].wmf"/>
          <p:cNvPicPr>
            <a:picLocks noChangeAspect="1" noChangeArrowheads="1"/>
          </p:cNvPicPr>
          <p:nvPr/>
        </p:nvPicPr>
        <p:blipFill>
          <a:blip r:embed="rId2" cstate="print"/>
          <a:srcRect/>
          <a:stretch>
            <a:fillRect/>
          </a:stretch>
        </p:blipFill>
        <p:spPr bwMode="auto">
          <a:xfrm>
            <a:off x="6172200" y="2963002"/>
            <a:ext cx="2282982" cy="2677316"/>
          </a:xfrm>
          <a:prstGeom prst="rect">
            <a:avLst/>
          </a:prstGeom>
          <a:noFill/>
        </p:spPr>
      </p:pic>
    </p:spTree>
    <p:extLst>
      <p:ext uri="{BB962C8B-B14F-4D97-AF65-F5344CB8AC3E}">
        <p14:creationId xmlns:p14="http://schemas.microsoft.com/office/powerpoint/2010/main" val="3756053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920"/>
            <a:ext cx="8229600" cy="1143000"/>
          </a:xfrm>
        </p:spPr>
        <p:txBody>
          <a:bodyPr/>
          <a:lstStyle/>
          <a:p>
            <a:r>
              <a:rPr lang="en-US" dirty="0" smtClean="0">
                <a:latin typeface="Optima ExtraBlack"/>
                <a:cs typeface="Optima ExtraBlack"/>
              </a:rPr>
              <a:t>Breathing Basics</a:t>
            </a:r>
            <a:endParaRPr lang="en-US" dirty="0">
              <a:latin typeface="Optima ExtraBlack"/>
              <a:cs typeface="Optima ExtraBlack"/>
            </a:endParaRPr>
          </a:p>
        </p:txBody>
      </p:sp>
      <p:sp>
        <p:nvSpPr>
          <p:cNvPr id="3" name="Content Placeholder 2"/>
          <p:cNvSpPr>
            <a:spLocks noGrp="1"/>
          </p:cNvSpPr>
          <p:nvPr>
            <p:ph idx="1"/>
          </p:nvPr>
        </p:nvSpPr>
        <p:spPr/>
        <p:txBody>
          <a:bodyPr>
            <a:normAutofit/>
          </a:bodyPr>
          <a:lstStyle/>
          <a:p>
            <a:pPr lvl="0"/>
            <a:r>
              <a:rPr lang="en-US" dirty="0" smtClean="0">
                <a:latin typeface="Optima"/>
                <a:cs typeface="Optima"/>
              </a:rPr>
              <a:t>Dr. Andrew Weil (2010)</a:t>
            </a:r>
          </a:p>
          <a:p>
            <a:pPr lvl="0">
              <a:buNone/>
            </a:pPr>
            <a:r>
              <a:rPr lang="en-US" dirty="0" smtClean="0">
                <a:latin typeface="Optima"/>
                <a:cs typeface="Optima"/>
              </a:rPr>
              <a:t> </a:t>
            </a:r>
            <a:r>
              <a:rPr lang="en-US" i="1" dirty="0" smtClean="0">
                <a:latin typeface="Optima"/>
                <a:cs typeface="Optima"/>
                <a:hlinkClick r:id="rId2"/>
              </a:rPr>
              <a:t>http://www.drweil.com/drw/u/ART00521/three-breathing-exercises.html</a:t>
            </a:r>
            <a:endParaRPr lang="en-US" i="1" dirty="0" smtClean="0">
              <a:latin typeface="Optima"/>
              <a:cs typeface="Optima"/>
            </a:endParaRPr>
          </a:p>
          <a:p>
            <a:pPr lvl="0">
              <a:buNone/>
            </a:pPr>
            <a:endParaRPr lang="en-US" dirty="0" smtClean="0">
              <a:latin typeface="Optima"/>
              <a:cs typeface="Optima"/>
            </a:endParaRPr>
          </a:p>
          <a:p>
            <a:pPr lvl="0"/>
            <a:r>
              <a:rPr lang="en-US" dirty="0" smtClean="0">
                <a:latin typeface="Optima"/>
                <a:cs typeface="Optima"/>
              </a:rPr>
              <a:t>A-B-C of Yoga (2010)</a:t>
            </a:r>
          </a:p>
          <a:p>
            <a:pPr lvl="0"/>
            <a:endParaRPr lang="en-US" dirty="0" smtClean="0">
              <a:latin typeface="Optima"/>
              <a:cs typeface="Optima"/>
            </a:endParaRPr>
          </a:p>
          <a:p>
            <a:pPr>
              <a:buNone/>
            </a:pPr>
            <a:r>
              <a:rPr lang="en-US" i="1" dirty="0" smtClean="0">
                <a:latin typeface="Optima"/>
                <a:cs typeface="Optima"/>
              </a:rPr>
              <a:t>	</a:t>
            </a:r>
            <a:r>
              <a:rPr lang="en-US" i="1" dirty="0" smtClean="0">
                <a:latin typeface="Optima"/>
                <a:cs typeface="Optima"/>
                <a:hlinkClick r:id="rId3"/>
              </a:rPr>
              <a:t>http://www.abc-of-yoga.com/pranayama/</a:t>
            </a:r>
            <a:endParaRPr lang="en-US" i="1" dirty="0" smtClean="0">
              <a:latin typeface="Optima"/>
              <a:cs typeface="Optima"/>
            </a:endParaRPr>
          </a:p>
          <a:p>
            <a:pPr>
              <a:buNone/>
            </a:pPr>
            <a:endParaRPr lang="en-US" dirty="0" smtClean="0"/>
          </a:p>
          <a:p>
            <a:endParaRPr lang="en-US" dirty="0"/>
          </a:p>
        </p:txBody>
      </p:sp>
    </p:spTree>
    <p:extLst>
      <p:ext uri="{BB962C8B-B14F-4D97-AF65-F5344CB8AC3E}">
        <p14:creationId xmlns:p14="http://schemas.microsoft.com/office/powerpoint/2010/main" val="190821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77"/>
            <a:ext cx="8229600" cy="1143000"/>
          </a:xfrm>
        </p:spPr>
        <p:txBody>
          <a:bodyPr/>
          <a:lstStyle/>
          <a:p>
            <a:r>
              <a:rPr lang="en-US" dirty="0" smtClean="0">
                <a:latin typeface="Optima ExtraBlack"/>
                <a:cs typeface="Optima ExtraBlack"/>
              </a:rPr>
              <a:t>Breathing Basics</a:t>
            </a:r>
            <a:endParaRPr lang="en-US" dirty="0">
              <a:latin typeface="Optima ExtraBlack"/>
              <a:cs typeface="Optima ExtraBlack"/>
            </a:endParaRPr>
          </a:p>
        </p:txBody>
      </p:sp>
      <p:sp>
        <p:nvSpPr>
          <p:cNvPr id="3" name="Content Placeholder 2"/>
          <p:cNvSpPr>
            <a:spLocks noGrp="1"/>
          </p:cNvSpPr>
          <p:nvPr>
            <p:ph idx="1"/>
          </p:nvPr>
        </p:nvSpPr>
        <p:spPr>
          <a:xfrm>
            <a:off x="304800" y="1935162"/>
            <a:ext cx="8686800" cy="4922838"/>
          </a:xfrm>
        </p:spPr>
        <p:txBody>
          <a:bodyPr>
            <a:normAutofit/>
          </a:bodyPr>
          <a:lstStyle/>
          <a:p>
            <a:pPr lvl="0"/>
            <a:r>
              <a:rPr lang="en-US" sz="2600" dirty="0" smtClean="0">
                <a:latin typeface="Optima"/>
                <a:cs typeface="Optima"/>
              </a:rPr>
              <a:t>Clients who are easily activated may not feel comfortable closing their eyes during breath work. Reiterate that it is not necessary to close the eyes during these exercises.</a:t>
            </a:r>
          </a:p>
          <a:p>
            <a:pPr lvl="0"/>
            <a:r>
              <a:rPr lang="en-US" sz="2600" dirty="0" smtClean="0">
                <a:latin typeface="Optima"/>
                <a:cs typeface="Optima"/>
              </a:rPr>
              <a:t>Start slowly…if a client is not used to breathing deliberately, don’t overwhelm him. Starting with a few simple breaths, and encouraging repetition as a homework assignment, is fine.</a:t>
            </a:r>
          </a:p>
          <a:p>
            <a:pPr lvl="0"/>
            <a:r>
              <a:rPr lang="en-US" sz="2600" dirty="0" smtClean="0">
                <a:latin typeface="Optima"/>
                <a:cs typeface="Optima"/>
              </a:rPr>
              <a:t>If a client has a history of respiratory difficulties, make sure to obtain a release to speak with her medical provider before proceeding. </a:t>
            </a:r>
          </a:p>
          <a:p>
            <a:endParaRPr lang="en-US" dirty="0"/>
          </a:p>
        </p:txBody>
      </p:sp>
      <p:pic>
        <p:nvPicPr>
          <p:cNvPr id="111618" name="Picture 2" descr="C:\Users\jmarich\AppData\Local\Microsoft\Windows\Temporary Internet Files\Content.IE5\3IEN9XUB\MCj04347500000[1].png"/>
          <p:cNvPicPr>
            <a:picLocks noChangeAspect="1" noChangeArrowheads="1"/>
          </p:cNvPicPr>
          <p:nvPr/>
        </p:nvPicPr>
        <p:blipFill>
          <a:blip r:embed="rId2" cstate="print"/>
          <a:srcRect/>
          <a:stretch>
            <a:fillRect/>
          </a:stretch>
        </p:blipFill>
        <p:spPr bwMode="auto">
          <a:xfrm>
            <a:off x="7543800" y="249877"/>
            <a:ext cx="1371600" cy="1371600"/>
          </a:xfrm>
          <a:prstGeom prst="rect">
            <a:avLst/>
          </a:prstGeom>
          <a:noFill/>
        </p:spPr>
      </p:pic>
    </p:spTree>
    <p:extLst>
      <p:ext uri="{BB962C8B-B14F-4D97-AF65-F5344CB8AC3E}">
        <p14:creationId xmlns:p14="http://schemas.microsoft.com/office/powerpoint/2010/main" val="3056530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Optima ExtraBlack"/>
                <a:cs typeface="Optima ExtraBlack"/>
              </a:rPr>
              <a:t>Pressure Points </a:t>
            </a:r>
            <a:endParaRPr lang="en-US" dirty="0">
              <a:latin typeface="Optima ExtraBlack"/>
              <a:cs typeface="Optima ExtraBlack"/>
            </a:endParaRPr>
          </a:p>
        </p:txBody>
      </p:sp>
      <p:sp>
        <p:nvSpPr>
          <p:cNvPr id="3" name="TextBox 2"/>
          <p:cNvSpPr txBox="1"/>
          <p:nvPr/>
        </p:nvSpPr>
        <p:spPr>
          <a:xfrm>
            <a:off x="609600" y="2133600"/>
            <a:ext cx="7696200" cy="4801315"/>
          </a:xfrm>
          <a:prstGeom prst="rect">
            <a:avLst/>
          </a:prstGeom>
          <a:noFill/>
        </p:spPr>
        <p:txBody>
          <a:bodyPr wrap="square" rtlCol="0">
            <a:spAutoFit/>
          </a:bodyPr>
          <a:lstStyle/>
          <a:p>
            <a:pPr marL="285750" indent="-285750">
              <a:buFont typeface="Wingdings" charset="2"/>
              <a:buChar char="u"/>
            </a:pPr>
            <a:r>
              <a:rPr lang="en-US" sz="2400" dirty="0" smtClean="0">
                <a:latin typeface="Optima"/>
                <a:cs typeface="Optima"/>
              </a:rPr>
              <a:t>Sea of Tranquility</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Letting Go/Butterfly Hug</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Gates of Consciousness</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Third Eye (and variations)</a:t>
            </a:r>
          </a:p>
          <a:p>
            <a:pPr marL="285750" indent="-285750">
              <a:buFont typeface="Wingdings" charset="2"/>
              <a:buChar char="u"/>
            </a:pPr>
            <a:endParaRPr lang="en-US" sz="2400" dirty="0">
              <a:latin typeface="Optima"/>
              <a:cs typeface="Optima"/>
            </a:endParaRPr>
          </a:p>
          <a:p>
            <a:pPr marL="285750" indent="-285750">
              <a:buFont typeface="Wingdings" charset="2"/>
              <a:buChar char="u"/>
            </a:pPr>
            <a:r>
              <a:rPr lang="en-US" sz="2400" dirty="0" smtClean="0">
                <a:latin typeface="Optima"/>
                <a:cs typeface="Optima"/>
              </a:rPr>
              <a:t>Karate Chop </a:t>
            </a:r>
          </a:p>
          <a:p>
            <a:pPr marL="285750" indent="-285750">
              <a:buFont typeface="Wingdings" charset="2"/>
              <a:buChar char="u"/>
            </a:pPr>
            <a:endParaRPr lang="en-US" dirty="0"/>
          </a:p>
          <a:p>
            <a:pPr marL="285750" indent="-285750">
              <a:buFont typeface="Wingdings" charset="2"/>
              <a:buChar char="u"/>
            </a:pPr>
            <a:endParaRPr lang="en-US" dirty="0" smtClean="0"/>
          </a:p>
          <a:p>
            <a:endParaRPr lang="en-US" dirty="0" smtClean="0"/>
          </a:p>
          <a:p>
            <a:endParaRPr lang="en-US" dirty="0"/>
          </a:p>
          <a:p>
            <a:pPr marL="285750" indent="-285750">
              <a:buFont typeface="Wingdings" charset="2"/>
              <a:buChar char="u"/>
            </a:pPr>
            <a:endParaRPr lang="en-US" dirty="0" smtClean="0"/>
          </a:p>
        </p:txBody>
      </p:sp>
      <p:pic>
        <p:nvPicPr>
          <p:cNvPr id="4" name="Picture 3"/>
          <p:cNvPicPr>
            <a:picLocks noChangeAspect="1"/>
          </p:cNvPicPr>
          <p:nvPr/>
        </p:nvPicPr>
        <p:blipFill>
          <a:blip r:embed="rId2"/>
          <a:stretch>
            <a:fillRect/>
          </a:stretch>
        </p:blipFill>
        <p:spPr>
          <a:xfrm>
            <a:off x="5565572" y="1856774"/>
            <a:ext cx="3121228" cy="4167000"/>
          </a:xfrm>
          <a:prstGeom prst="rect">
            <a:avLst/>
          </a:prstGeom>
        </p:spPr>
      </p:pic>
    </p:spTree>
    <p:extLst>
      <p:ext uri="{BB962C8B-B14F-4D97-AF65-F5344CB8AC3E}">
        <p14:creationId xmlns:p14="http://schemas.microsoft.com/office/powerpoint/2010/main" val="2997671108"/>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Yoga</a:t>
            </a:r>
            <a:endParaRPr lang="en-US" dirty="0">
              <a:latin typeface="Optima ExtraBlack"/>
              <a:cs typeface="Optima ExtraBlack"/>
            </a:endParaRPr>
          </a:p>
        </p:txBody>
      </p:sp>
      <p:sp>
        <p:nvSpPr>
          <p:cNvPr id="3" name="Content Placeholder 2"/>
          <p:cNvSpPr>
            <a:spLocks noGrp="1"/>
          </p:cNvSpPr>
          <p:nvPr>
            <p:ph idx="1"/>
          </p:nvPr>
        </p:nvSpPr>
        <p:spPr/>
        <p:txBody>
          <a:bodyPr/>
          <a:lstStyle/>
          <a:p>
            <a:r>
              <a:rPr lang="en-US" sz="2400" dirty="0" smtClean="0">
                <a:latin typeface="Optima"/>
                <a:cs typeface="Optima"/>
              </a:rPr>
              <a:t>Dr. Bessel Van Der </a:t>
            </a:r>
            <a:r>
              <a:rPr lang="en-US" sz="2400" dirty="0" err="1" smtClean="0">
                <a:latin typeface="Optima"/>
                <a:cs typeface="Optima"/>
              </a:rPr>
              <a:t>Kolk</a:t>
            </a:r>
            <a:r>
              <a:rPr lang="en-US" sz="2400" dirty="0" smtClean="0">
                <a:latin typeface="Optima"/>
                <a:cs typeface="Optima"/>
              </a:rPr>
              <a:t> is a leading research proponent of using yoga as a primary and adjunctive treatment for PTSD</a:t>
            </a:r>
          </a:p>
          <a:p>
            <a:r>
              <a:rPr lang="en-US" sz="2400" dirty="0" smtClean="0">
                <a:latin typeface="Optima"/>
                <a:cs typeface="Optima"/>
              </a:rPr>
              <a:t>Yoga, if integrated safely and appropriately, is at very least,  an ideal coping skill technique in traumatized individuals</a:t>
            </a:r>
          </a:p>
          <a:p>
            <a:r>
              <a:rPr lang="en-US" sz="2400" dirty="0" smtClean="0">
                <a:latin typeface="Optima"/>
                <a:cs typeface="Optima"/>
              </a:rPr>
              <a:t>Many high profile addiction treatment centers throughout the world offer yoga </a:t>
            </a:r>
            <a:endParaRPr lang="en-US" sz="2400" dirty="0">
              <a:latin typeface="Optima"/>
              <a:cs typeface="Optima"/>
            </a:endParaRPr>
          </a:p>
        </p:txBody>
      </p:sp>
      <p:pic>
        <p:nvPicPr>
          <p:cNvPr id="5" name="Picture 4"/>
          <p:cNvPicPr>
            <a:picLocks noChangeAspect="1"/>
          </p:cNvPicPr>
          <p:nvPr/>
        </p:nvPicPr>
        <p:blipFill>
          <a:blip r:embed="rId2"/>
          <a:stretch>
            <a:fillRect/>
          </a:stretch>
        </p:blipFill>
        <p:spPr>
          <a:xfrm>
            <a:off x="4967275" y="3895878"/>
            <a:ext cx="3719525" cy="2789643"/>
          </a:xfrm>
          <a:prstGeom prst="rect">
            <a:avLst/>
          </a:prstGeom>
        </p:spPr>
      </p:pic>
    </p:spTree>
    <p:extLst>
      <p:ext uri="{BB962C8B-B14F-4D97-AF65-F5344CB8AC3E}">
        <p14:creationId xmlns:p14="http://schemas.microsoft.com/office/powerpoint/2010/main" val="415931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Optima ExtraBlack"/>
                <a:cs typeface="Optima ExtraBlack"/>
              </a:rPr>
              <a:t>Yoga</a:t>
            </a:r>
            <a:endParaRPr lang="en-US" dirty="0">
              <a:latin typeface="Optima ExtraBlack"/>
              <a:cs typeface="Optima ExtraBlack"/>
            </a:endParaRPr>
          </a:p>
        </p:txBody>
      </p:sp>
      <p:sp>
        <p:nvSpPr>
          <p:cNvPr id="3" name="Content Placeholder 2"/>
          <p:cNvSpPr>
            <a:spLocks noGrp="1"/>
          </p:cNvSpPr>
          <p:nvPr>
            <p:ph idx="1"/>
          </p:nvPr>
        </p:nvSpPr>
        <p:spPr/>
        <p:txBody>
          <a:bodyPr/>
          <a:lstStyle/>
          <a:p>
            <a:r>
              <a:rPr lang="en-US" dirty="0" smtClean="0">
                <a:latin typeface="Optima"/>
                <a:cs typeface="Optima"/>
              </a:rPr>
              <a:t>Recommendation: </a:t>
            </a:r>
            <a:endParaRPr lang="en-US" dirty="0">
              <a:latin typeface="Optima"/>
              <a:cs typeface="Optima"/>
            </a:endParaRPr>
          </a:p>
        </p:txBody>
      </p:sp>
      <p:pic>
        <p:nvPicPr>
          <p:cNvPr id="4" name="Picture 3"/>
          <p:cNvPicPr>
            <a:picLocks noChangeAspect="1"/>
          </p:cNvPicPr>
          <p:nvPr/>
        </p:nvPicPr>
        <p:blipFill>
          <a:blip r:embed="rId2"/>
          <a:stretch>
            <a:fillRect/>
          </a:stretch>
        </p:blipFill>
        <p:spPr>
          <a:xfrm flipH="1">
            <a:off x="8001000" y="0"/>
            <a:ext cx="381000" cy="6858000"/>
          </a:xfrm>
          <a:prstGeom prst="rect">
            <a:avLst/>
          </a:prstGeom>
        </p:spPr>
      </p:pic>
      <p:pic>
        <p:nvPicPr>
          <p:cNvPr id="5" name="Picture 4"/>
          <p:cNvPicPr>
            <a:picLocks noChangeAspect="1"/>
          </p:cNvPicPr>
          <p:nvPr/>
        </p:nvPicPr>
        <p:blipFill>
          <a:blip r:embed="rId3"/>
          <a:stretch>
            <a:fillRect/>
          </a:stretch>
        </p:blipFill>
        <p:spPr>
          <a:xfrm>
            <a:off x="4953000" y="2057400"/>
            <a:ext cx="2743200" cy="4005942"/>
          </a:xfrm>
          <a:prstGeom prst="rect">
            <a:avLst/>
          </a:prstGeom>
        </p:spPr>
      </p:pic>
    </p:spTree>
    <p:extLst>
      <p:ext uri="{BB962C8B-B14F-4D97-AF65-F5344CB8AC3E}">
        <p14:creationId xmlns:p14="http://schemas.microsoft.com/office/powerpoint/2010/main" val="28198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Optima ExtraBlack"/>
                <a:cs typeface="Optima ExtraBlack"/>
              </a:rPr>
              <a:t>Guided Imagery </a:t>
            </a:r>
            <a:endParaRPr lang="en-US" dirty="0">
              <a:latin typeface="Optima ExtraBlack"/>
              <a:cs typeface="Optima ExtraBlack"/>
            </a:endParaRPr>
          </a:p>
        </p:txBody>
      </p:sp>
      <p:sp>
        <p:nvSpPr>
          <p:cNvPr id="3" name="Content Placeholder 2"/>
          <p:cNvSpPr>
            <a:spLocks noGrp="1"/>
          </p:cNvSpPr>
          <p:nvPr>
            <p:ph idx="1"/>
          </p:nvPr>
        </p:nvSpPr>
        <p:spPr/>
        <p:txBody>
          <a:bodyPr>
            <a:normAutofit/>
          </a:bodyPr>
          <a:lstStyle/>
          <a:p>
            <a:r>
              <a:rPr lang="en-US" sz="2800" dirty="0" smtClean="0">
                <a:latin typeface="Optima"/>
                <a:cs typeface="Optima"/>
              </a:rPr>
              <a:t>The purpose of guided imagery as a stabilization coping exercise is to provide the client with a safe, healthy mental escape that he/she can access when needed</a:t>
            </a:r>
          </a:p>
          <a:p>
            <a:r>
              <a:rPr lang="en-US" sz="2800" dirty="0" smtClean="0">
                <a:latin typeface="Optima"/>
                <a:cs typeface="Optima"/>
              </a:rPr>
              <a:t>If you do not feel comfortable to develop your own guided imageries, there are many free scripts available online, use with caution to context</a:t>
            </a:r>
          </a:p>
          <a:p>
            <a:r>
              <a:rPr lang="en-US" sz="2800" dirty="0" smtClean="0">
                <a:latin typeface="Optima"/>
                <a:cs typeface="Optima"/>
              </a:rPr>
              <a:t>Avoid “place” guided imageries until you see how a client is going to respond </a:t>
            </a:r>
            <a:endParaRPr lang="en-US" sz="2800" dirty="0">
              <a:latin typeface="Optima"/>
              <a:cs typeface="Optima"/>
            </a:endParaRPr>
          </a:p>
        </p:txBody>
      </p:sp>
    </p:spTree>
    <p:extLst>
      <p:ext uri="{BB962C8B-B14F-4D97-AF65-F5344CB8AC3E}">
        <p14:creationId xmlns:p14="http://schemas.microsoft.com/office/powerpoint/2010/main" val="242610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596"/>
            <a:ext cx="8229600" cy="1143000"/>
          </a:xfrm>
        </p:spPr>
        <p:txBody>
          <a:bodyPr>
            <a:normAutofit fontScale="90000"/>
          </a:bodyPr>
          <a:lstStyle/>
          <a:p>
            <a:r>
              <a:rPr lang="en-US" dirty="0" smtClean="0">
                <a:latin typeface="Optima ExtraBlack"/>
                <a:cs typeface="Optima ExtraBlack"/>
              </a:rPr>
              <a:t>Variations Other Than Imagery</a:t>
            </a:r>
            <a:endParaRPr lang="en-US" dirty="0">
              <a:latin typeface="Optima ExtraBlack"/>
              <a:cs typeface="Optima ExtraBlack"/>
            </a:endParaRPr>
          </a:p>
        </p:txBody>
      </p:sp>
      <p:sp>
        <p:nvSpPr>
          <p:cNvPr id="3" name="Content Placeholder 2"/>
          <p:cNvSpPr>
            <a:spLocks noGrp="1"/>
          </p:cNvSpPr>
          <p:nvPr>
            <p:ph idx="1"/>
          </p:nvPr>
        </p:nvSpPr>
        <p:spPr>
          <a:xfrm>
            <a:off x="1369075" y="2857316"/>
            <a:ext cx="8229600" cy="4525963"/>
          </a:xfrm>
        </p:spPr>
        <p:txBody>
          <a:bodyPr>
            <a:normAutofit/>
          </a:bodyPr>
          <a:lstStyle/>
          <a:p>
            <a:r>
              <a:rPr lang="en-US" sz="3600" dirty="0" smtClean="0">
                <a:latin typeface="Optima"/>
                <a:cs typeface="Optima"/>
              </a:rPr>
              <a:t>Sound</a:t>
            </a:r>
          </a:p>
          <a:p>
            <a:r>
              <a:rPr lang="en-US" sz="3600" dirty="0" smtClean="0">
                <a:latin typeface="Optima"/>
                <a:cs typeface="Optima"/>
              </a:rPr>
              <a:t>Smell</a:t>
            </a:r>
          </a:p>
          <a:p>
            <a:r>
              <a:rPr lang="en-US" sz="3600" dirty="0" smtClean="0">
                <a:latin typeface="Optima"/>
                <a:cs typeface="Optima"/>
              </a:rPr>
              <a:t>Touch/Tactile</a:t>
            </a:r>
          </a:p>
          <a:p>
            <a:r>
              <a:rPr lang="en-US" sz="3600" dirty="0" smtClean="0">
                <a:latin typeface="Optima"/>
                <a:cs typeface="Optima"/>
              </a:rPr>
              <a:t>Taste</a:t>
            </a:r>
          </a:p>
        </p:txBody>
      </p:sp>
      <p:pic>
        <p:nvPicPr>
          <p:cNvPr id="5" name="Picture 4"/>
          <p:cNvPicPr>
            <a:picLocks noChangeAspect="1"/>
          </p:cNvPicPr>
          <p:nvPr/>
        </p:nvPicPr>
        <p:blipFill>
          <a:blip r:embed="rId2"/>
          <a:stretch>
            <a:fillRect/>
          </a:stretch>
        </p:blipFill>
        <p:spPr>
          <a:xfrm>
            <a:off x="5079800" y="2268952"/>
            <a:ext cx="3607000" cy="3607000"/>
          </a:xfrm>
          <a:prstGeom prst="rect">
            <a:avLst/>
          </a:prstGeom>
        </p:spPr>
      </p:pic>
    </p:spTree>
    <p:extLst>
      <p:ext uri="{BB962C8B-B14F-4D97-AF65-F5344CB8AC3E}">
        <p14:creationId xmlns:p14="http://schemas.microsoft.com/office/powerpoint/2010/main" val="403822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latin typeface="Optima ExtraBlack"/>
                <a:cs typeface="Optima ExtraBlack"/>
              </a:rPr>
              <a:t>Mindfulness </a:t>
            </a:r>
            <a:endParaRPr lang="en-US" dirty="0">
              <a:latin typeface="Optima ExtraBlack"/>
              <a:cs typeface="Optima ExtraBlack"/>
            </a:endParaRPr>
          </a:p>
        </p:txBody>
      </p:sp>
      <p:sp>
        <p:nvSpPr>
          <p:cNvPr id="3" name="Content Placeholder 2"/>
          <p:cNvSpPr>
            <a:spLocks noGrp="1"/>
          </p:cNvSpPr>
          <p:nvPr>
            <p:ph idx="1"/>
          </p:nvPr>
        </p:nvSpPr>
        <p:spPr>
          <a:xfrm>
            <a:off x="457200" y="2039237"/>
            <a:ext cx="8229600" cy="4525963"/>
          </a:xfrm>
        </p:spPr>
        <p:txBody>
          <a:bodyPr>
            <a:normAutofit/>
          </a:bodyPr>
          <a:lstStyle/>
          <a:p>
            <a:pPr marL="0" indent="0">
              <a:buNone/>
            </a:pPr>
            <a:r>
              <a:rPr lang="en-US" sz="2800" i="1" dirty="0">
                <a:latin typeface="Optima"/>
                <a:cs typeface="Optima"/>
              </a:rPr>
              <a:t>Mindfulness means paying attention in a particular way: on purpose, in the presence of the moment, and non-</a:t>
            </a:r>
            <a:r>
              <a:rPr lang="en-US" sz="2800" i="1" dirty="0" smtClean="0">
                <a:latin typeface="Optima"/>
                <a:cs typeface="Optima"/>
              </a:rPr>
              <a:t>judgmentally.</a:t>
            </a:r>
          </a:p>
          <a:p>
            <a:pPr marL="0" indent="0">
              <a:buNone/>
            </a:pPr>
            <a:endParaRPr lang="en-US" sz="2800" dirty="0" smtClean="0">
              <a:latin typeface="Optima"/>
              <a:cs typeface="Optima"/>
            </a:endParaRPr>
          </a:p>
          <a:p>
            <a:pPr marL="0" indent="0">
              <a:buNone/>
            </a:pPr>
            <a:r>
              <a:rPr lang="en-US" sz="2800" dirty="0" smtClean="0">
                <a:latin typeface="Optima"/>
                <a:cs typeface="Optima"/>
              </a:rPr>
              <a:t>-Jon </a:t>
            </a:r>
            <a:r>
              <a:rPr lang="en-US" sz="2800" dirty="0" err="1" smtClean="0">
                <a:latin typeface="Optima"/>
                <a:cs typeface="Optima"/>
              </a:rPr>
              <a:t>Kabat-Zinn</a:t>
            </a:r>
            <a:r>
              <a:rPr lang="en-US" sz="2800" dirty="0" smtClean="0">
                <a:latin typeface="Optima"/>
                <a:cs typeface="Optima"/>
              </a:rPr>
              <a:t> (2011) </a:t>
            </a:r>
          </a:p>
        </p:txBody>
      </p:sp>
      <p:pic>
        <p:nvPicPr>
          <p:cNvPr id="5" name="Picture 4"/>
          <p:cNvPicPr>
            <a:picLocks noChangeAspect="1"/>
          </p:cNvPicPr>
          <p:nvPr/>
        </p:nvPicPr>
        <p:blipFill>
          <a:blip r:embed="rId2"/>
          <a:stretch>
            <a:fillRect/>
          </a:stretch>
        </p:blipFill>
        <p:spPr>
          <a:xfrm>
            <a:off x="5105400" y="3962400"/>
            <a:ext cx="3492500" cy="2324100"/>
          </a:xfrm>
          <a:prstGeom prst="rect">
            <a:avLst/>
          </a:prstGeom>
        </p:spPr>
      </p:pic>
    </p:spTree>
    <p:extLst>
      <p:ext uri="{BB962C8B-B14F-4D97-AF65-F5344CB8AC3E}">
        <p14:creationId xmlns:p14="http://schemas.microsoft.com/office/powerpoint/2010/main" val="90405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477" y="1070169"/>
            <a:ext cx="8229600" cy="917516"/>
          </a:xfrm>
        </p:spPr>
        <p:txBody>
          <a:bodyPr/>
          <a:lstStyle/>
          <a:p>
            <a:r>
              <a:rPr lang="en-US" dirty="0" smtClean="0">
                <a:latin typeface="Optima ExtraBlack"/>
                <a:cs typeface="Optima ExtraBlack"/>
              </a:rPr>
              <a:t>Etymology</a:t>
            </a:r>
            <a:endParaRPr lang="en-US" dirty="0">
              <a:latin typeface="Optima ExtraBlack"/>
              <a:cs typeface="Optima ExtraBlack"/>
            </a:endParaRPr>
          </a:p>
        </p:txBody>
      </p:sp>
      <p:sp>
        <p:nvSpPr>
          <p:cNvPr id="4" name="TextBox 3"/>
          <p:cNvSpPr txBox="1"/>
          <p:nvPr/>
        </p:nvSpPr>
        <p:spPr>
          <a:xfrm>
            <a:off x="670726" y="3681381"/>
            <a:ext cx="3496341" cy="707886"/>
          </a:xfrm>
          <a:prstGeom prst="rect">
            <a:avLst/>
          </a:prstGeom>
          <a:noFill/>
        </p:spPr>
        <p:txBody>
          <a:bodyPr wrap="square" rtlCol="0">
            <a:spAutoFit/>
          </a:bodyPr>
          <a:lstStyle/>
          <a:p>
            <a:endParaRPr lang="en-US" sz="4000" dirty="0">
              <a:latin typeface="Optima"/>
              <a:cs typeface="Optima"/>
            </a:endParaRPr>
          </a:p>
        </p:txBody>
      </p:sp>
      <p:pic>
        <p:nvPicPr>
          <p:cNvPr id="5" name="Picture 2" descr="C:\Users\jmarich\AppData\Local\Microsoft\Windows\Temporary Internet Files\Content.IE5\J06PZTCF\MPj04252390000[1].jpg"/>
          <p:cNvPicPr>
            <a:picLocks noChangeAspect="1" noChangeArrowheads="1"/>
          </p:cNvPicPr>
          <p:nvPr/>
        </p:nvPicPr>
        <p:blipFill>
          <a:blip r:embed="rId2" cstate="print"/>
          <a:srcRect/>
          <a:stretch>
            <a:fillRect/>
          </a:stretch>
        </p:blipFill>
        <p:spPr bwMode="auto">
          <a:xfrm>
            <a:off x="4852064" y="530627"/>
            <a:ext cx="3862956" cy="5906496"/>
          </a:xfrm>
          <a:prstGeom prst="rect">
            <a:avLst/>
          </a:prstGeom>
          <a:noFill/>
          <a:ln w="9525">
            <a:noFill/>
            <a:miter lim="800000"/>
            <a:headEnd/>
            <a:tailEnd/>
          </a:ln>
        </p:spPr>
      </p:pic>
      <p:sp>
        <p:nvSpPr>
          <p:cNvPr id="3" name="TextBox 2"/>
          <p:cNvSpPr txBox="1"/>
          <p:nvPr/>
        </p:nvSpPr>
        <p:spPr>
          <a:xfrm>
            <a:off x="256874" y="3381734"/>
            <a:ext cx="4452482" cy="2308324"/>
          </a:xfrm>
          <a:prstGeom prst="rect">
            <a:avLst/>
          </a:prstGeom>
          <a:noFill/>
        </p:spPr>
        <p:txBody>
          <a:bodyPr wrap="square" rtlCol="0">
            <a:spAutoFit/>
          </a:bodyPr>
          <a:lstStyle/>
          <a:p>
            <a:pPr marL="285750" indent="-285750" eaLnBrk="1" hangingPunct="1">
              <a:buFont typeface="Arial"/>
              <a:buChar char="•"/>
            </a:pPr>
            <a:r>
              <a:rPr lang="en-US" sz="2400" dirty="0">
                <a:latin typeface="Optima"/>
                <a:cs typeface="Optima"/>
              </a:rPr>
              <a:t>Trauma comes from the Greek word meaning </a:t>
            </a:r>
            <a:r>
              <a:rPr lang="en-US" sz="2400" i="1" dirty="0">
                <a:latin typeface="Optima"/>
                <a:cs typeface="Optima"/>
              </a:rPr>
              <a:t>wound</a:t>
            </a:r>
          </a:p>
          <a:p>
            <a:pPr eaLnBrk="1" hangingPunct="1"/>
            <a:endParaRPr lang="en-US" sz="2400" i="1" dirty="0">
              <a:latin typeface="Optima"/>
              <a:cs typeface="Optima"/>
            </a:endParaRPr>
          </a:p>
          <a:p>
            <a:pPr marL="285750" indent="-285750" eaLnBrk="1" hangingPunct="1">
              <a:buFont typeface="Arial"/>
              <a:buChar char="•"/>
            </a:pPr>
            <a:r>
              <a:rPr lang="en-US" sz="2400" dirty="0">
                <a:latin typeface="Optima"/>
                <a:cs typeface="Optima"/>
              </a:rPr>
              <a:t>What do we know about physical wounds and how they heal? </a:t>
            </a:r>
          </a:p>
        </p:txBody>
      </p:sp>
    </p:spTree>
    <p:extLst>
      <p:ext uri="{BB962C8B-B14F-4D97-AF65-F5344CB8AC3E}">
        <p14:creationId xmlns:p14="http://schemas.microsoft.com/office/powerpoint/2010/main" val="10073701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449" y="509837"/>
            <a:ext cx="8229600" cy="1143000"/>
          </a:xfrm>
        </p:spPr>
        <p:txBody>
          <a:bodyPr>
            <a:normAutofit/>
          </a:bodyPr>
          <a:lstStyle/>
          <a:p>
            <a:r>
              <a:rPr lang="en-US" dirty="0" smtClean="0">
                <a:latin typeface="Optima ExtraBlack"/>
                <a:cs typeface="Optima ExtraBlack"/>
              </a:rPr>
              <a:t>Acceptance  </a:t>
            </a:r>
            <a:endParaRPr lang="en-US" dirty="0">
              <a:latin typeface="Optima ExtraBlack"/>
              <a:cs typeface="Optima ExtraBlack"/>
            </a:endParaRPr>
          </a:p>
        </p:txBody>
      </p:sp>
      <p:sp>
        <p:nvSpPr>
          <p:cNvPr id="3" name="Content Placeholder 2"/>
          <p:cNvSpPr>
            <a:spLocks noGrp="1"/>
          </p:cNvSpPr>
          <p:nvPr>
            <p:ph idx="1"/>
          </p:nvPr>
        </p:nvSpPr>
        <p:spPr>
          <a:xfrm>
            <a:off x="762000" y="1905000"/>
            <a:ext cx="7583488" cy="4007224"/>
          </a:xfrm>
        </p:spPr>
        <p:txBody>
          <a:bodyPr>
            <a:normAutofit/>
          </a:bodyPr>
          <a:lstStyle/>
          <a:p>
            <a:pPr>
              <a:buFont typeface="Arial"/>
              <a:buChar char="•"/>
            </a:pPr>
            <a:r>
              <a:rPr lang="en-US" sz="2800" dirty="0" smtClean="0">
                <a:latin typeface="Optima"/>
                <a:cs typeface="Optima"/>
              </a:rPr>
              <a:t>acceptance as Buddhist mindfulness principle</a:t>
            </a:r>
          </a:p>
          <a:p>
            <a:pPr>
              <a:buFont typeface="Arial"/>
              <a:buChar char="•"/>
            </a:pPr>
            <a:r>
              <a:rPr lang="en-US" sz="2800" dirty="0" smtClean="0">
                <a:latin typeface="Optima"/>
                <a:cs typeface="Optima"/>
              </a:rPr>
              <a:t>12-step recovery (Alcoholics Anonymous, 2001; p. 417)</a:t>
            </a:r>
          </a:p>
          <a:p>
            <a:pPr>
              <a:buFont typeface="Arial"/>
              <a:buChar char="•"/>
            </a:pPr>
            <a:r>
              <a:rPr lang="en-US" sz="2800" dirty="0" smtClean="0">
                <a:latin typeface="Optima"/>
                <a:cs typeface="Optima"/>
              </a:rPr>
              <a:t>”radical acceptance” (from dialectical behavioral therapy)</a:t>
            </a:r>
          </a:p>
          <a:p>
            <a:pPr>
              <a:buFont typeface="Arial"/>
              <a:buChar char="•"/>
            </a:pPr>
            <a:r>
              <a:rPr lang="en-US" sz="2800" dirty="0" smtClean="0">
                <a:latin typeface="Optima"/>
                <a:cs typeface="Optima"/>
              </a:rPr>
              <a:t>Acceptance and Commitment Therapy (ACT)</a:t>
            </a:r>
          </a:p>
        </p:txBody>
      </p:sp>
      <p:pic>
        <p:nvPicPr>
          <p:cNvPr id="4" name="Picture 3"/>
          <p:cNvPicPr>
            <a:picLocks noChangeAspect="1"/>
          </p:cNvPicPr>
          <p:nvPr/>
        </p:nvPicPr>
        <p:blipFill>
          <a:blip r:embed="rId2"/>
          <a:stretch>
            <a:fillRect/>
          </a:stretch>
        </p:blipFill>
        <p:spPr>
          <a:xfrm>
            <a:off x="6553200" y="5194674"/>
            <a:ext cx="2159849" cy="1435100"/>
          </a:xfrm>
          <a:prstGeom prst="rect">
            <a:avLst/>
          </a:prstGeom>
        </p:spPr>
      </p:pic>
    </p:spTree>
    <p:extLst>
      <p:ext uri="{BB962C8B-B14F-4D97-AF65-F5344CB8AC3E}">
        <p14:creationId xmlns:p14="http://schemas.microsoft.com/office/powerpoint/2010/main" val="379993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920"/>
            <a:ext cx="8229600" cy="1143000"/>
          </a:xfrm>
        </p:spPr>
        <p:txBody>
          <a:bodyPr>
            <a:normAutofit/>
          </a:bodyPr>
          <a:lstStyle/>
          <a:p>
            <a:r>
              <a:rPr lang="en-US" dirty="0" smtClean="0">
                <a:latin typeface="Optima ExtraBlack"/>
                <a:cs typeface="Optima ExtraBlack"/>
              </a:rPr>
              <a:t>Empowerment </a:t>
            </a:r>
            <a:endParaRPr lang="en-US" dirty="0">
              <a:latin typeface="Optima ExtraBlack"/>
              <a:cs typeface="Optima ExtraBlack"/>
            </a:endParaRPr>
          </a:p>
        </p:txBody>
      </p:sp>
      <p:sp>
        <p:nvSpPr>
          <p:cNvPr id="3" name="Content Placeholder 2"/>
          <p:cNvSpPr>
            <a:spLocks noGrp="1"/>
          </p:cNvSpPr>
          <p:nvPr>
            <p:ph idx="1"/>
          </p:nvPr>
        </p:nvSpPr>
        <p:spPr>
          <a:xfrm>
            <a:off x="457200" y="1866759"/>
            <a:ext cx="8229600" cy="4525963"/>
          </a:xfrm>
        </p:spPr>
        <p:txBody>
          <a:bodyPr/>
          <a:lstStyle/>
          <a:p>
            <a:r>
              <a:rPr lang="en-US" sz="2800" dirty="0" smtClean="0">
                <a:latin typeface="Optima"/>
                <a:cs typeface="Optima"/>
              </a:rPr>
              <a:t>Encourage that change is possible, no matter how chronic the </a:t>
            </a:r>
            <a:r>
              <a:rPr lang="en-US" sz="2800" dirty="0" err="1" smtClean="0">
                <a:latin typeface="Optima"/>
                <a:cs typeface="Optima"/>
              </a:rPr>
              <a:t>relapser</a:t>
            </a:r>
            <a:r>
              <a:rPr lang="en-US" sz="2800" dirty="0" smtClean="0">
                <a:latin typeface="Optima"/>
                <a:cs typeface="Optima"/>
              </a:rPr>
              <a:t>… be sincere about it (Marich, 2010).</a:t>
            </a:r>
          </a:p>
          <a:p>
            <a:pPr>
              <a:buNone/>
            </a:pPr>
            <a:endParaRPr lang="en-US" sz="2800" dirty="0" smtClean="0">
              <a:latin typeface="Optima"/>
              <a:cs typeface="Optima"/>
            </a:endParaRPr>
          </a:p>
          <a:p>
            <a:r>
              <a:rPr lang="en-US" sz="2800" dirty="0" smtClean="0">
                <a:latin typeface="Optima"/>
                <a:cs typeface="Optima"/>
              </a:rPr>
              <a:t>Foster identification as a </a:t>
            </a:r>
            <a:r>
              <a:rPr lang="en-US" sz="2800" i="1" dirty="0" smtClean="0">
                <a:latin typeface="Optima"/>
                <a:cs typeface="Optima"/>
              </a:rPr>
              <a:t>survivor</a:t>
            </a:r>
            <a:r>
              <a:rPr lang="en-US" sz="2800" dirty="0" smtClean="0">
                <a:latin typeface="Optima"/>
                <a:cs typeface="Optima"/>
              </a:rPr>
              <a:t>, not a </a:t>
            </a:r>
            <a:r>
              <a:rPr lang="en-US" sz="2800" i="1" dirty="0" smtClean="0">
                <a:latin typeface="Optima"/>
                <a:cs typeface="Optima"/>
              </a:rPr>
              <a:t>victim </a:t>
            </a:r>
            <a:r>
              <a:rPr lang="en-US" sz="2800" dirty="0" smtClean="0">
                <a:latin typeface="Optima"/>
                <a:cs typeface="Optima"/>
              </a:rPr>
              <a:t>(</a:t>
            </a:r>
            <a:r>
              <a:rPr lang="en-US" sz="2800" dirty="0" err="1" smtClean="0">
                <a:latin typeface="Optima"/>
                <a:cs typeface="Optima"/>
              </a:rPr>
              <a:t>Hantman</a:t>
            </a:r>
            <a:r>
              <a:rPr lang="en-US" sz="2800" dirty="0" smtClean="0">
                <a:latin typeface="Optima"/>
                <a:cs typeface="Optima"/>
              </a:rPr>
              <a:t> &amp; Solomon, 2007)</a:t>
            </a:r>
          </a:p>
          <a:p>
            <a:pPr marL="0" indent="0">
              <a:buNone/>
            </a:pPr>
            <a:endParaRPr lang="en-US" sz="2800" dirty="0" smtClean="0">
              <a:latin typeface="Optima"/>
              <a:cs typeface="Optima"/>
            </a:endParaRPr>
          </a:p>
          <a:p>
            <a:r>
              <a:rPr lang="en-US" sz="2800" dirty="0" smtClean="0">
                <a:latin typeface="Optima"/>
                <a:cs typeface="Optima"/>
              </a:rPr>
              <a:t>Promote choice at every junction</a:t>
            </a:r>
          </a:p>
          <a:p>
            <a:pPr marL="0" indent="0">
              <a:buNone/>
            </a:pPr>
            <a:r>
              <a:rPr lang="en-US" sz="2800" dirty="0" smtClean="0">
                <a:latin typeface="Optima"/>
                <a:cs typeface="Optima"/>
              </a:rPr>
              <a:t>    (Marich, 2014) </a:t>
            </a:r>
          </a:p>
          <a:p>
            <a:pPr>
              <a:buNone/>
            </a:pPr>
            <a:endParaRPr lang="en-US" dirty="0" smtClean="0"/>
          </a:p>
          <a:p>
            <a:pPr>
              <a:buNone/>
            </a:pPr>
            <a:endParaRPr lang="en-US" dirty="0"/>
          </a:p>
        </p:txBody>
      </p:sp>
      <p:pic>
        <p:nvPicPr>
          <p:cNvPr id="35842" name="Picture 2" descr="C:\Users\jmarich\AppData\Local\Microsoft\Windows\Temporary Internet Files\Content.IE5\14JFZM8O\MPj04437390000[1].jpg"/>
          <p:cNvPicPr>
            <a:picLocks noChangeAspect="1" noChangeArrowheads="1"/>
          </p:cNvPicPr>
          <p:nvPr/>
        </p:nvPicPr>
        <p:blipFill>
          <a:blip r:embed="rId3" cstate="print"/>
          <a:srcRect/>
          <a:stretch>
            <a:fillRect/>
          </a:stretch>
        </p:blipFill>
        <p:spPr bwMode="auto">
          <a:xfrm rot="281833">
            <a:off x="6319389" y="4800601"/>
            <a:ext cx="2554229" cy="1687830"/>
          </a:xfrm>
          <a:prstGeom prst="rect">
            <a:avLst/>
          </a:prstGeom>
          <a:noFill/>
        </p:spPr>
      </p:pic>
    </p:spTree>
    <p:extLst>
      <p:ext uri="{BB962C8B-B14F-4D97-AF65-F5344CB8AC3E}">
        <p14:creationId xmlns:p14="http://schemas.microsoft.com/office/powerpoint/2010/main" val="195207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77"/>
            <a:ext cx="8229600" cy="1143000"/>
          </a:xfrm>
        </p:spPr>
        <p:txBody>
          <a:bodyPr/>
          <a:lstStyle/>
          <a:p>
            <a:r>
              <a:rPr lang="en-US" dirty="0" smtClean="0">
                <a:latin typeface="Optima ExtraBlack"/>
                <a:cs typeface="Optima ExtraBlack"/>
              </a:rPr>
              <a:t>Recommendations</a:t>
            </a:r>
            <a:endParaRPr lang="en-US" dirty="0">
              <a:latin typeface="Optima ExtraBlack"/>
              <a:cs typeface="Optima ExtraBlack"/>
            </a:endParaRPr>
          </a:p>
        </p:txBody>
      </p:sp>
      <p:pic>
        <p:nvPicPr>
          <p:cNvPr id="115714"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762000" y="1854805"/>
            <a:ext cx="2438400" cy="3158549"/>
          </a:xfrm>
          <a:prstGeom prst="rect">
            <a:avLst/>
          </a:prstGeom>
          <a:noFill/>
          <a:ln w="9525">
            <a:noFill/>
            <a:miter lim="800000"/>
            <a:headEnd/>
            <a:tailEnd/>
          </a:ln>
        </p:spPr>
      </p:pic>
      <p:pic>
        <p:nvPicPr>
          <p:cNvPr id="115715" name="Picture 3"/>
          <p:cNvPicPr>
            <a:picLocks noChangeAspect="1" noChangeArrowheads="1"/>
          </p:cNvPicPr>
          <p:nvPr/>
        </p:nvPicPr>
        <p:blipFill>
          <a:blip r:embed="rId3" cstate="print"/>
          <a:srcRect/>
          <a:stretch>
            <a:fillRect/>
          </a:stretch>
        </p:blipFill>
        <p:spPr bwMode="auto">
          <a:xfrm>
            <a:off x="5715000" y="1904999"/>
            <a:ext cx="2438400" cy="3138535"/>
          </a:xfrm>
          <a:prstGeom prst="rect">
            <a:avLst/>
          </a:prstGeom>
          <a:noFill/>
          <a:ln w="9525">
            <a:noFill/>
            <a:miter lim="800000"/>
            <a:headEnd/>
            <a:tailEnd/>
          </a:ln>
        </p:spPr>
      </p:pic>
      <p:pic>
        <p:nvPicPr>
          <p:cNvPr id="5" name="Picture 4"/>
          <p:cNvPicPr>
            <a:picLocks noChangeAspect="1"/>
          </p:cNvPicPr>
          <p:nvPr/>
        </p:nvPicPr>
        <p:blipFill>
          <a:blip r:embed="rId4"/>
          <a:stretch>
            <a:fillRect/>
          </a:stretch>
        </p:blipFill>
        <p:spPr>
          <a:xfrm>
            <a:off x="3505200" y="1981200"/>
            <a:ext cx="1917700" cy="2921000"/>
          </a:xfrm>
          <a:prstGeom prst="rect">
            <a:avLst/>
          </a:prstGeom>
        </p:spPr>
      </p:pic>
    </p:spTree>
    <p:extLst>
      <p:ext uri="{BB962C8B-B14F-4D97-AF65-F5344CB8AC3E}">
        <p14:creationId xmlns:p14="http://schemas.microsoft.com/office/powerpoint/2010/main" val="1132122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447117"/>
            <a:ext cx="8229600" cy="1143000"/>
          </a:xfrm>
        </p:spPr>
        <p:txBody>
          <a:bodyPr/>
          <a:lstStyle/>
          <a:p>
            <a:r>
              <a:rPr lang="en-US" dirty="0" smtClean="0">
                <a:latin typeface="Optima ExtraBlack"/>
                <a:cs typeface="Optima ExtraBlack"/>
              </a:rPr>
              <a:t>Recommendations</a:t>
            </a:r>
            <a:endParaRPr lang="en-US" dirty="0">
              <a:latin typeface="Optima ExtraBlack"/>
              <a:cs typeface="Optima ExtraBlack"/>
            </a:endParaRPr>
          </a:p>
        </p:txBody>
      </p:sp>
      <p:pic>
        <p:nvPicPr>
          <p:cNvPr id="10342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981200"/>
            <a:ext cx="2895600" cy="435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reativeMindfulnesssmall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2057400"/>
            <a:ext cx="3404541" cy="4309852"/>
          </a:xfrm>
          <a:prstGeom prst="rect">
            <a:avLst/>
          </a:prstGeom>
        </p:spPr>
      </p:pic>
    </p:spTree>
    <p:extLst>
      <p:ext uri="{BB962C8B-B14F-4D97-AF65-F5344CB8AC3E}">
        <p14:creationId xmlns:p14="http://schemas.microsoft.com/office/powerpoint/2010/main" val="615669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marich\AppData\Local\Microsoft\Windows\Temporary Internet Files\Content.IE5\14JFZM8O\MCj04258020000[1].wmf"/>
          <p:cNvPicPr>
            <a:picLocks noChangeAspect="1" noChangeArrowheads="1"/>
          </p:cNvPicPr>
          <p:nvPr/>
        </p:nvPicPr>
        <p:blipFill>
          <a:blip r:embed="rId2" cstate="print"/>
          <a:srcRect/>
          <a:stretch>
            <a:fillRect/>
          </a:stretch>
        </p:blipFill>
        <p:spPr bwMode="auto">
          <a:xfrm>
            <a:off x="1752600" y="1447800"/>
            <a:ext cx="5745162" cy="4016785"/>
          </a:xfrm>
          <a:prstGeom prst="rect">
            <a:avLst/>
          </a:prstGeom>
          <a:noFill/>
        </p:spPr>
      </p:pic>
      <p:sp>
        <p:nvSpPr>
          <p:cNvPr id="3" name="TextBox 2"/>
          <p:cNvSpPr txBox="1"/>
          <p:nvPr/>
        </p:nvSpPr>
        <p:spPr>
          <a:xfrm>
            <a:off x="5257800" y="5715000"/>
            <a:ext cx="3886200" cy="646331"/>
          </a:xfrm>
          <a:prstGeom prst="rect">
            <a:avLst/>
          </a:prstGeom>
          <a:noFill/>
        </p:spPr>
        <p:txBody>
          <a:bodyPr wrap="square" rtlCol="0">
            <a:spAutoFit/>
          </a:bodyPr>
          <a:lstStyle/>
          <a:p>
            <a:r>
              <a:rPr lang="en-US" sz="3600" dirty="0" smtClean="0">
                <a:latin typeface="Optima ExtraBlack"/>
                <a:cs typeface="Optima ExtraBlack"/>
              </a:rPr>
              <a:t>BREAK TIME</a:t>
            </a:r>
            <a:endParaRPr lang="en-US" sz="3600" dirty="0">
              <a:latin typeface="Optima ExtraBlack"/>
              <a:cs typeface="Optima ExtraBlack"/>
            </a:endParaRPr>
          </a:p>
        </p:txBody>
      </p:sp>
    </p:spTree>
    <p:extLst>
      <p:ext uri="{BB962C8B-B14F-4D97-AF65-F5344CB8AC3E}">
        <p14:creationId xmlns:p14="http://schemas.microsoft.com/office/powerpoint/2010/main" val="172043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53479"/>
            <a:ext cx="9067800" cy="838200"/>
          </a:xfrm>
        </p:spPr>
        <p:txBody>
          <a:bodyPr>
            <a:noAutofit/>
          </a:bodyPr>
          <a:lstStyle/>
          <a:p>
            <a:r>
              <a:rPr lang="en-US" sz="3200" dirty="0" smtClean="0">
                <a:latin typeface="Optima ExtraBlack"/>
                <a:cs typeface="Optima ExtraBlack"/>
              </a:rPr>
              <a:t>Factors to </a:t>
            </a:r>
            <a:r>
              <a:rPr lang="en-US" sz="3200" dirty="0">
                <a:latin typeface="Optima ExtraBlack"/>
                <a:cs typeface="Optima ExtraBlack"/>
              </a:rPr>
              <a:t>C</a:t>
            </a:r>
            <a:r>
              <a:rPr lang="en-US" sz="3200" dirty="0" smtClean="0">
                <a:latin typeface="Optima ExtraBlack"/>
                <a:cs typeface="Optima ExtraBlack"/>
              </a:rPr>
              <a:t>onsider </a:t>
            </a:r>
            <a:r>
              <a:rPr lang="en-US" sz="3200" dirty="0">
                <a:latin typeface="Optima ExtraBlack"/>
                <a:cs typeface="Optima ExtraBlack"/>
              </a:rPr>
              <a:t>B</a:t>
            </a:r>
            <a:r>
              <a:rPr lang="en-US" sz="3200" dirty="0" smtClean="0">
                <a:latin typeface="Optima ExtraBlack"/>
                <a:cs typeface="Optima ExtraBlack"/>
              </a:rPr>
              <a:t>efore </a:t>
            </a:r>
            <a:r>
              <a:rPr lang="en-US" sz="3200" dirty="0">
                <a:latin typeface="Optima ExtraBlack"/>
                <a:cs typeface="Optima ExtraBlack"/>
              </a:rPr>
              <a:t>G</a:t>
            </a:r>
            <a:r>
              <a:rPr lang="en-US" sz="3200" dirty="0" smtClean="0">
                <a:latin typeface="Optima ExtraBlack"/>
                <a:cs typeface="Optima ExtraBlack"/>
              </a:rPr>
              <a:t>oing Farther</a:t>
            </a:r>
            <a:endParaRPr lang="en-US" sz="3200" dirty="0">
              <a:latin typeface="Optima ExtraBlack"/>
              <a:cs typeface="Optima ExtraBlack"/>
            </a:endParaRPr>
          </a:p>
        </p:txBody>
      </p:sp>
      <p:sp>
        <p:nvSpPr>
          <p:cNvPr id="3" name="Content Placeholder 2"/>
          <p:cNvSpPr>
            <a:spLocks noGrp="1"/>
          </p:cNvSpPr>
          <p:nvPr>
            <p:ph idx="1"/>
          </p:nvPr>
        </p:nvSpPr>
        <p:spPr>
          <a:xfrm>
            <a:off x="457199" y="1600200"/>
            <a:ext cx="8369327" cy="4812883"/>
          </a:xfrm>
        </p:spPr>
        <p:txBody>
          <a:bodyPr>
            <a:normAutofit fontScale="85000" lnSpcReduction="10000"/>
          </a:bodyPr>
          <a:lstStyle/>
          <a:p>
            <a:r>
              <a:rPr lang="en-US" dirty="0" smtClean="0">
                <a:latin typeface="Optima"/>
                <a:cs typeface="Optima"/>
              </a:rPr>
              <a:t>Does the client have a reasonable amount of coping skills to access?</a:t>
            </a:r>
          </a:p>
          <a:p>
            <a:r>
              <a:rPr lang="en-US" dirty="0" smtClean="0">
                <a:latin typeface="Optima"/>
                <a:cs typeface="Optima"/>
              </a:rPr>
              <a:t>Is there a sufficient amount of </a:t>
            </a:r>
            <a:r>
              <a:rPr lang="en-US" i="1" dirty="0" smtClean="0">
                <a:latin typeface="Optima"/>
                <a:cs typeface="Optima"/>
              </a:rPr>
              <a:t>positive </a:t>
            </a:r>
            <a:r>
              <a:rPr lang="en-US" dirty="0" smtClean="0">
                <a:latin typeface="Optima"/>
                <a:cs typeface="Optima"/>
              </a:rPr>
              <a:t>material in the client’s life?</a:t>
            </a:r>
          </a:p>
          <a:p>
            <a:r>
              <a:rPr lang="en-US" dirty="0" smtClean="0">
                <a:latin typeface="Optima"/>
                <a:cs typeface="Optima"/>
              </a:rPr>
              <a:t>What is the nature of the living situation (safety)?</a:t>
            </a:r>
          </a:p>
          <a:p>
            <a:r>
              <a:rPr lang="en-US" dirty="0" smtClean="0">
                <a:latin typeface="Optima"/>
                <a:cs typeface="Optima"/>
              </a:rPr>
              <a:t>Have you looked at the picture with drug/alcohol use, including psychotropic medication? </a:t>
            </a:r>
          </a:p>
          <a:p>
            <a:r>
              <a:rPr lang="en-US" dirty="0" smtClean="0">
                <a:latin typeface="Optima"/>
                <a:cs typeface="Optima"/>
              </a:rPr>
              <a:t>Is the client willing (and ready) to look at past issues? </a:t>
            </a:r>
          </a:p>
          <a:p>
            <a:r>
              <a:rPr lang="en-US" dirty="0" smtClean="0">
                <a:latin typeface="Optima"/>
                <a:cs typeface="Optima"/>
              </a:rPr>
              <a:t>Have you assessed for secondary gains and other related issues? </a:t>
            </a:r>
          </a:p>
          <a:p>
            <a:r>
              <a:rPr lang="en-US" dirty="0" smtClean="0">
                <a:latin typeface="Optima"/>
                <a:cs typeface="Optima"/>
              </a:rPr>
              <a:t>Have you considered number of sessions available? </a:t>
            </a:r>
            <a:endParaRPr lang="en-US" dirty="0">
              <a:latin typeface="Optima"/>
              <a:cs typeface="Optima"/>
            </a:endParaRPr>
          </a:p>
        </p:txBody>
      </p:sp>
    </p:spTree>
    <p:extLst>
      <p:ext uri="{BB962C8B-B14F-4D97-AF65-F5344CB8AC3E}">
        <p14:creationId xmlns:p14="http://schemas.microsoft.com/office/powerpoint/2010/main" val="181893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Optima ExtraBlack"/>
                <a:cs typeface="Optima ExtraBlack"/>
              </a:rPr>
              <a:t>Review: (Re)Processing </a:t>
            </a:r>
            <a:endParaRPr lang="en-US" dirty="0">
              <a:latin typeface="Optima ExtraBlack"/>
              <a:cs typeface="Optima ExtraBlack"/>
            </a:endParaRPr>
          </a:p>
        </p:txBody>
      </p:sp>
      <p:sp>
        <p:nvSpPr>
          <p:cNvPr id="3" name="Content Placeholder 2"/>
          <p:cNvSpPr>
            <a:spLocks noGrp="1"/>
          </p:cNvSpPr>
          <p:nvPr>
            <p:ph idx="1"/>
          </p:nvPr>
        </p:nvSpPr>
        <p:spPr>
          <a:xfrm>
            <a:off x="457200" y="2117637"/>
            <a:ext cx="8229600" cy="4525963"/>
          </a:xfrm>
        </p:spPr>
        <p:txBody>
          <a:bodyPr>
            <a:normAutofit/>
          </a:bodyPr>
          <a:lstStyle/>
          <a:p>
            <a:r>
              <a:rPr lang="en-US" sz="4800" dirty="0" smtClean="0">
                <a:latin typeface="Optima"/>
                <a:cs typeface="Optima"/>
              </a:rPr>
              <a:t>I am not good enough  </a:t>
            </a:r>
            <a:r>
              <a:rPr lang="en-US" sz="4800" dirty="0" err="1" smtClean="0">
                <a:latin typeface="Optima"/>
                <a:cs typeface="Optima"/>
                <a:sym typeface="Wingdings"/>
              </a:rPr>
              <a:t></a:t>
            </a:r>
            <a:r>
              <a:rPr lang="en-US" sz="4800" dirty="0" smtClean="0">
                <a:latin typeface="Optima"/>
                <a:cs typeface="Optima"/>
                <a:sym typeface="Wingdings"/>
              </a:rPr>
              <a:t> </a:t>
            </a:r>
          </a:p>
          <a:p>
            <a:endParaRPr lang="en-US" sz="4800" dirty="0" smtClean="0">
              <a:latin typeface="Optima"/>
              <a:cs typeface="Optima"/>
              <a:sym typeface="Wingdings"/>
            </a:endParaRPr>
          </a:p>
          <a:p>
            <a:r>
              <a:rPr lang="en-US" sz="4800" dirty="0" smtClean="0">
                <a:latin typeface="Optima"/>
                <a:cs typeface="Optima"/>
                <a:sym typeface="Wingdings"/>
              </a:rPr>
              <a:t>I </a:t>
            </a:r>
            <a:r>
              <a:rPr lang="en-US" sz="4800" i="1" dirty="0" smtClean="0">
                <a:latin typeface="Optima"/>
                <a:cs typeface="Optima"/>
                <a:sym typeface="Wingdings"/>
              </a:rPr>
              <a:t>am </a:t>
            </a:r>
            <a:r>
              <a:rPr lang="en-US" sz="4800" dirty="0" smtClean="0">
                <a:latin typeface="Optima"/>
                <a:cs typeface="Optima"/>
                <a:sym typeface="Wingdings"/>
              </a:rPr>
              <a:t>good enough </a:t>
            </a:r>
            <a:endParaRPr lang="en-US" sz="4800" dirty="0">
              <a:latin typeface="Optima"/>
              <a:cs typeface="Optima"/>
            </a:endParaRPr>
          </a:p>
        </p:txBody>
      </p:sp>
      <p:pic>
        <p:nvPicPr>
          <p:cNvPr id="4" name="Picture 2" descr="C:\Users\jmarich\AppData\Local\Microsoft\Windows\Temporary Internet Files\Content.IE5\NQOSVQ1F\MCj04395870000[1].png"/>
          <p:cNvPicPr>
            <a:picLocks noChangeAspect="1" noChangeArrowheads="1"/>
          </p:cNvPicPr>
          <p:nvPr/>
        </p:nvPicPr>
        <p:blipFill>
          <a:blip r:embed="rId2" cstate="print"/>
          <a:srcRect/>
          <a:stretch>
            <a:fillRect/>
          </a:stretch>
        </p:blipFill>
        <p:spPr bwMode="auto">
          <a:xfrm>
            <a:off x="6083300" y="3642204"/>
            <a:ext cx="2603500" cy="2074863"/>
          </a:xfrm>
          <a:prstGeom prst="rect">
            <a:avLst/>
          </a:prstGeom>
          <a:noFill/>
          <a:ln w="9525">
            <a:noFill/>
            <a:miter lim="800000"/>
            <a:headEnd/>
            <a:tailEnd/>
          </a:ln>
        </p:spPr>
      </p:pic>
    </p:spTree>
    <p:extLst>
      <p:ext uri="{BB962C8B-B14F-4D97-AF65-F5344CB8AC3E}">
        <p14:creationId xmlns:p14="http://schemas.microsoft.com/office/powerpoint/2010/main" val="1156040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514600"/>
            <a:ext cx="3662313" cy="2743200"/>
          </a:xfrm>
          <a:prstGeom prst="rect">
            <a:avLst/>
          </a:prstGeom>
        </p:spPr>
      </p:pic>
      <p:sp>
        <p:nvSpPr>
          <p:cNvPr id="5" name="Rectangle 4"/>
          <p:cNvSpPr/>
          <p:nvPr/>
        </p:nvSpPr>
        <p:spPr>
          <a:xfrm>
            <a:off x="4419600" y="3581400"/>
            <a:ext cx="836239" cy="769441"/>
          </a:xfrm>
          <a:prstGeom prst="rect">
            <a:avLst/>
          </a:prstGeom>
        </p:spPr>
        <p:txBody>
          <a:bodyPr wrap="square">
            <a:spAutoFit/>
          </a:bodyPr>
          <a:lstStyle/>
          <a:p>
            <a:r>
              <a:rPr lang="en-US" sz="4400" dirty="0">
                <a:latin typeface="Wingdings"/>
                <a:ea typeface="Wingdings"/>
                <a:cs typeface="Wingdings"/>
              </a:rPr>
              <a:t></a:t>
            </a:r>
            <a:endParaRPr lang="en-US" sz="4400" dirty="0"/>
          </a:p>
        </p:txBody>
      </p:sp>
      <p:pic>
        <p:nvPicPr>
          <p:cNvPr id="6" name="Picture 5"/>
          <p:cNvPicPr>
            <a:picLocks noChangeAspect="1"/>
          </p:cNvPicPr>
          <p:nvPr/>
        </p:nvPicPr>
        <p:blipFill>
          <a:blip r:embed="rId3"/>
          <a:stretch>
            <a:fillRect/>
          </a:stretch>
        </p:blipFill>
        <p:spPr>
          <a:xfrm>
            <a:off x="5791199" y="1612009"/>
            <a:ext cx="2789407" cy="4153791"/>
          </a:xfrm>
          <a:prstGeom prst="rect">
            <a:avLst/>
          </a:prstGeom>
        </p:spPr>
      </p:pic>
    </p:spTree>
    <p:extLst>
      <p:ext uri="{BB962C8B-B14F-4D97-AF65-F5344CB8AC3E}">
        <p14:creationId xmlns:p14="http://schemas.microsoft.com/office/powerpoint/2010/main" val="760054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476"/>
            <a:ext cx="8229600" cy="1143000"/>
          </a:xfrm>
        </p:spPr>
        <p:txBody>
          <a:bodyPr>
            <a:normAutofit/>
          </a:bodyPr>
          <a:lstStyle/>
          <a:p>
            <a:r>
              <a:rPr lang="en-US" sz="3200" dirty="0" smtClean="0">
                <a:latin typeface="Optima ExtraBlack"/>
                <a:cs typeface="Optima ExtraBlack"/>
              </a:rPr>
              <a:t>So, What </a:t>
            </a:r>
            <a:r>
              <a:rPr lang="en-US" sz="3200" dirty="0">
                <a:latin typeface="Optima ExtraBlack"/>
                <a:cs typeface="Optima ExtraBlack"/>
              </a:rPr>
              <a:t>W</a:t>
            </a:r>
            <a:r>
              <a:rPr lang="en-US" sz="3200" dirty="0" smtClean="0">
                <a:latin typeface="Optima ExtraBlack"/>
                <a:cs typeface="Optima ExtraBlack"/>
              </a:rPr>
              <a:t>orks for Trauma </a:t>
            </a:r>
            <a:r>
              <a:rPr lang="en-US" sz="3200" dirty="0">
                <a:latin typeface="Optima ExtraBlack"/>
                <a:cs typeface="Optima ExtraBlack"/>
              </a:rPr>
              <a:t>P</a:t>
            </a:r>
            <a:r>
              <a:rPr lang="en-US" sz="3200" dirty="0" smtClean="0">
                <a:latin typeface="Optima ExtraBlack"/>
                <a:cs typeface="Optima ExtraBlack"/>
              </a:rPr>
              <a:t>rocessing?</a:t>
            </a:r>
            <a:endParaRPr lang="en-US" sz="3200" dirty="0">
              <a:latin typeface="Optima ExtraBlack"/>
              <a:cs typeface="Optima ExtraBlack"/>
            </a:endParaRPr>
          </a:p>
        </p:txBody>
      </p:sp>
      <p:sp>
        <p:nvSpPr>
          <p:cNvPr id="3" name="Content Placeholder 2"/>
          <p:cNvSpPr>
            <a:spLocks noGrp="1"/>
          </p:cNvSpPr>
          <p:nvPr>
            <p:ph idx="1"/>
          </p:nvPr>
        </p:nvSpPr>
        <p:spPr>
          <a:xfrm>
            <a:off x="457200" y="1828800"/>
            <a:ext cx="8305800" cy="4572000"/>
          </a:xfrm>
        </p:spPr>
        <p:txBody>
          <a:bodyPr>
            <a:normAutofit/>
          </a:bodyPr>
          <a:lstStyle/>
          <a:p>
            <a:r>
              <a:rPr lang="en-US" sz="2800" dirty="0" smtClean="0">
                <a:latin typeface="Optima"/>
                <a:cs typeface="Optima"/>
              </a:rPr>
              <a:t>A meta-analysis examining all studies on bona fide treatments for PTSD (e.g., </a:t>
            </a:r>
            <a:r>
              <a:rPr lang="en-US" sz="2800" i="1" dirty="0" smtClean="0">
                <a:latin typeface="Optima"/>
                <a:cs typeface="Optima"/>
              </a:rPr>
              <a:t>desensitization, hypnotherapy, PD, TTP, EMDR, Stress </a:t>
            </a:r>
            <a:r>
              <a:rPr lang="fr-FR" sz="2800" i="1" dirty="0" smtClean="0">
                <a:latin typeface="Optima"/>
                <a:cs typeface="Optima"/>
              </a:rPr>
              <a:t>Inoculation, </a:t>
            </a:r>
            <a:r>
              <a:rPr lang="fr-FR" sz="2800" i="1" dirty="0" err="1" smtClean="0">
                <a:latin typeface="Optima"/>
                <a:cs typeface="Optima"/>
              </a:rPr>
              <a:t>Exposure</a:t>
            </a:r>
            <a:r>
              <a:rPr lang="fr-FR" sz="2800" i="1" dirty="0" smtClean="0">
                <a:latin typeface="Optima"/>
                <a:cs typeface="Optima"/>
              </a:rPr>
              <a:t>, Cognitive, CBT, </a:t>
            </a:r>
            <a:r>
              <a:rPr lang="en-US" sz="2800" i="1" dirty="0" smtClean="0">
                <a:latin typeface="Optima"/>
                <a:cs typeface="Optima"/>
              </a:rPr>
              <a:t>Present Centered, Prolonged exposure, TFT, </a:t>
            </a:r>
            <a:r>
              <a:rPr lang="en-US" sz="2800" i="1" dirty="0" err="1" smtClean="0">
                <a:latin typeface="Optima"/>
                <a:cs typeface="Optima"/>
              </a:rPr>
              <a:t>Imaginal</a:t>
            </a:r>
            <a:r>
              <a:rPr lang="en-US" sz="2800" i="1" dirty="0" smtClean="0">
                <a:latin typeface="Optima"/>
                <a:cs typeface="Optima"/>
              </a:rPr>
              <a:t> exposure</a:t>
            </a:r>
            <a:r>
              <a:rPr lang="en-US" sz="2800" dirty="0" smtClean="0">
                <a:latin typeface="Optima"/>
                <a:cs typeface="Optima"/>
              </a:rPr>
              <a:t>) conducted between 1989-2007 found no statistical significance amongst the treatments (</a:t>
            </a:r>
            <a:r>
              <a:rPr lang="en-US" sz="2800" dirty="0" err="1" smtClean="0">
                <a:latin typeface="Optima"/>
                <a:cs typeface="Optima"/>
              </a:rPr>
              <a:t>Benish</a:t>
            </a:r>
            <a:r>
              <a:rPr lang="en-US" sz="2800" dirty="0" smtClean="0">
                <a:latin typeface="Optima"/>
                <a:cs typeface="Optima"/>
              </a:rPr>
              <a:t>, Impel, &amp; </a:t>
            </a:r>
            <a:r>
              <a:rPr lang="en-US" sz="2800" dirty="0" err="1" smtClean="0">
                <a:latin typeface="Optima"/>
                <a:cs typeface="Optima"/>
              </a:rPr>
              <a:t>Wampold</a:t>
            </a:r>
            <a:r>
              <a:rPr lang="en-US" sz="2800" dirty="0" smtClean="0">
                <a:latin typeface="Optima"/>
                <a:cs typeface="Optima"/>
              </a:rPr>
              <a:t>, 2008). </a:t>
            </a:r>
          </a:p>
          <a:p>
            <a:r>
              <a:rPr lang="en-US" sz="2800" dirty="0">
                <a:latin typeface="Optima"/>
                <a:cs typeface="Optima"/>
              </a:rPr>
              <a:t>The only factor leading to any statistically significant impact was </a:t>
            </a:r>
            <a:r>
              <a:rPr lang="en-US" sz="2800" i="1" dirty="0">
                <a:latin typeface="Optima"/>
                <a:cs typeface="Optima"/>
              </a:rPr>
              <a:t>therapist allegiance. </a:t>
            </a:r>
            <a:endParaRPr lang="en-US" sz="2800" dirty="0">
              <a:latin typeface="Optima"/>
              <a:cs typeface="Optima"/>
            </a:endParaRPr>
          </a:p>
          <a:p>
            <a:endParaRPr lang="en-US" sz="2800" dirty="0"/>
          </a:p>
        </p:txBody>
      </p:sp>
    </p:spTree>
    <p:extLst>
      <p:ext uri="{BB962C8B-B14F-4D97-AF65-F5344CB8AC3E}">
        <p14:creationId xmlns:p14="http://schemas.microsoft.com/office/powerpoint/2010/main" val="337191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77105"/>
            <a:ext cx="7583488" cy="1143000"/>
          </a:xfrm>
        </p:spPr>
        <p:txBody>
          <a:bodyPr/>
          <a:lstStyle/>
          <a:p>
            <a:r>
              <a:rPr lang="en-US" dirty="0" err="1" smtClean="0">
                <a:latin typeface="Optima ExtraBlack"/>
                <a:cs typeface="Optima ExtraBlack"/>
              </a:rPr>
              <a:t>Bisson</a:t>
            </a:r>
            <a:r>
              <a:rPr lang="en-US" dirty="0" smtClean="0">
                <a:latin typeface="Optima ExtraBlack"/>
                <a:cs typeface="Optima ExtraBlack"/>
              </a:rPr>
              <a:t> &amp; </a:t>
            </a:r>
            <a:r>
              <a:rPr lang="en-US" dirty="0">
                <a:latin typeface="Optima ExtraBlack"/>
                <a:cs typeface="Optima ExtraBlack"/>
              </a:rPr>
              <a:t>A</a:t>
            </a:r>
            <a:r>
              <a:rPr lang="en-US" dirty="0" smtClean="0">
                <a:latin typeface="Optima ExtraBlack"/>
                <a:cs typeface="Optima ExtraBlack"/>
              </a:rPr>
              <a:t>ndrew (2007)</a:t>
            </a:r>
            <a:endParaRPr lang="en-US" dirty="0">
              <a:latin typeface="Optima ExtraBlack"/>
              <a:cs typeface="Optima ExtraBlack"/>
            </a:endParaRPr>
          </a:p>
        </p:txBody>
      </p:sp>
      <p:sp>
        <p:nvSpPr>
          <p:cNvPr id="3" name="Content Placeholder 2"/>
          <p:cNvSpPr>
            <a:spLocks noGrp="1"/>
          </p:cNvSpPr>
          <p:nvPr>
            <p:ph idx="1"/>
          </p:nvPr>
        </p:nvSpPr>
        <p:spPr>
          <a:xfrm>
            <a:off x="533400" y="1828800"/>
            <a:ext cx="7829551" cy="4297363"/>
          </a:xfrm>
        </p:spPr>
        <p:txBody>
          <a:bodyPr>
            <a:normAutofit/>
          </a:bodyPr>
          <a:lstStyle/>
          <a:p>
            <a:r>
              <a:rPr lang="en-US" sz="2800" dirty="0" smtClean="0">
                <a:latin typeface="Optima"/>
                <a:cs typeface="Optima"/>
              </a:rPr>
              <a:t>Meta-analysis of over 30 studies about PTSD over an 8 year period (1996-2004)</a:t>
            </a:r>
          </a:p>
          <a:p>
            <a:r>
              <a:rPr lang="en-US" sz="2800" i="1" dirty="0" smtClean="0">
                <a:latin typeface="Optima"/>
                <a:cs typeface="Optima"/>
              </a:rPr>
              <a:t>Past-oriented</a:t>
            </a:r>
            <a:r>
              <a:rPr lang="en-US" sz="2800" dirty="0" smtClean="0">
                <a:latin typeface="Optima"/>
                <a:cs typeface="Optima"/>
              </a:rPr>
              <a:t> PTSD treatments were far superior to </a:t>
            </a:r>
            <a:r>
              <a:rPr lang="en-US" sz="2800" i="1" dirty="0" smtClean="0">
                <a:latin typeface="Optima"/>
                <a:cs typeface="Optima"/>
              </a:rPr>
              <a:t>coping skill only</a:t>
            </a:r>
            <a:r>
              <a:rPr lang="en-US" sz="2800" dirty="0" smtClean="0">
                <a:latin typeface="Optima"/>
                <a:cs typeface="Optima"/>
              </a:rPr>
              <a:t> PTSD treatments</a:t>
            </a:r>
          </a:p>
          <a:p>
            <a:r>
              <a:rPr lang="en-US" sz="2800" dirty="0" smtClean="0">
                <a:latin typeface="Optima"/>
                <a:cs typeface="Optima"/>
              </a:rPr>
              <a:t>Past-oriented or trauma-oriented treatments can include past-oriented cognitive behavioral therapy, exposure therapy, hypnosis, or EMDR</a:t>
            </a:r>
            <a:endParaRPr lang="en-US" sz="2800" dirty="0">
              <a:latin typeface="Optima"/>
              <a:cs typeface="Optima"/>
            </a:endParaRPr>
          </a:p>
        </p:txBody>
      </p:sp>
    </p:spTree>
    <p:extLst>
      <p:ext uri="{BB962C8B-B14F-4D97-AF65-F5344CB8AC3E}">
        <p14:creationId xmlns:p14="http://schemas.microsoft.com/office/powerpoint/2010/main" val="343989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8.5|111.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11331</TotalTime>
  <Words>5187</Words>
  <Application>Microsoft Macintosh PowerPoint</Application>
  <PresentationFormat>On-screen Show (4:3)</PresentationFormat>
  <Paragraphs>539</Paragraphs>
  <Slides>111</Slides>
  <Notes>2</Notes>
  <HiddenSlides>0</HiddenSlides>
  <MMClips>0</MMClips>
  <ScaleCrop>false</ScaleCrop>
  <HeadingPairs>
    <vt:vector size="4" baseType="variant">
      <vt:variant>
        <vt:lpstr>Theme</vt:lpstr>
      </vt:variant>
      <vt:variant>
        <vt:i4>1</vt:i4>
      </vt:variant>
      <vt:variant>
        <vt:lpstr>Slide Titles</vt:lpstr>
      </vt:variant>
      <vt:variant>
        <vt:i4>111</vt:i4>
      </vt:variant>
    </vt:vector>
  </HeadingPairs>
  <TitlesOfParts>
    <vt:vector size="112" baseType="lpstr">
      <vt:lpstr>Default Theme</vt:lpstr>
      <vt:lpstr>Trauma, PTSD &amp; Traumatic Grief  Jamie Marich, Ph.D., LPCC-S, LICDC-CS Youngstown/Warren, OH Affiliate Faculty, International Association of Trauma Professionals</vt:lpstr>
      <vt:lpstr>About Your Presenter</vt:lpstr>
      <vt:lpstr>What led you to today’s workshop?</vt:lpstr>
      <vt:lpstr>Learning Objectives</vt:lpstr>
      <vt:lpstr>PowerPoint Presentation</vt:lpstr>
      <vt:lpstr>Trauma </vt:lpstr>
      <vt:lpstr>“Once you’ve been bitten by a snake, you’re afraid even of a piece of rope.”  -Chinese Proverb</vt:lpstr>
      <vt:lpstr>Etymology</vt:lpstr>
      <vt:lpstr>Etymology</vt:lpstr>
      <vt:lpstr>Etymology</vt:lpstr>
      <vt:lpstr>PowerPoint Presentation</vt:lpstr>
      <vt:lpstr>DSM</vt:lpstr>
      <vt:lpstr>DSM-IV-TR Nutshell Definition of PTSD Posttraumatic Stress Disorder  (APA, 2000)</vt:lpstr>
      <vt:lpstr>DSM-5® Nutshell Definition of PTSD Posttraumatic Stress Disorder  (APA, 2013)</vt:lpstr>
      <vt:lpstr>Posttraumatic Stress Disorder:  DSM-5® Criteria </vt:lpstr>
      <vt:lpstr>Posttraumatic Stress Disorder:  DSM-5® Criteria </vt:lpstr>
      <vt:lpstr>Posttraumatic Stress Disorder:  DSM-5® Criteria </vt:lpstr>
      <vt:lpstr>Posttraumatic Stress Disorder:  DSM-5® Criteria </vt:lpstr>
      <vt:lpstr>Posttraumatic Stress Disorder:  DSM-5® Criteria </vt:lpstr>
      <vt:lpstr>Posttraumatic Stress Disorder:  DSM-5® Criteria </vt:lpstr>
      <vt:lpstr>Posttraumatic Stress Disorder:  DSM-5® Criteria </vt:lpstr>
      <vt:lpstr>DSM-5®:  Trauma &amp; Stressor-Related Disorders</vt:lpstr>
      <vt:lpstr>Trauma: “small-t”</vt:lpstr>
      <vt:lpstr>PowerPoint Presentation</vt:lpstr>
      <vt:lpstr>Worden (2002/2008) </vt:lpstr>
      <vt:lpstr>George Engel, M.D. (1961) </vt:lpstr>
      <vt:lpstr>Grief, Mourning &amp; DSM-5®</vt:lpstr>
      <vt:lpstr>Persistent Complex Bereavement Disorder: DSM-5® Criteria </vt:lpstr>
      <vt:lpstr>Persistent Complex Bereavement Disorder: DSM-5® Criteria </vt:lpstr>
      <vt:lpstr>Persistent Complex Bereavement Disorder: DSM-5® Criteria </vt:lpstr>
      <vt:lpstr>Persistent Complex Bereavement Disorder: DSM-5® Criteria </vt:lpstr>
      <vt:lpstr>The Classic Kübler-Ross (1969) “Stages” </vt:lpstr>
      <vt:lpstr>A Client’s Perspective:  Lily Burana (2009)</vt:lpstr>
      <vt:lpstr>PowerPoint Presentation</vt:lpstr>
      <vt:lpstr>A Client’s Perspective:  Lily Burana (2009)</vt:lpstr>
      <vt:lpstr>A Client’s Perspective:  Lily Burana (2009)</vt:lpstr>
      <vt:lpstr>A Client’s Perspective:  Lily Burana (2009)</vt:lpstr>
      <vt:lpstr>A Client’s Perspective:  Lily Burana (2009)</vt:lpstr>
      <vt:lpstr>PowerPoint Presentation</vt:lpstr>
      <vt:lpstr>PowerPoint Presentation</vt:lpstr>
      <vt:lpstr>PowerPoint Presentation</vt:lpstr>
      <vt:lpstr>Putting it Simply</vt:lpstr>
      <vt:lpstr>Putting it Simply</vt:lpstr>
      <vt:lpstr>What Does it Mean to Process Something???</vt:lpstr>
      <vt:lpstr>Trauma and the Adaptive  Information Processing Model (Part I) </vt:lpstr>
      <vt:lpstr>Unprocessed and inappropriately stored as it was perceived =   STUCK material that causes disturbance </vt:lpstr>
      <vt:lpstr>How can something then get “unstuck”?</vt:lpstr>
      <vt:lpstr>Trauma and the Adaptive  Information Processing Model (Part II) </vt:lpstr>
      <vt:lpstr>Trauma and the Adaptive  Information Processing Model (Part III) </vt:lpstr>
      <vt:lpstr>A Client’s Perspective:  from Marich (2010)</vt:lpstr>
      <vt:lpstr>PowerPoint Presentation</vt:lpstr>
      <vt:lpstr>From Jaycee Dugard (2011)</vt:lpstr>
      <vt:lpstr>From Jaycee Dugard (2011)</vt:lpstr>
      <vt:lpstr>Assessment as Intervention</vt:lpstr>
      <vt:lpstr>PowerPoint Presentation</vt:lpstr>
      <vt:lpstr>How Do I Expand My Addiction Knowledge,  Even If I’m Not an “Addiction” Provider? </vt:lpstr>
      <vt:lpstr>Ricci and Clayton (2008)</vt:lpstr>
      <vt:lpstr>Assessment Strategy</vt:lpstr>
      <vt:lpstr>PowerPoint Presentation</vt:lpstr>
      <vt:lpstr>PowerPoint Presentation</vt:lpstr>
      <vt:lpstr>PowerPoint Presentation</vt:lpstr>
      <vt:lpstr>Best Practices for Assessment</vt:lpstr>
      <vt:lpstr>Now It’s Your Turn</vt:lpstr>
      <vt:lpstr>PowerPoint Presentation</vt:lpstr>
      <vt:lpstr>PowerPoint Presentation</vt:lpstr>
      <vt:lpstr>The Case of Anna: Qualities of a Good Therapist (Marich, 2014)</vt:lpstr>
      <vt:lpstr>The Case of Anna: Qualities of a Good Therapist (Marich, 2014)</vt:lpstr>
      <vt:lpstr>The Case of Anna: Qualities of a Good Therapist (Marich, 2014)</vt:lpstr>
      <vt:lpstr>PowerPoint Presentation</vt:lpstr>
      <vt:lpstr>PowerPoint Presentation</vt:lpstr>
      <vt:lpstr>TREATMENT</vt:lpstr>
      <vt:lpstr>From Dr. Bessel Van Der Kolk</vt:lpstr>
      <vt:lpstr>General Consensus Model of Trauma Treatment </vt:lpstr>
      <vt:lpstr>Guiding Principles </vt:lpstr>
      <vt:lpstr>Guiding Principles </vt:lpstr>
      <vt:lpstr>What Types of Coping Skills Work Best???</vt:lpstr>
      <vt:lpstr> Progressive Muscle Relaxation</vt:lpstr>
      <vt:lpstr>Breathing Basics</vt:lpstr>
      <vt:lpstr>Breathing Basics</vt:lpstr>
      <vt:lpstr> Practicing Awareness of Breath</vt:lpstr>
      <vt:lpstr>Breathing Basics</vt:lpstr>
      <vt:lpstr>Breathing Basics</vt:lpstr>
      <vt:lpstr>Breathing Basics</vt:lpstr>
      <vt:lpstr> Pressure Points </vt:lpstr>
      <vt:lpstr>Yoga</vt:lpstr>
      <vt:lpstr>Yoga</vt:lpstr>
      <vt:lpstr> Guided Imagery </vt:lpstr>
      <vt:lpstr>Variations Other Than Imagery</vt:lpstr>
      <vt:lpstr>Mindfulness </vt:lpstr>
      <vt:lpstr>Acceptance  </vt:lpstr>
      <vt:lpstr>Empowerment </vt:lpstr>
      <vt:lpstr>Recommendations</vt:lpstr>
      <vt:lpstr>Recommendations</vt:lpstr>
      <vt:lpstr>PowerPoint Presentation</vt:lpstr>
      <vt:lpstr>Factors to Consider Before Going Farther</vt:lpstr>
      <vt:lpstr>Review: (Re)Processing </vt:lpstr>
      <vt:lpstr>PowerPoint Presentation</vt:lpstr>
      <vt:lpstr>So, What Works for Trauma Processing?</vt:lpstr>
      <vt:lpstr>Bisson &amp; Andrew (2007)</vt:lpstr>
      <vt:lpstr>The Common Factors</vt:lpstr>
      <vt:lpstr>This Leaves You with the Following Options:</vt:lpstr>
      <vt:lpstr>Where Am I at With Trauma? </vt:lpstr>
      <vt:lpstr>Why it Matters</vt:lpstr>
      <vt:lpstr>Qualities of a Good Trauma Therapist  Parnell (2007)</vt:lpstr>
      <vt:lpstr>Qualities of a Good EMDR/Trauma  Therapist Marich (2010)</vt:lpstr>
      <vt:lpstr>Beutler, et al. (2005) On the Connection Between Therapist Traits &amp; Client Outcomes</vt:lpstr>
      <vt:lpstr>Charman (2005)</vt:lpstr>
      <vt:lpstr>Intense Affect &amp; Abreaction</vt:lpstr>
      <vt:lpstr>For Continued Development</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PTSD &amp; Traumatic Grief</dc:title>
  <dc:creator>Jamie Marich</dc:creator>
  <cp:lastModifiedBy>Jamie Marich</cp:lastModifiedBy>
  <cp:revision>60</cp:revision>
  <dcterms:created xsi:type="dcterms:W3CDTF">2013-12-29T04:01:27Z</dcterms:created>
  <dcterms:modified xsi:type="dcterms:W3CDTF">2014-03-26T14:36:46Z</dcterms:modified>
</cp:coreProperties>
</file>