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4"/>
  </p:handoutMasterIdLst>
  <p:sldIdLst>
    <p:sldId id="256" r:id="rId2"/>
    <p:sldId id="257" r:id="rId3"/>
    <p:sldId id="258" r:id="rId4"/>
    <p:sldId id="259" r:id="rId5"/>
    <p:sldId id="260" r:id="rId6"/>
    <p:sldId id="261" r:id="rId7"/>
    <p:sldId id="331" r:id="rId8"/>
    <p:sldId id="341" r:id="rId9"/>
    <p:sldId id="342" r:id="rId10"/>
    <p:sldId id="275" r:id="rId11"/>
    <p:sldId id="262" r:id="rId12"/>
    <p:sldId id="263" r:id="rId13"/>
    <p:sldId id="264" r:id="rId14"/>
    <p:sldId id="265" r:id="rId15"/>
    <p:sldId id="332" r:id="rId16"/>
    <p:sldId id="266" r:id="rId17"/>
    <p:sldId id="274" r:id="rId18"/>
    <p:sldId id="267" r:id="rId19"/>
    <p:sldId id="272" r:id="rId20"/>
    <p:sldId id="340" r:id="rId21"/>
    <p:sldId id="339" r:id="rId22"/>
    <p:sldId id="271" r:id="rId23"/>
    <p:sldId id="335" r:id="rId24"/>
    <p:sldId id="337" r:id="rId25"/>
    <p:sldId id="278" r:id="rId26"/>
    <p:sldId id="279" r:id="rId27"/>
    <p:sldId id="280" r:id="rId28"/>
    <p:sldId id="281" r:id="rId29"/>
    <p:sldId id="282" r:id="rId30"/>
    <p:sldId id="283" r:id="rId31"/>
    <p:sldId id="336"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09" r:id="rId45"/>
    <p:sldId id="296" r:id="rId46"/>
    <p:sldId id="333" r:id="rId47"/>
    <p:sldId id="297" r:id="rId48"/>
    <p:sldId id="298" r:id="rId49"/>
    <p:sldId id="299" r:id="rId50"/>
    <p:sldId id="300" r:id="rId51"/>
    <p:sldId id="301" r:id="rId52"/>
    <p:sldId id="302" r:id="rId53"/>
    <p:sldId id="303" r:id="rId54"/>
    <p:sldId id="304" r:id="rId55"/>
    <p:sldId id="310" r:id="rId56"/>
    <p:sldId id="305" r:id="rId57"/>
    <p:sldId id="306" r:id="rId58"/>
    <p:sldId id="311" r:id="rId59"/>
    <p:sldId id="312" r:id="rId60"/>
    <p:sldId id="334" r:id="rId61"/>
    <p:sldId id="313" r:id="rId62"/>
    <p:sldId id="314" r:id="rId63"/>
    <p:sldId id="323" r:id="rId64"/>
    <p:sldId id="307" r:id="rId65"/>
    <p:sldId id="315" r:id="rId66"/>
    <p:sldId id="316" r:id="rId67"/>
    <p:sldId id="317" r:id="rId68"/>
    <p:sldId id="308" r:id="rId69"/>
    <p:sldId id="318" r:id="rId70"/>
    <p:sldId id="343" r:id="rId71"/>
    <p:sldId id="319" r:id="rId72"/>
    <p:sldId id="320" r:id="rId73"/>
    <p:sldId id="326" r:id="rId74"/>
    <p:sldId id="327" r:id="rId75"/>
    <p:sldId id="321" r:id="rId76"/>
    <p:sldId id="322" r:id="rId77"/>
    <p:sldId id="329" r:id="rId78"/>
    <p:sldId id="325" r:id="rId79"/>
    <p:sldId id="330" r:id="rId80"/>
    <p:sldId id="324" r:id="rId81"/>
    <p:sldId id="328" r:id="rId82"/>
    <p:sldId id="277" r:id="rId8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FF73"/>
    <a:srgbClr val="66FF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6" d="100"/>
          <a:sy n="66" d="100"/>
        </p:scale>
        <p:origin x="-7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3CE94F-2FDA-D549-947A-A8B74CBEC612}" type="datetimeFigureOut">
              <a:rPr lang="en-US" smtClean="0"/>
              <a:t>12/3/13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3C8979-2EFE-B64A-A52D-22FD530419BA}" type="slidenum">
              <a:rPr lang="en-US" smtClean="0"/>
              <a:t>‹#›</a:t>
            </a:fld>
            <a:endParaRPr lang="en-US"/>
          </a:p>
        </p:txBody>
      </p:sp>
    </p:spTree>
    <p:extLst>
      <p:ext uri="{BB962C8B-B14F-4D97-AF65-F5344CB8AC3E}">
        <p14:creationId xmlns:p14="http://schemas.microsoft.com/office/powerpoint/2010/main" val="405263427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pPr>
              <a:defRPr/>
            </a:pPr>
            <a:fld id="{3C45E4F9-8454-4671-AB0A-66C02C75C0CC}" type="datetimeFigureOut">
              <a:rPr lang="fr-FR"/>
              <a:pPr>
                <a:defRPr/>
              </a:pPr>
              <a:t>12/3/13</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0F991E04-2D93-4E42-BE5D-F758A19322E4}" type="slidenum">
              <a:rPr lang="fr-CA"/>
              <a:pPr>
                <a:defRPr/>
              </a:pPr>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DB8801C8-F489-4919-B54D-C813F0A9B1C4}" type="datetimeFigureOut">
              <a:rPr lang="fr-FR"/>
              <a:pPr>
                <a:defRPr/>
              </a:pPr>
              <a:t>12/3/13</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B0E3F629-91D6-4915-B857-9B8096E5ACAC}" type="slidenum">
              <a:rPr lang="fr-CA"/>
              <a:pPr>
                <a:defRPr/>
              </a:pPr>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C82C1DFB-A06B-41AE-B5F2-4A55B4105178}" type="datetimeFigureOut">
              <a:rPr lang="fr-FR"/>
              <a:pPr>
                <a:defRPr/>
              </a:pPr>
              <a:t>12/3/13</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852829DC-EB8D-49CD-B05D-68B7B1BEEBF4}" type="slidenum">
              <a:rPr lang="fr-CA"/>
              <a:pPr>
                <a:defRPr/>
              </a:pPr>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68B5F607-52CA-44D1-9FF1-0DC56C4203F3}" type="datetimeFigureOut">
              <a:rPr lang="fr-FR"/>
              <a:pPr>
                <a:defRPr/>
              </a:pPr>
              <a:t>12/3/13</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A34E0BD9-D8EE-4E1C-B813-C4A983F63022}" type="slidenum">
              <a:rPr lang="fr-CA"/>
              <a:pPr>
                <a:defRPr/>
              </a:pPr>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99ABE857-3407-4C9D-8F6E-6F63928922CB}" type="datetimeFigureOut">
              <a:rPr lang="fr-FR"/>
              <a:pPr>
                <a:defRPr/>
              </a:pPr>
              <a:t>12/3/13</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674D76A2-DF4D-4C98-9540-2872F2870262}" type="slidenum">
              <a:rPr lang="fr-CA"/>
              <a:pPr>
                <a:defRPr/>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pPr>
              <a:defRPr/>
            </a:pPr>
            <a:fld id="{983EC0CB-C5EC-4F67-9FA6-46CEE71527C9}" type="datetimeFigureOut">
              <a:rPr lang="fr-FR"/>
              <a:pPr>
                <a:defRPr/>
              </a:pPr>
              <a:t>12/3/13</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78F85496-8C90-4E7B-9B36-645716F7959B}" type="slidenum">
              <a:rPr lang="fr-CA"/>
              <a:pPr>
                <a:defRPr/>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pPr>
              <a:defRPr/>
            </a:pPr>
            <a:fld id="{C4C88186-D498-4DD2-9A20-2E76F348BA39}" type="datetimeFigureOut">
              <a:rPr lang="fr-FR"/>
              <a:pPr>
                <a:defRPr/>
              </a:pPr>
              <a:t>12/3/13</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DD80BFA7-4CE7-4C98-98D7-D9ACA5B14CC0}" type="slidenum">
              <a:rPr lang="fr-CA"/>
              <a:pPr>
                <a:defRPr/>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pPr>
              <a:defRPr/>
            </a:pPr>
            <a:fld id="{4B99928A-E81B-4330-A680-7BA788F19E80}" type="datetimeFigureOut">
              <a:rPr lang="fr-FR"/>
              <a:pPr>
                <a:defRPr/>
              </a:pPr>
              <a:t>12/3/13</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E6FF3164-11F5-4838-B0D3-08D3C1864A50}" type="slidenum">
              <a:rPr lang="fr-CA"/>
              <a:pPr>
                <a:defRPr/>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DBF5E83-78AC-4F9C-B6E2-3C62F3C767D1}" type="datetimeFigureOut">
              <a:rPr lang="fr-FR"/>
              <a:pPr>
                <a:defRPr/>
              </a:pPr>
              <a:t>12/3/13</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3A67BD33-05E8-4596-AE31-ED02781569A6}" type="slidenum">
              <a:rPr lang="fr-CA"/>
              <a:pPr>
                <a:defRPr/>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AD84880C-FE63-4E29-8D09-D69C3C113240}" type="datetimeFigureOut">
              <a:rPr lang="fr-FR"/>
              <a:pPr>
                <a:defRPr/>
              </a:pPr>
              <a:t>12/3/13</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4BE47CC-7066-43FA-8A18-4C1EB8E1EFE2}" type="slidenum">
              <a:rPr lang="fr-CA"/>
              <a:pPr>
                <a:defRPr/>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E860E285-11A2-46AE-B6FB-06EE4B9E41A6}" type="datetimeFigureOut">
              <a:rPr lang="fr-FR"/>
              <a:pPr>
                <a:defRPr/>
              </a:pPr>
              <a:t>12/3/13</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EA9206E-872F-4216-9195-860E6AAEBB7B}" type="slidenum">
              <a:rPr lang="fr-CA"/>
              <a:pPr>
                <a:defRPr/>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DFF73"/>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18554E6-5AF6-4F2B-97A2-976844F44B5E}" type="datetimeFigureOut">
              <a:rPr lang="fr-FR"/>
              <a:pPr>
                <a:defRPr/>
              </a:pPr>
              <a:t>12/3/13</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9C51E57-7926-4CB4-A9A3-D79A15FCEAFB}"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mages.google.com/imgres?imgurl=http://farm4.static.flickr.com/3241/2343609365_0f4820cc14.jpg?v=0&amp;imgrefurl=http://flickr.com/photos/21700227@N07/2343609365/&amp;usg=__yZ5q2ufnlePZ-Lg-oeLVGiLjXcY=&amp;h=373&amp;w=500&amp;sz=100&amp;hl=en&amp;start=12&amp;tbnid=uBd6SF7yHVKA7M:&amp;tbnh=97&amp;tbnw=130&amp;prev=/images?q=mangled+yarn&amp;gbv=2&amp;hl=en" TargetMode="External"/><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33.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hyperlink" Target="http://www.drjamiemarich.com" TargetMode="External"/><Relationship Id="rId4" Type="http://schemas.openxmlformats.org/officeDocument/2006/relationships/hyperlink" Target="http://www.dancingmindfulness.com" TargetMode="External"/><Relationship Id="rId5" Type="http://schemas.openxmlformats.org/officeDocument/2006/relationships/hyperlink" Target="http://www.TraumaTwelve.com" TargetMode="External"/><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5489"/>
            <a:ext cx="7772400" cy="1470025"/>
          </a:xfrm>
        </p:spPr>
        <p:txBody>
          <a:bodyPr/>
          <a:lstStyle/>
          <a:p>
            <a:pPr algn="l"/>
            <a:r>
              <a:rPr lang="en-US" dirty="0" smtClean="0">
                <a:latin typeface="Chalkduster"/>
                <a:cs typeface="Chalkduster"/>
              </a:rPr>
              <a:t>EMDR &amp; Mindfulness</a:t>
            </a:r>
            <a:br>
              <a:rPr lang="en-US" dirty="0" smtClean="0">
                <a:latin typeface="Chalkduster"/>
                <a:cs typeface="Chalkduster"/>
              </a:rPr>
            </a:br>
            <a:r>
              <a:rPr lang="en-US" sz="2400" b="1" dirty="0"/>
              <a:t>Interventions for</a:t>
            </a:r>
            <a:br>
              <a:rPr lang="en-US" sz="2400" b="1" dirty="0"/>
            </a:br>
            <a:r>
              <a:rPr lang="en-US" sz="2400" b="1" dirty="0"/>
              <a:t>Anxiety, Depression, Panic, Trauma, and Other Disorders </a:t>
            </a:r>
            <a:r>
              <a:rPr lang="en-US" sz="2400" dirty="0"/>
              <a:t/>
            </a:r>
            <a:br>
              <a:rPr lang="en-US" sz="2400" dirty="0"/>
            </a:br>
            <a:endParaRPr lang="en-US" sz="2400" dirty="0">
              <a:latin typeface="Chalkduster"/>
              <a:cs typeface="Chalkduster"/>
            </a:endParaRPr>
          </a:p>
        </p:txBody>
      </p:sp>
      <p:sp>
        <p:nvSpPr>
          <p:cNvPr id="3" name="Subtitle 2"/>
          <p:cNvSpPr>
            <a:spLocks noGrp="1"/>
          </p:cNvSpPr>
          <p:nvPr>
            <p:ph type="subTitle" idx="1"/>
          </p:nvPr>
        </p:nvSpPr>
        <p:spPr>
          <a:xfrm>
            <a:off x="539497" y="4384841"/>
            <a:ext cx="6788841" cy="1752600"/>
          </a:xfrm>
        </p:spPr>
        <p:txBody>
          <a:bodyPr/>
          <a:lstStyle/>
          <a:p>
            <a:pPr algn="l"/>
            <a:r>
              <a:rPr lang="en-US" sz="2400" dirty="0" smtClean="0">
                <a:solidFill>
                  <a:schemeClr val="tx1"/>
                </a:solidFill>
              </a:rPr>
              <a:t>Jamie Marich, Ph.D., LPCC-S, LICDC-CS</a:t>
            </a:r>
          </a:p>
          <a:p>
            <a:pPr algn="l"/>
            <a:r>
              <a:rPr lang="en-US" sz="2400" dirty="0" smtClean="0">
                <a:solidFill>
                  <a:schemeClr val="tx1"/>
                </a:solidFill>
              </a:rPr>
              <a:t>Founder &amp; Director, </a:t>
            </a:r>
            <a:r>
              <a:rPr lang="en-US" sz="2400" i="1" dirty="0" smtClean="0">
                <a:solidFill>
                  <a:schemeClr val="tx1"/>
                </a:solidFill>
              </a:rPr>
              <a:t>Mindful Ohio</a:t>
            </a:r>
          </a:p>
          <a:p>
            <a:pPr algn="l"/>
            <a:r>
              <a:rPr lang="en-US" sz="2400" dirty="0" smtClean="0">
                <a:solidFill>
                  <a:schemeClr val="tx1"/>
                </a:solidFill>
              </a:rPr>
              <a:t>EMDRIA-Approved Consultant </a:t>
            </a:r>
            <a:endParaRPr lang="en-US" sz="2400" dirty="0">
              <a:solidFill>
                <a:schemeClr val="tx1"/>
              </a:solidFill>
            </a:endParaRPr>
          </a:p>
        </p:txBody>
      </p:sp>
      <p:pic>
        <p:nvPicPr>
          <p:cNvPr id="5" name="Picture 4"/>
          <p:cNvPicPr>
            <a:picLocks noChangeAspect="1"/>
          </p:cNvPicPr>
          <p:nvPr/>
        </p:nvPicPr>
        <p:blipFill>
          <a:blip r:embed="rId2"/>
          <a:stretch>
            <a:fillRect/>
          </a:stretch>
        </p:blipFill>
        <p:spPr>
          <a:xfrm>
            <a:off x="5816374" y="4384841"/>
            <a:ext cx="3023928" cy="1815431"/>
          </a:xfrm>
          <a:prstGeom prst="rect">
            <a:avLst/>
          </a:prstGeom>
        </p:spPr>
      </p:pic>
    </p:spTree>
    <p:extLst>
      <p:ext uri="{BB962C8B-B14F-4D97-AF65-F5344CB8AC3E}">
        <p14:creationId xmlns:p14="http://schemas.microsoft.com/office/powerpoint/2010/main" val="12492976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619"/>
            <a:ext cx="8229600" cy="1143000"/>
          </a:xfrm>
        </p:spPr>
        <p:txBody>
          <a:bodyPr/>
          <a:lstStyle/>
          <a:p>
            <a:r>
              <a:rPr lang="en-US" dirty="0" smtClean="0">
                <a:latin typeface="Chalkduster"/>
                <a:cs typeface="Chalkduster"/>
              </a:rPr>
              <a:t>An Introduction to Classic Mindfulness Practices</a:t>
            </a:r>
            <a:endParaRPr lang="en-US" dirty="0">
              <a:latin typeface="Chalkduster"/>
              <a:cs typeface="Chalkduster"/>
            </a:endParaRPr>
          </a:p>
        </p:txBody>
      </p:sp>
      <p:pic>
        <p:nvPicPr>
          <p:cNvPr id="3" name="Picture 2" descr="mindfu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360551"/>
            <a:ext cx="6096000" cy="4064000"/>
          </a:xfrm>
          <a:prstGeom prst="rect">
            <a:avLst/>
          </a:prstGeom>
        </p:spPr>
      </p:pic>
    </p:spTree>
    <p:extLst>
      <p:ext uri="{BB962C8B-B14F-4D97-AF65-F5344CB8AC3E}">
        <p14:creationId xmlns:p14="http://schemas.microsoft.com/office/powerpoint/2010/main" val="13930715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Skill 1: </a:t>
            </a:r>
            <a:br>
              <a:rPr lang="en-US" dirty="0" smtClean="0">
                <a:latin typeface="Chalkduster"/>
                <a:cs typeface="Chalkduster"/>
              </a:rPr>
            </a:br>
            <a:r>
              <a:rPr lang="en-US" dirty="0" smtClean="0">
                <a:latin typeface="Chalkduster"/>
                <a:cs typeface="Chalkduster"/>
              </a:rPr>
              <a:t>Practicing Awareness</a:t>
            </a:r>
            <a:endParaRPr lang="en-US" dirty="0">
              <a:latin typeface="Chalkduster"/>
              <a:cs typeface="Chalkduster"/>
            </a:endParaRPr>
          </a:p>
        </p:txBody>
      </p:sp>
      <p:pic>
        <p:nvPicPr>
          <p:cNvPr id="4" name="Picture 3" descr="6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880" y="2131489"/>
            <a:ext cx="2794202" cy="4207001"/>
          </a:xfrm>
          <a:prstGeom prst="rect">
            <a:avLst/>
          </a:prstGeom>
        </p:spPr>
      </p:pic>
    </p:spTree>
    <p:extLst>
      <p:ext uri="{BB962C8B-B14F-4D97-AF65-F5344CB8AC3E}">
        <p14:creationId xmlns:p14="http://schemas.microsoft.com/office/powerpoint/2010/main" val="26531444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kicecre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Tree>
    <p:extLst>
      <p:ext uri="{BB962C8B-B14F-4D97-AF65-F5344CB8AC3E}">
        <p14:creationId xmlns:p14="http://schemas.microsoft.com/office/powerpoint/2010/main" val="29183886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309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6600" y="2281012"/>
            <a:ext cx="2461260" cy="4343400"/>
          </a:xfrm>
          <a:prstGeom prst="rect">
            <a:avLst/>
          </a:prstGeom>
        </p:spPr>
      </p:pic>
      <p:sp>
        <p:nvSpPr>
          <p:cNvPr id="5" name="TextBox 4"/>
          <p:cNvSpPr txBox="1"/>
          <p:nvPr/>
        </p:nvSpPr>
        <p:spPr>
          <a:xfrm>
            <a:off x="914400" y="340406"/>
            <a:ext cx="7010400" cy="1569660"/>
          </a:xfrm>
          <a:prstGeom prst="rect">
            <a:avLst/>
          </a:prstGeom>
          <a:noFill/>
        </p:spPr>
        <p:txBody>
          <a:bodyPr wrap="square" rtlCol="0">
            <a:spAutoFit/>
          </a:bodyPr>
          <a:lstStyle/>
          <a:p>
            <a:pPr algn="ctr"/>
            <a:r>
              <a:rPr lang="en-US" sz="4800" dirty="0" smtClean="0">
                <a:latin typeface="Chalkduster"/>
                <a:cs typeface="Chalkduster"/>
              </a:rPr>
              <a:t>Skill 2:</a:t>
            </a:r>
          </a:p>
          <a:p>
            <a:pPr algn="ctr"/>
            <a:r>
              <a:rPr lang="en-US" sz="4800" dirty="0" smtClean="0">
                <a:latin typeface="Chalkduster"/>
                <a:cs typeface="Chalkduster"/>
              </a:rPr>
              <a:t>Belly Breathing</a:t>
            </a:r>
            <a:endParaRPr lang="en-US" sz="4800" dirty="0">
              <a:latin typeface="Chalkduster"/>
              <a:cs typeface="Chalkduster"/>
            </a:endParaRPr>
          </a:p>
        </p:txBody>
      </p:sp>
    </p:spTree>
    <p:extLst>
      <p:ext uri="{BB962C8B-B14F-4D97-AF65-F5344CB8AC3E}">
        <p14:creationId xmlns:p14="http://schemas.microsoft.com/office/powerpoint/2010/main" val="1555785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Skill 3: </a:t>
            </a:r>
            <a:br>
              <a:rPr lang="en-US" dirty="0" smtClean="0">
                <a:latin typeface="Chalkduster"/>
                <a:cs typeface="Chalkduster"/>
              </a:rPr>
            </a:br>
            <a:r>
              <a:rPr lang="en-US" dirty="0" smtClean="0">
                <a:latin typeface="Chalkduster"/>
                <a:cs typeface="Chalkduster"/>
              </a:rPr>
              <a:t>Body Cuing</a:t>
            </a:r>
            <a:endParaRPr lang="en-US" dirty="0">
              <a:latin typeface="Chalkduster"/>
              <a:cs typeface="Chalkduster"/>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426" y="1875480"/>
            <a:ext cx="6656818" cy="4422318"/>
          </a:xfrm>
          <a:prstGeom prst="rect">
            <a:avLst/>
          </a:prstGeom>
        </p:spPr>
      </p:pic>
    </p:spTree>
    <p:extLst>
      <p:ext uri="{BB962C8B-B14F-4D97-AF65-F5344CB8AC3E}">
        <p14:creationId xmlns:p14="http://schemas.microsoft.com/office/powerpoint/2010/main" val="22951136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The Role of Somatic Awareness in Reprocessing Therapies</a:t>
            </a:r>
            <a:endParaRPr lang="en-US" sz="3200" dirty="0">
              <a:latin typeface="Chalkduster"/>
              <a:cs typeface="Chalkduster"/>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426" y="1875480"/>
            <a:ext cx="6656818" cy="4422318"/>
          </a:xfrm>
          <a:prstGeom prst="rect">
            <a:avLst/>
          </a:prstGeom>
        </p:spPr>
      </p:pic>
    </p:spTree>
    <p:extLst>
      <p:ext uri="{BB962C8B-B14F-4D97-AF65-F5344CB8AC3E}">
        <p14:creationId xmlns:p14="http://schemas.microsoft.com/office/powerpoint/2010/main" val="2049265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620"/>
            <a:ext cx="8229600" cy="1143000"/>
          </a:xfrm>
        </p:spPr>
        <p:txBody>
          <a:bodyPr/>
          <a:lstStyle/>
          <a:p>
            <a:r>
              <a:rPr lang="en-US" dirty="0" smtClean="0">
                <a:latin typeface="Chalkduster"/>
                <a:cs typeface="Chalkduster"/>
              </a:rPr>
              <a:t>Skill 4: </a:t>
            </a:r>
            <a:br>
              <a:rPr lang="en-US" dirty="0" smtClean="0">
                <a:latin typeface="Chalkduster"/>
                <a:cs typeface="Chalkduster"/>
              </a:rPr>
            </a:br>
            <a:r>
              <a:rPr lang="en-US" dirty="0" smtClean="0">
                <a:latin typeface="Chalkduster"/>
                <a:cs typeface="Chalkduster"/>
              </a:rPr>
              <a:t>Light Stream Imagery + Body Scan</a:t>
            </a:r>
            <a:endParaRPr lang="en-US" dirty="0">
              <a:latin typeface="Chalkduster"/>
              <a:cs typeface="Chalkduster"/>
            </a:endParaRPr>
          </a:p>
        </p:txBody>
      </p:sp>
      <p:pic>
        <p:nvPicPr>
          <p:cNvPr id="3" name="Picture 2" descr="openn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607" y="2511072"/>
            <a:ext cx="5943179" cy="3978628"/>
          </a:xfrm>
          <a:prstGeom prst="rect">
            <a:avLst/>
          </a:prstGeom>
        </p:spPr>
      </p:pic>
    </p:spTree>
    <p:extLst>
      <p:ext uri="{BB962C8B-B14F-4D97-AF65-F5344CB8AC3E}">
        <p14:creationId xmlns:p14="http://schemas.microsoft.com/office/powerpoint/2010/main" val="5948137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620"/>
            <a:ext cx="8229600" cy="1143000"/>
          </a:xfrm>
        </p:spPr>
        <p:txBody>
          <a:bodyPr/>
          <a:lstStyle/>
          <a:p>
            <a:r>
              <a:rPr lang="en-US" dirty="0" smtClean="0">
                <a:latin typeface="Chalkduster"/>
                <a:cs typeface="Chalkduster"/>
              </a:rPr>
              <a:t>The Role of Light Stream &amp; Body Scan in EMDR</a:t>
            </a:r>
            <a:endParaRPr lang="en-US" dirty="0">
              <a:latin typeface="Chalkduster"/>
              <a:cs typeface="Chalkduster"/>
            </a:endParaRPr>
          </a:p>
        </p:txBody>
      </p:sp>
      <p:pic>
        <p:nvPicPr>
          <p:cNvPr id="3" name="Picture 2" descr="openn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607" y="2511072"/>
            <a:ext cx="5943179" cy="3978628"/>
          </a:xfrm>
          <a:prstGeom prst="rect">
            <a:avLst/>
          </a:prstGeom>
        </p:spPr>
      </p:pic>
    </p:spTree>
    <p:extLst>
      <p:ext uri="{BB962C8B-B14F-4D97-AF65-F5344CB8AC3E}">
        <p14:creationId xmlns:p14="http://schemas.microsoft.com/office/powerpoint/2010/main" val="33494014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Skill 5: </a:t>
            </a:r>
            <a:br>
              <a:rPr lang="en-US" dirty="0" smtClean="0">
                <a:latin typeface="Chalkduster"/>
                <a:cs typeface="Chalkduster"/>
              </a:rPr>
            </a:br>
            <a:r>
              <a:rPr lang="en-US" dirty="0" smtClean="0">
                <a:latin typeface="Chalkduster"/>
                <a:cs typeface="Chalkduster"/>
              </a:rPr>
              <a:t>Walking Meditation</a:t>
            </a:r>
            <a:endParaRPr lang="en-US" dirty="0">
              <a:latin typeface="Chalkduster"/>
              <a:cs typeface="Chalkduster"/>
            </a:endParaRPr>
          </a:p>
        </p:txBody>
      </p:sp>
      <p:pic>
        <p:nvPicPr>
          <p:cNvPr id="3" name="Picture 2"/>
          <p:cNvPicPr>
            <a:picLocks noChangeAspect="1"/>
          </p:cNvPicPr>
          <p:nvPr/>
        </p:nvPicPr>
        <p:blipFill>
          <a:blip r:embed="rId2"/>
          <a:stretch>
            <a:fillRect/>
          </a:stretch>
        </p:blipFill>
        <p:spPr>
          <a:xfrm>
            <a:off x="1401435" y="2108365"/>
            <a:ext cx="6134823" cy="4067654"/>
          </a:xfrm>
          <a:prstGeom prst="rect">
            <a:avLst/>
          </a:prstGeom>
        </p:spPr>
      </p:pic>
    </p:spTree>
    <p:extLst>
      <p:ext uri="{BB962C8B-B14F-4D97-AF65-F5344CB8AC3E}">
        <p14:creationId xmlns:p14="http://schemas.microsoft.com/office/powerpoint/2010/main" val="109251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6833"/>
            <a:ext cx="8229600" cy="1143000"/>
          </a:xfrm>
        </p:spPr>
        <p:txBody>
          <a:bodyPr/>
          <a:lstStyle/>
          <a:p>
            <a:r>
              <a:rPr lang="en-US" dirty="0" smtClean="0">
                <a:latin typeface="Chalkduster"/>
                <a:cs typeface="Chalkduster"/>
              </a:rPr>
              <a:t>Walking Meditation:</a:t>
            </a:r>
            <a:br>
              <a:rPr lang="en-US" dirty="0" smtClean="0">
                <a:latin typeface="Chalkduster"/>
                <a:cs typeface="Chalkduster"/>
              </a:rPr>
            </a:br>
            <a:r>
              <a:rPr lang="en-US" dirty="0" smtClean="0">
                <a:latin typeface="Chalkduster"/>
                <a:cs typeface="Chalkduster"/>
              </a:rPr>
              <a:t>The Original “BLS”</a:t>
            </a:r>
            <a:endParaRPr lang="en-US" dirty="0">
              <a:latin typeface="Chalkduster"/>
              <a:cs typeface="Chalkduster"/>
            </a:endParaRPr>
          </a:p>
        </p:txBody>
      </p:sp>
      <p:pic>
        <p:nvPicPr>
          <p:cNvPr id="3" name="Picture 2"/>
          <p:cNvPicPr>
            <a:picLocks noChangeAspect="1"/>
          </p:cNvPicPr>
          <p:nvPr/>
        </p:nvPicPr>
        <p:blipFill>
          <a:blip r:embed="rId2"/>
          <a:stretch>
            <a:fillRect/>
          </a:stretch>
        </p:blipFill>
        <p:spPr>
          <a:xfrm>
            <a:off x="1401435" y="2108365"/>
            <a:ext cx="6134823" cy="4067654"/>
          </a:xfrm>
          <a:prstGeom prst="rect">
            <a:avLst/>
          </a:prstGeom>
        </p:spPr>
      </p:pic>
    </p:spTree>
    <p:extLst>
      <p:ext uri="{BB962C8B-B14F-4D97-AF65-F5344CB8AC3E}">
        <p14:creationId xmlns:p14="http://schemas.microsoft.com/office/powerpoint/2010/main" val="340941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28600"/>
            <a:ext cx="8229600" cy="1143000"/>
          </a:xfrm>
        </p:spPr>
        <p:txBody>
          <a:bodyPr/>
          <a:lstStyle/>
          <a:p>
            <a:pPr eaLnBrk="1" fontAlgn="auto" hangingPunct="1">
              <a:spcAft>
                <a:spcPts val="0"/>
              </a:spcAft>
              <a:defRPr/>
            </a:pPr>
            <a:r>
              <a:rPr lang="en-US" dirty="0" smtClean="0">
                <a:latin typeface="Chalkduster"/>
                <a:cs typeface="Chalkduster"/>
              </a:rPr>
              <a:t>About Your Presenter</a:t>
            </a:r>
          </a:p>
        </p:txBody>
      </p:sp>
      <p:sp>
        <p:nvSpPr>
          <p:cNvPr id="3" name="Content Placeholder 2"/>
          <p:cNvSpPr>
            <a:spLocks noGrp="1"/>
          </p:cNvSpPr>
          <p:nvPr>
            <p:ph idx="1"/>
          </p:nvPr>
        </p:nvSpPr>
        <p:spPr>
          <a:xfrm>
            <a:off x="304800" y="1752600"/>
            <a:ext cx="8610600" cy="49530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sz="2400" dirty="0" smtClean="0"/>
              <a:t>Licensed Supervising Professional Clinical Counselor (MH)</a:t>
            </a:r>
          </a:p>
          <a:p>
            <a:pPr marL="274320" indent="-274320" eaLnBrk="1" fontAlgn="auto" hangingPunct="1">
              <a:spcAft>
                <a:spcPts val="0"/>
              </a:spcAft>
              <a:buClr>
                <a:schemeClr val="accent3"/>
              </a:buClr>
              <a:buFont typeface="Wingdings 2"/>
              <a:buChar char=""/>
              <a:defRPr/>
            </a:pPr>
            <a:r>
              <a:rPr lang="en-US" sz="2400" dirty="0" smtClean="0"/>
              <a:t>Licensed Independent Chemical Dependency Counselor</a:t>
            </a:r>
          </a:p>
          <a:p>
            <a:pPr marL="274320" indent="-274320" eaLnBrk="1" fontAlgn="auto" hangingPunct="1">
              <a:spcAft>
                <a:spcPts val="0"/>
              </a:spcAft>
              <a:buClr>
                <a:schemeClr val="accent3"/>
              </a:buClr>
              <a:buFont typeface="Wingdings 2"/>
              <a:buChar char=""/>
              <a:defRPr/>
            </a:pPr>
            <a:r>
              <a:rPr lang="en-US" sz="2400" dirty="0" smtClean="0"/>
              <a:t>Member of the American Academy of Experts on Traumatic Stress</a:t>
            </a:r>
          </a:p>
          <a:p>
            <a:pPr marL="274320" indent="-274320" eaLnBrk="1" fontAlgn="auto" hangingPunct="1">
              <a:spcAft>
                <a:spcPts val="0"/>
              </a:spcAft>
              <a:buClr>
                <a:schemeClr val="accent3"/>
              </a:buClr>
              <a:buFont typeface="Wingdings 2"/>
              <a:buChar char=""/>
              <a:defRPr/>
            </a:pPr>
            <a:r>
              <a:rPr lang="en-US" sz="2400" dirty="0" smtClean="0"/>
              <a:t>Author, </a:t>
            </a:r>
            <a:r>
              <a:rPr lang="en-US" sz="2400" i="1" dirty="0" smtClean="0"/>
              <a:t>EMDR Made Simple </a:t>
            </a:r>
            <a:r>
              <a:rPr lang="en-US" sz="2400" dirty="0" smtClean="0"/>
              <a:t> &amp; </a:t>
            </a:r>
            <a:r>
              <a:rPr lang="en-US" sz="2400" i="1" dirty="0" smtClean="0"/>
              <a:t>Trauma and the Twelve Steps </a:t>
            </a:r>
            <a:endParaRPr lang="en-US" sz="2400" dirty="0" smtClean="0"/>
          </a:p>
          <a:p>
            <a:pPr marL="274320" indent="-274320" eaLnBrk="1" fontAlgn="auto" hangingPunct="1">
              <a:spcAft>
                <a:spcPts val="0"/>
              </a:spcAft>
              <a:buClr>
                <a:schemeClr val="accent3"/>
              </a:buClr>
              <a:buFont typeface="Wingdings 2"/>
              <a:buChar char=""/>
              <a:defRPr/>
            </a:pPr>
            <a:r>
              <a:rPr lang="en-US" sz="2400" dirty="0" smtClean="0"/>
              <a:t>Twelve years of experience working in social services and counseling; includes three years of experience in civilian humanitarian aid in Bosnia-Hercegovina</a:t>
            </a:r>
          </a:p>
          <a:p>
            <a:pPr marL="274320" indent="-274320" eaLnBrk="1" fontAlgn="auto" hangingPunct="1">
              <a:spcAft>
                <a:spcPts val="0"/>
              </a:spcAft>
              <a:buClr>
                <a:schemeClr val="accent3"/>
              </a:buClr>
              <a:buFont typeface="Wingdings 2"/>
              <a:buChar char=""/>
              <a:defRPr/>
            </a:pPr>
            <a:r>
              <a:rPr lang="en-US" sz="2400" dirty="0" smtClean="0"/>
              <a:t>Specialist in addictions, trauma, abuse, dissociative disorders, performance enhancement, grief/loss, and pastoral counseling </a:t>
            </a:r>
          </a:p>
          <a:p>
            <a:pPr marL="274320" indent="-274320" eaLnBrk="1" fontAlgn="auto" hangingPunct="1">
              <a:spcAft>
                <a:spcPts val="0"/>
              </a:spcAft>
              <a:buClr>
                <a:schemeClr val="accent3"/>
              </a:buClr>
              <a:buFont typeface="Wingdings 2"/>
              <a:buChar char=""/>
              <a:defRPr/>
            </a:pPr>
            <a:r>
              <a:rPr lang="en-US" sz="2400" dirty="0" smtClean="0"/>
              <a:t>Trained in several specialty interventions for trauma </a:t>
            </a:r>
          </a:p>
          <a:p>
            <a:pPr marL="274320" indent="-274320" eaLnBrk="1" fontAlgn="auto" hangingPunct="1">
              <a:spcAft>
                <a:spcPts val="0"/>
              </a:spcAft>
              <a:buClr>
                <a:schemeClr val="accent3"/>
              </a:buClr>
              <a:buFont typeface="Wingdings 2"/>
              <a:buChar char=""/>
              <a:defRPr/>
            </a:pPr>
            <a:r>
              <a:rPr lang="en-US" sz="2400" dirty="0" smtClean="0"/>
              <a:t>Creator of the </a:t>
            </a:r>
            <a:r>
              <a:rPr lang="en-US" sz="2400" i="1" dirty="0" smtClean="0"/>
              <a:t>Dancing Mindfulness</a:t>
            </a:r>
            <a:r>
              <a:rPr lang="en-US" sz="2400" dirty="0" smtClean="0"/>
              <a:t> practice </a:t>
            </a:r>
            <a:endParaRPr lang="en-US" sz="2400" dirty="0"/>
          </a:p>
        </p:txBody>
      </p:sp>
    </p:spTree>
    <p:extLst>
      <p:ext uri="{BB962C8B-B14F-4D97-AF65-F5344CB8AC3E}">
        <p14:creationId xmlns:p14="http://schemas.microsoft.com/office/powerpoint/2010/main" val="463394026"/>
      </p:ext>
    </p:extLst>
  </p:cSld>
  <p:clrMapOvr>
    <a:masterClrMapping/>
  </p:clrMapOvr>
  <p:transition xmlns:p14="http://schemas.microsoft.com/office/powerpoint/2010/main" advTm="25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Skill 6: </a:t>
            </a:r>
            <a:br>
              <a:rPr lang="en-US" dirty="0" smtClean="0">
                <a:latin typeface="Chalkduster"/>
                <a:cs typeface="Chalkduster"/>
              </a:rPr>
            </a:br>
            <a:r>
              <a:rPr lang="en-US" dirty="0" smtClean="0">
                <a:latin typeface="Chalkduster"/>
                <a:cs typeface="Chalkduster"/>
              </a:rPr>
              <a:t>Clench &amp; Release</a:t>
            </a:r>
            <a:endParaRPr lang="en-US" dirty="0">
              <a:latin typeface="Chalkduster"/>
              <a:cs typeface="Chalkduster"/>
            </a:endParaRPr>
          </a:p>
        </p:txBody>
      </p:sp>
      <p:pic>
        <p:nvPicPr>
          <p:cNvPr id="4" name="Picture 3"/>
          <p:cNvPicPr>
            <a:picLocks noChangeAspect="1"/>
          </p:cNvPicPr>
          <p:nvPr/>
        </p:nvPicPr>
        <p:blipFill>
          <a:blip r:embed="rId2"/>
          <a:stretch>
            <a:fillRect/>
          </a:stretch>
        </p:blipFill>
        <p:spPr>
          <a:xfrm>
            <a:off x="1970768" y="2242929"/>
            <a:ext cx="5406711" cy="3926547"/>
          </a:xfrm>
          <a:prstGeom prst="rect">
            <a:avLst/>
          </a:prstGeom>
        </p:spPr>
      </p:pic>
    </p:spTree>
    <p:extLst>
      <p:ext uri="{BB962C8B-B14F-4D97-AF65-F5344CB8AC3E}">
        <p14:creationId xmlns:p14="http://schemas.microsoft.com/office/powerpoint/2010/main" val="1515637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428"/>
            <a:ext cx="8229600" cy="1143000"/>
          </a:xfrm>
        </p:spPr>
        <p:txBody>
          <a:bodyPr/>
          <a:lstStyle/>
          <a:p>
            <a:r>
              <a:rPr lang="en-US" dirty="0" smtClean="0">
                <a:latin typeface="Chalkduster"/>
                <a:cs typeface="Chalkduster"/>
              </a:rPr>
              <a:t>Clench &amp; Release:</a:t>
            </a:r>
            <a:br>
              <a:rPr lang="en-US" dirty="0" smtClean="0">
                <a:latin typeface="Chalkduster"/>
                <a:cs typeface="Chalkduster"/>
              </a:rPr>
            </a:br>
            <a:r>
              <a:rPr lang="en-US" dirty="0" smtClean="0">
                <a:latin typeface="Chalkduster"/>
                <a:cs typeface="Chalkduster"/>
              </a:rPr>
              <a:t>Bilateral Variations</a:t>
            </a:r>
            <a:endParaRPr lang="en-US" dirty="0">
              <a:latin typeface="Chalkduster"/>
              <a:cs typeface="Chalkduster"/>
            </a:endParaRPr>
          </a:p>
        </p:txBody>
      </p:sp>
      <p:pic>
        <p:nvPicPr>
          <p:cNvPr id="4" name="Picture 3"/>
          <p:cNvPicPr>
            <a:picLocks noChangeAspect="1"/>
          </p:cNvPicPr>
          <p:nvPr/>
        </p:nvPicPr>
        <p:blipFill>
          <a:blip r:embed="rId2"/>
          <a:stretch>
            <a:fillRect/>
          </a:stretch>
        </p:blipFill>
        <p:spPr>
          <a:xfrm>
            <a:off x="1970768" y="2242929"/>
            <a:ext cx="5406711" cy="3926547"/>
          </a:xfrm>
          <a:prstGeom prst="rect">
            <a:avLst/>
          </a:prstGeom>
        </p:spPr>
      </p:pic>
    </p:spTree>
    <p:extLst>
      <p:ext uri="{BB962C8B-B14F-4D97-AF65-F5344CB8AC3E}">
        <p14:creationId xmlns:p14="http://schemas.microsoft.com/office/powerpoint/2010/main" val="2416416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hnKabatZin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90500"/>
            <a:ext cx="6477000" cy="6477000"/>
          </a:xfrm>
          <a:prstGeom prst="rect">
            <a:avLst/>
          </a:prstGeom>
        </p:spPr>
      </p:pic>
    </p:spTree>
    <p:extLst>
      <p:ext uri="{BB962C8B-B14F-4D97-AF65-F5344CB8AC3E}">
        <p14:creationId xmlns:p14="http://schemas.microsoft.com/office/powerpoint/2010/main" val="33822703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Recommendations</a:t>
            </a:r>
            <a:endParaRPr lang="en-US" dirty="0">
              <a:latin typeface="Chalkduster"/>
              <a:cs typeface="Chalkduster"/>
            </a:endParaRPr>
          </a:p>
        </p:txBody>
      </p:sp>
      <p:pic>
        <p:nvPicPr>
          <p:cNvPr id="3" name="Picture 2" descr="CreativeMindfulnesssmall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269" y="1981200"/>
            <a:ext cx="3013402" cy="3814704"/>
          </a:xfrm>
          <a:prstGeom prst="rect">
            <a:avLst/>
          </a:prstGeom>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188" y="2109389"/>
            <a:ext cx="2453208" cy="36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l="-17417" r="17417"/>
          <a:stretch/>
        </p:blipFill>
        <p:spPr>
          <a:xfrm>
            <a:off x="2931266" y="2239364"/>
            <a:ext cx="3133162" cy="3133162"/>
          </a:xfrm>
          <a:prstGeom prst="rect">
            <a:avLst/>
          </a:prstGeom>
        </p:spPr>
      </p:pic>
    </p:spTree>
    <p:extLst>
      <p:ext uri="{BB962C8B-B14F-4D97-AF65-F5344CB8AC3E}">
        <p14:creationId xmlns:p14="http://schemas.microsoft.com/office/powerpoint/2010/main" val="1714053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arich\AppData\Local\Microsoft\Windows\Temporary Internet Files\Content.IE5\14JFZM8O\MCj04258020000[1].wmf"/>
          <p:cNvPicPr>
            <a:picLocks noChangeAspect="1" noChangeArrowheads="1"/>
          </p:cNvPicPr>
          <p:nvPr/>
        </p:nvPicPr>
        <p:blipFill>
          <a:blip r:embed="rId2" cstate="print"/>
          <a:srcRect/>
          <a:stretch>
            <a:fillRect/>
          </a:stretch>
        </p:blipFill>
        <p:spPr bwMode="auto">
          <a:xfrm>
            <a:off x="1752600" y="1447800"/>
            <a:ext cx="5745162" cy="4016785"/>
          </a:xfrm>
          <a:prstGeom prst="rect">
            <a:avLst/>
          </a:prstGeom>
          <a:noFill/>
        </p:spPr>
      </p:pic>
      <p:sp>
        <p:nvSpPr>
          <p:cNvPr id="3" name="TextBox 2"/>
          <p:cNvSpPr txBox="1"/>
          <p:nvPr/>
        </p:nvSpPr>
        <p:spPr>
          <a:xfrm>
            <a:off x="5238044" y="5791200"/>
            <a:ext cx="3886200" cy="646331"/>
          </a:xfrm>
          <a:prstGeom prst="rect">
            <a:avLst/>
          </a:prstGeom>
          <a:noFill/>
        </p:spPr>
        <p:txBody>
          <a:bodyPr wrap="square" rtlCol="0">
            <a:spAutoFit/>
          </a:bodyPr>
          <a:lstStyle/>
          <a:p>
            <a:r>
              <a:rPr lang="en-US" sz="3600" b="1" dirty="0" smtClean="0"/>
              <a:t>BREAK TIME</a:t>
            </a:r>
            <a:endParaRPr lang="en-US" sz="3600" b="1" dirty="0"/>
          </a:p>
        </p:txBody>
      </p:sp>
    </p:spTree>
    <p:extLst>
      <p:ext uri="{BB962C8B-B14F-4D97-AF65-F5344CB8AC3E}">
        <p14:creationId xmlns:p14="http://schemas.microsoft.com/office/powerpoint/2010/main" val="2847815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6000" dirty="0" smtClean="0">
                <a:latin typeface="Chalkduster"/>
                <a:cs typeface="Chalkduster"/>
              </a:rPr>
              <a:t>Trauma</a:t>
            </a:r>
            <a:endParaRPr lang="en-US" sz="6000" dirty="0">
              <a:latin typeface="Chalkduster"/>
              <a:cs typeface="Chalkduster"/>
            </a:endParaRPr>
          </a:p>
        </p:txBody>
      </p:sp>
      <p:pic>
        <p:nvPicPr>
          <p:cNvPr id="7171" name="Picture 4" descr="C:\Users\Jamie\AppData\Local\Microsoft\Windows\Temporary Internet Files\Content.IE5\5BY87KD2\MCj03840400000[1].wmf"/>
          <p:cNvPicPr>
            <a:picLocks noChangeAspect="1" noChangeArrowheads="1"/>
          </p:cNvPicPr>
          <p:nvPr/>
        </p:nvPicPr>
        <p:blipFill>
          <a:blip r:embed="rId2" cstate="print"/>
          <a:srcRect/>
          <a:stretch>
            <a:fillRect/>
          </a:stretch>
        </p:blipFill>
        <p:spPr bwMode="auto">
          <a:xfrm>
            <a:off x="3200400" y="2057400"/>
            <a:ext cx="3402013" cy="3954463"/>
          </a:xfrm>
          <a:prstGeom prst="rect">
            <a:avLst/>
          </a:prstGeom>
          <a:noFill/>
          <a:ln w="9525">
            <a:noFill/>
            <a:miter lim="800000"/>
            <a:headEnd/>
            <a:tailEnd/>
          </a:ln>
        </p:spPr>
      </p:pic>
    </p:spTree>
    <p:extLst>
      <p:ext uri="{BB962C8B-B14F-4D97-AF65-F5344CB8AC3E}">
        <p14:creationId xmlns:p14="http://schemas.microsoft.com/office/powerpoint/2010/main" val="3055460957"/>
      </p:ext>
    </p:extLst>
  </p:cSld>
  <p:clrMapOvr>
    <a:masterClrMapping/>
  </p:clrMapOvr>
  <p:transition xmlns:p14="http://schemas.microsoft.com/office/powerpoint/2010/main" advTm="368033"/>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81200"/>
            <a:ext cx="9474286" cy="1143000"/>
          </a:xfrm>
        </p:spPr>
        <p:txBody>
          <a:bodyPr>
            <a:noAutofit/>
          </a:bodyPr>
          <a:lstStyle/>
          <a:p>
            <a:pPr eaLnBrk="1" fontAlgn="auto" hangingPunct="1">
              <a:spcAft>
                <a:spcPts val="0"/>
              </a:spcAft>
              <a:defRPr/>
            </a:pPr>
            <a:r>
              <a:rPr lang="en-US" sz="3200" dirty="0" smtClean="0">
                <a:solidFill>
                  <a:schemeClr val="tx1"/>
                </a:solidFill>
                <a:latin typeface="Chalkduster"/>
                <a:cs typeface="Chalkduster"/>
              </a:rPr>
              <a:t>Large T Trauma vs. </a:t>
            </a:r>
            <a:br>
              <a:rPr lang="en-US" sz="3200" dirty="0" smtClean="0">
                <a:solidFill>
                  <a:schemeClr val="tx1"/>
                </a:solidFill>
                <a:latin typeface="Chalkduster"/>
                <a:cs typeface="Chalkduster"/>
              </a:rPr>
            </a:br>
            <a:r>
              <a:rPr lang="en-US" sz="3200" dirty="0" smtClean="0">
                <a:solidFill>
                  <a:schemeClr val="tx1"/>
                </a:solidFill>
                <a:latin typeface="Chalkduster"/>
                <a:cs typeface="Chalkduster"/>
              </a:rPr>
              <a:t/>
            </a:r>
            <a:br>
              <a:rPr lang="en-US" sz="3200" dirty="0" smtClean="0">
                <a:solidFill>
                  <a:schemeClr val="tx1"/>
                </a:solidFill>
                <a:latin typeface="Chalkduster"/>
                <a:cs typeface="Chalkduster"/>
              </a:rPr>
            </a:br>
            <a:r>
              <a:rPr lang="en-US" sz="3200" dirty="0" smtClean="0">
                <a:solidFill>
                  <a:schemeClr val="tx1"/>
                </a:solidFill>
                <a:latin typeface="Chalkduster"/>
                <a:cs typeface="Chalkduster"/>
              </a:rPr>
              <a:t>small t trauma</a:t>
            </a:r>
            <a:endParaRPr lang="en-US" sz="3200" dirty="0">
              <a:solidFill>
                <a:schemeClr val="tx1"/>
              </a:solidFill>
              <a:latin typeface="Chalkduster"/>
              <a:cs typeface="Chalkduster"/>
            </a:endParaRPr>
          </a:p>
        </p:txBody>
      </p:sp>
      <p:pic>
        <p:nvPicPr>
          <p:cNvPr id="9219" name="Picture 2" descr="C:\Users\Jamie\AppData\Local\Microsoft\Windows\Temporary Internet Files\Content.IE5\IFO0PQB9\MPj02274200000[1].jpg"/>
          <p:cNvPicPr>
            <a:picLocks noChangeAspect="1" noChangeArrowheads="1"/>
          </p:cNvPicPr>
          <p:nvPr/>
        </p:nvPicPr>
        <p:blipFill>
          <a:blip r:embed="rId2" cstate="print"/>
          <a:srcRect/>
          <a:stretch>
            <a:fillRect/>
          </a:stretch>
        </p:blipFill>
        <p:spPr bwMode="auto">
          <a:xfrm>
            <a:off x="2819400" y="3685014"/>
            <a:ext cx="3657600" cy="2432050"/>
          </a:xfrm>
          <a:prstGeom prst="rect">
            <a:avLst/>
          </a:prstGeom>
          <a:noFill/>
          <a:ln w="9525">
            <a:noFill/>
            <a:miter lim="800000"/>
            <a:headEnd/>
            <a:tailEnd/>
          </a:ln>
        </p:spPr>
      </p:pic>
    </p:spTree>
    <p:extLst>
      <p:ext uri="{BB962C8B-B14F-4D97-AF65-F5344CB8AC3E}">
        <p14:creationId xmlns:p14="http://schemas.microsoft.com/office/powerpoint/2010/main" val="3003723974"/>
      </p:ext>
    </p:extLst>
  </p:cSld>
  <p:clrMapOvr>
    <a:masterClrMapping/>
  </p:clrMapOvr>
  <p:transition xmlns:p14="http://schemas.microsoft.com/office/powerpoint/2010/main" advTm="36383"/>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000" dirty="0" smtClean="0">
                <a:latin typeface="Chalkduster"/>
                <a:cs typeface="Chalkduster"/>
              </a:rPr>
              <a:t>Trauma: Large-T or “Big” T </a:t>
            </a:r>
            <a:endParaRPr lang="en-US" sz="4000" dirty="0">
              <a:latin typeface="Chalkduster"/>
              <a:cs typeface="Chalkduster"/>
            </a:endParaRPr>
          </a:p>
        </p:txBody>
      </p:sp>
      <p:sp>
        <p:nvSpPr>
          <p:cNvPr id="3" name="TextBox 2"/>
          <p:cNvSpPr txBox="1">
            <a:spLocks noChangeArrowheads="1"/>
          </p:cNvSpPr>
          <p:nvPr/>
        </p:nvSpPr>
        <p:spPr bwMode="auto">
          <a:xfrm>
            <a:off x="304800" y="1744408"/>
            <a:ext cx="8534400" cy="4555093"/>
          </a:xfrm>
          <a:prstGeom prst="rect">
            <a:avLst/>
          </a:prstGeom>
          <a:noFill/>
          <a:ln w="9525">
            <a:noFill/>
            <a:miter lim="800000"/>
            <a:headEnd/>
            <a:tailEnd/>
          </a:ln>
        </p:spPr>
        <p:txBody>
          <a:bodyPr>
            <a:spAutoFit/>
          </a:bodyPr>
          <a:lstStyle/>
          <a:p>
            <a:pPr>
              <a:lnSpc>
                <a:spcPct val="80000"/>
              </a:lnSpc>
            </a:pPr>
            <a:endParaRPr lang="en-US" sz="2400" b="1" dirty="0">
              <a:latin typeface="Arial"/>
              <a:cs typeface="Arial"/>
            </a:endParaRPr>
          </a:p>
          <a:p>
            <a:pPr>
              <a:lnSpc>
                <a:spcPct val="80000"/>
              </a:lnSpc>
            </a:pPr>
            <a:r>
              <a:rPr lang="en-US" sz="2400" b="1" dirty="0">
                <a:latin typeface="Arial"/>
                <a:cs typeface="Arial"/>
              </a:rPr>
              <a:t>Examples include: </a:t>
            </a:r>
            <a:r>
              <a:rPr lang="en-US" sz="2400" dirty="0">
                <a:latin typeface="Arial"/>
                <a:cs typeface="Arial"/>
              </a:rPr>
              <a:t>combat, natural disasters, sexual abuse, assault, other violent </a:t>
            </a:r>
            <a:r>
              <a:rPr lang="en-US" sz="2400" dirty="0" smtClean="0">
                <a:latin typeface="Arial"/>
                <a:cs typeface="Arial"/>
              </a:rPr>
              <a:t>crimes</a:t>
            </a:r>
          </a:p>
          <a:p>
            <a:pPr>
              <a:lnSpc>
                <a:spcPct val="80000"/>
              </a:lnSpc>
            </a:pPr>
            <a:endParaRPr lang="en-US" sz="2800" dirty="0">
              <a:latin typeface="Franklin Gothic Book" pitchFamily="34" charset="0"/>
            </a:endParaRPr>
          </a:p>
          <a:p>
            <a:pPr>
              <a:lnSpc>
                <a:spcPct val="80000"/>
              </a:lnSpc>
            </a:pPr>
            <a:endParaRPr lang="en-US" sz="2800" dirty="0" smtClean="0">
              <a:latin typeface="Franklin Gothic Book" pitchFamily="34" charset="0"/>
            </a:endParaRPr>
          </a:p>
          <a:p>
            <a:pPr>
              <a:lnSpc>
                <a:spcPct val="80000"/>
              </a:lnSpc>
            </a:pPr>
            <a:endParaRPr lang="en-US" sz="2800" dirty="0">
              <a:latin typeface="Franklin Gothic Book" pitchFamily="34" charset="0"/>
            </a:endParaRPr>
          </a:p>
          <a:p>
            <a:pPr>
              <a:lnSpc>
                <a:spcPct val="80000"/>
              </a:lnSpc>
            </a:pPr>
            <a:endParaRPr lang="en-US" sz="2800" dirty="0" smtClean="0">
              <a:latin typeface="Franklin Gothic Book" pitchFamily="34" charset="0"/>
            </a:endParaRPr>
          </a:p>
          <a:p>
            <a:pPr>
              <a:lnSpc>
                <a:spcPct val="80000"/>
              </a:lnSpc>
            </a:pPr>
            <a:endParaRPr lang="en-US" sz="2800" dirty="0">
              <a:latin typeface="Franklin Gothic Book" pitchFamily="34" charset="0"/>
            </a:endParaRPr>
          </a:p>
          <a:p>
            <a:pPr>
              <a:lnSpc>
                <a:spcPct val="80000"/>
              </a:lnSpc>
            </a:pPr>
            <a:endParaRPr lang="en-US" sz="2800" dirty="0">
              <a:latin typeface="Franklin Gothic Book" pitchFamily="34" charset="0"/>
            </a:endParaRPr>
          </a:p>
          <a:p>
            <a:pPr>
              <a:lnSpc>
                <a:spcPct val="80000"/>
              </a:lnSpc>
            </a:pPr>
            <a:endParaRPr lang="en-US" sz="2800" dirty="0">
              <a:latin typeface="Franklin Gothic Book" pitchFamily="34" charset="0"/>
            </a:endParaRPr>
          </a:p>
          <a:p>
            <a:pPr>
              <a:lnSpc>
                <a:spcPct val="80000"/>
              </a:lnSpc>
            </a:pPr>
            <a:endParaRPr lang="en-US" sz="2400" b="1" dirty="0" smtClean="0">
              <a:latin typeface="Franklin Gothic Book" pitchFamily="34" charset="0"/>
            </a:endParaRPr>
          </a:p>
          <a:p>
            <a:pPr>
              <a:lnSpc>
                <a:spcPct val="80000"/>
              </a:lnSpc>
            </a:pPr>
            <a:r>
              <a:rPr lang="en-US" sz="2400" b="1" dirty="0" smtClean="0">
                <a:latin typeface="Franklin Gothic Book" pitchFamily="34" charset="0"/>
              </a:rPr>
              <a:t>“</a:t>
            </a:r>
            <a:r>
              <a:rPr lang="en-US" sz="2400" b="1" dirty="0">
                <a:latin typeface="Franklin Gothic Book" pitchFamily="34" charset="0"/>
              </a:rPr>
              <a:t>Big T” trauma is what the psychological community references in speaking about the PTSD diagnosis.  </a:t>
            </a:r>
          </a:p>
          <a:p>
            <a:endParaRPr lang="en-US" dirty="0">
              <a:latin typeface="Book Antiqua" pitchFamily="18" charset="0"/>
            </a:endParaRPr>
          </a:p>
        </p:txBody>
      </p:sp>
      <p:pic>
        <p:nvPicPr>
          <p:cNvPr id="4" name="Picture 3" descr="ra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124200"/>
            <a:ext cx="1516185" cy="2032000"/>
          </a:xfrm>
          <a:prstGeom prst="rect">
            <a:avLst/>
          </a:prstGeom>
        </p:spPr>
      </p:pic>
      <p:pic>
        <p:nvPicPr>
          <p:cNvPr id="5" name="Picture 4" descr="tsunam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124200"/>
            <a:ext cx="2108200" cy="1981200"/>
          </a:xfrm>
          <a:prstGeom prst="rect">
            <a:avLst/>
          </a:prstGeom>
        </p:spPr>
      </p:pic>
      <p:pic>
        <p:nvPicPr>
          <p:cNvPr id="6" name="Picture 5" descr="w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276600"/>
            <a:ext cx="2730500" cy="1829574"/>
          </a:xfrm>
          <a:prstGeom prst="rect">
            <a:avLst/>
          </a:prstGeom>
        </p:spPr>
      </p:pic>
    </p:spTree>
    <p:extLst>
      <p:ext uri="{BB962C8B-B14F-4D97-AF65-F5344CB8AC3E}">
        <p14:creationId xmlns:p14="http://schemas.microsoft.com/office/powerpoint/2010/main" val="1826857528"/>
      </p:ext>
    </p:extLst>
  </p:cSld>
  <p:clrMapOvr>
    <a:masterClrMapping/>
  </p:clrMapOvr>
  <p:transition xmlns:p14="http://schemas.microsoft.com/office/powerpoint/2010/main"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239000" cy="1143000"/>
          </a:xfrm>
        </p:spPr>
        <p:txBody>
          <a:bodyPr>
            <a:noAutofit/>
          </a:bodyPr>
          <a:lstStyle/>
          <a:p>
            <a:pPr eaLnBrk="1" fontAlgn="auto" hangingPunct="1">
              <a:spcAft>
                <a:spcPts val="0"/>
              </a:spcAft>
              <a:defRPr/>
            </a:pPr>
            <a:r>
              <a:rPr lang="en-US" sz="2800" dirty="0" smtClean="0"/>
              <a:t>DSM-IV-TR Nutshell Definition of </a:t>
            </a:r>
            <a:r>
              <a:rPr lang="en-US" sz="2800" b="1" dirty="0" smtClean="0"/>
              <a:t>PTSD</a:t>
            </a:r>
            <a:br>
              <a:rPr lang="en-US" sz="2800" b="1" dirty="0" smtClean="0"/>
            </a:br>
            <a:r>
              <a:rPr lang="en-US" sz="2800" dirty="0" smtClean="0"/>
              <a:t>(Post-Traumatic </a:t>
            </a:r>
            <a:r>
              <a:rPr lang="en-US" sz="2800" dirty="0"/>
              <a:t>S</a:t>
            </a:r>
            <a:r>
              <a:rPr lang="en-US" sz="2800" dirty="0" smtClean="0"/>
              <a:t>tress </a:t>
            </a:r>
            <a:r>
              <a:rPr lang="en-US" sz="2800" dirty="0"/>
              <a:t>D</a:t>
            </a:r>
            <a:r>
              <a:rPr lang="en-US" sz="2800" dirty="0" smtClean="0"/>
              <a:t>isorder )</a:t>
            </a:r>
            <a:r>
              <a:rPr lang="en-US" sz="2800" i="1" dirty="0" smtClean="0"/>
              <a:t/>
            </a:r>
            <a:br>
              <a:rPr lang="en-US" sz="2800" i="1" dirty="0" smtClean="0"/>
            </a:br>
            <a:r>
              <a:rPr lang="en-US" sz="2800" dirty="0" smtClean="0"/>
              <a:t> (APA, 2000)</a:t>
            </a:r>
            <a:endParaRPr lang="en-US" sz="2800" dirty="0"/>
          </a:p>
        </p:txBody>
      </p:sp>
      <p:sp>
        <p:nvSpPr>
          <p:cNvPr id="12291" name="Content Placeholder 2"/>
          <p:cNvSpPr>
            <a:spLocks noGrp="1"/>
          </p:cNvSpPr>
          <p:nvPr>
            <p:ph idx="1"/>
          </p:nvPr>
        </p:nvSpPr>
        <p:spPr>
          <a:xfrm>
            <a:off x="152400" y="1975215"/>
            <a:ext cx="8763000" cy="4846638"/>
          </a:xfrm>
        </p:spPr>
        <p:txBody>
          <a:bodyPr/>
          <a:lstStyle/>
          <a:p>
            <a:pPr eaLnBrk="1" hangingPunct="1"/>
            <a:r>
              <a:rPr lang="en-US" dirty="0" smtClean="0"/>
              <a:t>Actual or perceived threat of injury or death- response of hopelessness or horror (Criterion A)</a:t>
            </a:r>
          </a:p>
          <a:p>
            <a:pPr eaLnBrk="1" hangingPunct="1"/>
            <a:r>
              <a:rPr lang="en-US" u="sng" dirty="0" smtClean="0"/>
              <a:t>Re-experiencing</a:t>
            </a:r>
            <a:r>
              <a:rPr lang="en-US" dirty="0" smtClean="0"/>
              <a:t> of the trauma</a:t>
            </a:r>
          </a:p>
          <a:p>
            <a:pPr eaLnBrk="1" hangingPunct="1"/>
            <a:r>
              <a:rPr lang="en-US" u="sng" dirty="0" smtClean="0"/>
              <a:t>Avoidance</a:t>
            </a:r>
            <a:r>
              <a:rPr lang="en-US" dirty="0" smtClean="0"/>
              <a:t> of stimuli associated with the trauma</a:t>
            </a:r>
          </a:p>
          <a:p>
            <a:pPr eaLnBrk="1" hangingPunct="1"/>
            <a:r>
              <a:rPr lang="en-US" u="sng" dirty="0" smtClean="0"/>
              <a:t>Heightened arousal</a:t>
            </a:r>
            <a:r>
              <a:rPr lang="en-US" dirty="0" smtClean="0"/>
              <a:t> symptoms</a:t>
            </a:r>
          </a:p>
          <a:p>
            <a:pPr eaLnBrk="1" hangingPunct="1"/>
            <a:r>
              <a:rPr lang="en-US" dirty="0" smtClean="0"/>
              <a:t>Duration of symptoms longer than 1 month</a:t>
            </a:r>
          </a:p>
          <a:p>
            <a:pPr eaLnBrk="1" hangingPunct="1"/>
            <a:r>
              <a:rPr lang="en-US" dirty="0" smtClean="0"/>
              <a:t>Functional impairment due to disturbances  </a:t>
            </a:r>
          </a:p>
          <a:p>
            <a:pPr eaLnBrk="1" hangingPunct="1"/>
            <a:endParaRPr lang="en-US" u="sng" dirty="0" smtClean="0"/>
          </a:p>
          <a:p>
            <a:pPr eaLnBrk="1" hangingPunct="1"/>
            <a:endParaRPr lang="en-US" dirty="0" smtClean="0"/>
          </a:p>
        </p:txBody>
      </p:sp>
      <p:pic>
        <p:nvPicPr>
          <p:cNvPr id="12292" name="Picture 2" descr="C:\Users\jmarich\AppData\Local\Microsoft\Windows\Temporary Internet Files\Content.IE5\2218Q7R7\MCj04414130000[1].wmf"/>
          <p:cNvPicPr>
            <a:picLocks noChangeAspect="1" noChangeArrowheads="1"/>
          </p:cNvPicPr>
          <p:nvPr/>
        </p:nvPicPr>
        <p:blipFill>
          <a:blip r:embed="rId2" cstate="print"/>
          <a:srcRect/>
          <a:stretch>
            <a:fillRect/>
          </a:stretch>
        </p:blipFill>
        <p:spPr bwMode="auto">
          <a:xfrm rot="640475">
            <a:off x="7191729" y="424399"/>
            <a:ext cx="1409700" cy="1266825"/>
          </a:xfrm>
          <a:prstGeom prst="rect">
            <a:avLst/>
          </a:prstGeom>
          <a:noFill/>
          <a:ln w="9525">
            <a:noFill/>
            <a:miter lim="800000"/>
            <a:headEnd/>
            <a:tailEnd/>
          </a:ln>
        </p:spPr>
      </p:pic>
    </p:spTree>
    <p:extLst>
      <p:ext uri="{BB962C8B-B14F-4D97-AF65-F5344CB8AC3E}">
        <p14:creationId xmlns:p14="http://schemas.microsoft.com/office/powerpoint/2010/main" val="1401107525"/>
      </p:ext>
    </p:extLst>
  </p:cSld>
  <p:clrMapOvr>
    <a:masterClrMapping/>
  </p:clrMapOvr>
  <p:transition xmlns:p14="http://schemas.microsoft.com/office/powerpoint/2010/main" advTm="64166"/>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239000" cy="1143000"/>
          </a:xfrm>
        </p:spPr>
        <p:txBody>
          <a:bodyPr>
            <a:noAutofit/>
          </a:bodyPr>
          <a:lstStyle/>
          <a:p>
            <a:pPr eaLnBrk="1" fontAlgn="auto" hangingPunct="1">
              <a:spcAft>
                <a:spcPts val="0"/>
              </a:spcAft>
              <a:defRPr/>
            </a:pPr>
            <a:r>
              <a:rPr lang="en-US" sz="2800" dirty="0" smtClean="0"/>
              <a:t>DSM-5 ®  Nutshell Definition of </a:t>
            </a:r>
            <a:r>
              <a:rPr lang="en-US" sz="2800" b="1" dirty="0" smtClean="0"/>
              <a:t>PTSD</a:t>
            </a:r>
            <a:br>
              <a:rPr lang="en-US" sz="2800" b="1" dirty="0" smtClean="0"/>
            </a:br>
            <a:r>
              <a:rPr lang="en-US" sz="2800" dirty="0" smtClean="0"/>
              <a:t>(Post-Traumatic </a:t>
            </a:r>
            <a:r>
              <a:rPr lang="en-US" sz="2800" dirty="0"/>
              <a:t>S</a:t>
            </a:r>
            <a:r>
              <a:rPr lang="en-US" sz="2800" dirty="0" smtClean="0"/>
              <a:t>tress </a:t>
            </a:r>
            <a:r>
              <a:rPr lang="en-US" sz="2800" dirty="0"/>
              <a:t>D</a:t>
            </a:r>
            <a:r>
              <a:rPr lang="en-US" sz="2800" dirty="0" smtClean="0"/>
              <a:t>isorder )</a:t>
            </a:r>
            <a:r>
              <a:rPr lang="en-US" sz="2800" i="1" dirty="0" smtClean="0"/>
              <a:t/>
            </a:r>
            <a:br>
              <a:rPr lang="en-US" sz="2800" i="1" dirty="0" smtClean="0"/>
            </a:br>
            <a:r>
              <a:rPr lang="en-US" sz="2800" dirty="0" smtClean="0"/>
              <a:t> (American Psychiatric Association, 2013)</a:t>
            </a:r>
            <a:endParaRPr lang="en-US" sz="2800" dirty="0"/>
          </a:p>
        </p:txBody>
      </p:sp>
      <p:sp>
        <p:nvSpPr>
          <p:cNvPr id="12291" name="Content Placeholder 2"/>
          <p:cNvSpPr>
            <a:spLocks noGrp="1"/>
          </p:cNvSpPr>
          <p:nvPr>
            <p:ph idx="1"/>
          </p:nvPr>
        </p:nvSpPr>
        <p:spPr>
          <a:xfrm>
            <a:off x="152400" y="1975215"/>
            <a:ext cx="8763000" cy="4846638"/>
          </a:xfrm>
        </p:spPr>
        <p:txBody>
          <a:bodyPr/>
          <a:lstStyle/>
          <a:p>
            <a:pPr lvl="0"/>
            <a:r>
              <a:rPr lang="en-US" sz="2600" dirty="0"/>
              <a:t>Exposure to actual or threatened a) death, b) serious injury, or c) sexual violation: direct experiencing, witnessing  (Criterion A)</a:t>
            </a:r>
          </a:p>
          <a:p>
            <a:pPr lvl="0"/>
            <a:r>
              <a:rPr lang="en-US" sz="2600" u="sng" dirty="0"/>
              <a:t>Intrusion</a:t>
            </a:r>
            <a:r>
              <a:rPr lang="en-US" sz="2600" dirty="0"/>
              <a:t> symptoms (Criterion B) </a:t>
            </a:r>
          </a:p>
          <a:p>
            <a:pPr lvl="0"/>
            <a:r>
              <a:rPr lang="en-US" sz="2600" u="sng" dirty="0"/>
              <a:t>Avoidance</a:t>
            </a:r>
            <a:r>
              <a:rPr lang="en-US" sz="2600" dirty="0"/>
              <a:t> of stimuli associated with the trauma (Criterion C)</a:t>
            </a:r>
          </a:p>
          <a:p>
            <a:pPr lvl="0"/>
            <a:r>
              <a:rPr lang="en-US" sz="2600" u="sng" dirty="0"/>
              <a:t>Cognitions and Mood:</a:t>
            </a:r>
            <a:r>
              <a:rPr lang="en-US" sz="2600" dirty="0"/>
              <a:t> negative alterations (Criterion D)</a:t>
            </a:r>
          </a:p>
          <a:p>
            <a:pPr lvl="0"/>
            <a:r>
              <a:rPr lang="en-US" sz="2600" u="sng" dirty="0"/>
              <a:t>Arousal and reactivity</a:t>
            </a:r>
            <a:r>
              <a:rPr lang="en-US" sz="2600" dirty="0"/>
              <a:t> symptoms (Criterion E) </a:t>
            </a:r>
          </a:p>
          <a:p>
            <a:pPr lvl="0"/>
            <a:r>
              <a:rPr lang="en-US" sz="2600" dirty="0"/>
              <a:t>Duration of symptoms longer than 1 month</a:t>
            </a:r>
          </a:p>
          <a:p>
            <a:pPr lvl="0"/>
            <a:r>
              <a:rPr lang="en-US" sz="2600" dirty="0"/>
              <a:t>Functional impairment due to disturbances  </a:t>
            </a:r>
          </a:p>
          <a:p>
            <a:pPr eaLnBrk="1" hangingPunct="1"/>
            <a:endParaRPr lang="en-US" u="sng" dirty="0" smtClean="0"/>
          </a:p>
          <a:p>
            <a:pPr eaLnBrk="1" hangingPunct="1"/>
            <a:endParaRPr lang="en-US" dirty="0" smtClean="0"/>
          </a:p>
        </p:txBody>
      </p:sp>
      <p:pic>
        <p:nvPicPr>
          <p:cNvPr id="12292" name="Picture 2" descr="C:\Users\jmarich\AppData\Local\Microsoft\Windows\Temporary Internet Files\Content.IE5\2218Q7R7\MCj04414130000[1].wmf"/>
          <p:cNvPicPr>
            <a:picLocks noChangeAspect="1" noChangeArrowheads="1"/>
          </p:cNvPicPr>
          <p:nvPr/>
        </p:nvPicPr>
        <p:blipFill>
          <a:blip r:embed="rId2" cstate="print"/>
          <a:srcRect/>
          <a:stretch>
            <a:fillRect/>
          </a:stretch>
        </p:blipFill>
        <p:spPr bwMode="auto">
          <a:xfrm rot="640475">
            <a:off x="7191729" y="424399"/>
            <a:ext cx="1409700" cy="1266825"/>
          </a:xfrm>
          <a:prstGeom prst="rect">
            <a:avLst/>
          </a:prstGeom>
          <a:noFill/>
          <a:ln w="9525">
            <a:noFill/>
            <a:miter lim="800000"/>
            <a:headEnd/>
            <a:tailEnd/>
          </a:ln>
        </p:spPr>
      </p:pic>
    </p:spTree>
    <p:extLst>
      <p:ext uri="{BB962C8B-B14F-4D97-AF65-F5344CB8AC3E}">
        <p14:creationId xmlns:p14="http://schemas.microsoft.com/office/powerpoint/2010/main" val="2106636133"/>
      </p:ext>
    </p:extLst>
  </p:cSld>
  <p:clrMapOvr>
    <a:masterClrMapping/>
  </p:clrMapOvr>
  <p:transition xmlns:p14="http://schemas.microsoft.com/office/powerpoint/2010/main" advTm="6416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85" y="1143000"/>
            <a:ext cx="8904953" cy="1222375"/>
          </a:xfrm>
        </p:spPr>
        <p:txBody>
          <a:bodyPr>
            <a:normAutofit/>
          </a:bodyPr>
          <a:lstStyle/>
          <a:p>
            <a:pPr algn="ctr"/>
            <a:r>
              <a:rPr lang="en-US" sz="3600" b="1" dirty="0" smtClean="0">
                <a:latin typeface="Chalkduster"/>
                <a:cs typeface="Chalkduster"/>
              </a:rPr>
              <a:t>What led you to this conference?</a:t>
            </a:r>
            <a:endParaRPr lang="en-US" sz="3600" b="1" dirty="0">
              <a:latin typeface="Chalkduster"/>
              <a:cs typeface="Chalkduster"/>
            </a:endParaRPr>
          </a:p>
        </p:txBody>
      </p:sp>
      <p:pic>
        <p:nvPicPr>
          <p:cNvPr id="3" name="Picture 2" descr="outsideyogagi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780" y="3124240"/>
            <a:ext cx="2887681" cy="3426715"/>
          </a:xfrm>
          <a:prstGeom prst="rect">
            <a:avLst/>
          </a:prstGeom>
        </p:spPr>
      </p:pic>
    </p:spTree>
    <p:extLst>
      <p:ext uri="{BB962C8B-B14F-4D97-AF65-F5344CB8AC3E}">
        <p14:creationId xmlns:p14="http://schemas.microsoft.com/office/powerpoint/2010/main" val="2552545382"/>
      </p:ext>
    </p:extLst>
  </p:cSld>
  <p:clrMapOvr>
    <a:masterClrMapping/>
  </p:clrMapOvr>
  <p:transition xmlns:p14="http://schemas.microsoft.com/office/powerpoint/2010/main" advTm="15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209" y="315688"/>
            <a:ext cx="8229600" cy="1143000"/>
          </a:xfrm>
        </p:spPr>
        <p:txBody>
          <a:bodyPr/>
          <a:lstStyle/>
          <a:p>
            <a:pPr eaLnBrk="1" fontAlgn="auto" hangingPunct="1">
              <a:spcAft>
                <a:spcPts val="0"/>
              </a:spcAft>
              <a:defRPr/>
            </a:pPr>
            <a:r>
              <a:rPr lang="en-US" dirty="0" smtClean="0">
                <a:latin typeface="Chalkduster"/>
                <a:cs typeface="Chalkduster"/>
              </a:rPr>
              <a:t>Trauma: small-t</a:t>
            </a:r>
            <a:endParaRPr lang="en-US" dirty="0">
              <a:latin typeface="Chalkduster"/>
              <a:cs typeface="Chalkduster"/>
            </a:endParaRPr>
          </a:p>
        </p:txBody>
      </p:sp>
      <p:sp>
        <p:nvSpPr>
          <p:cNvPr id="3" name="Content Placeholder 2"/>
          <p:cNvSpPr>
            <a:spLocks noGrp="1"/>
          </p:cNvSpPr>
          <p:nvPr>
            <p:ph idx="1"/>
          </p:nvPr>
        </p:nvSpPr>
        <p:spPr>
          <a:xfrm>
            <a:off x="381000" y="1458688"/>
            <a:ext cx="8458200" cy="4495800"/>
          </a:xfrm>
        </p:spPr>
        <p:txBody>
          <a:bodyPr/>
          <a:lstStyle/>
          <a:p>
            <a:pPr eaLnBrk="1" hangingPunct="1">
              <a:buFont typeface="Wingdings 2" pitchFamily="18" charset="2"/>
              <a:buNone/>
            </a:pPr>
            <a:endParaRPr lang="en-US" i="1" dirty="0" smtClean="0"/>
          </a:p>
          <a:p>
            <a:pPr eaLnBrk="1" hangingPunct="1">
              <a:buFont typeface="Wingdings" charset="2"/>
              <a:buChar char="§"/>
            </a:pPr>
            <a:r>
              <a:rPr lang="en-US" sz="2400" i="1" dirty="0" smtClean="0"/>
              <a:t>Not necessarily life threatening, but definitely life-altering</a:t>
            </a:r>
          </a:p>
          <a:p>
            <a:pPr eaLnBrk="1" hangingPunct="1">
              <a:buFont typeface="Wingdings" charset="2"/>
              <a:buChar char="§"/>
            </a:pPr>
            <a:r>
              <a:rPr lang="en-US" sz="2400" dirty="0" smtClean="0"/>
              <a:t>Examples include </a:t>
            </a:r>
            <a:r>
              <a:rPr lang="en-US" sz="2400" dirty="0"/>
              <a:t>g</a:t>
            </a:r>
            <a:r>
              <a:rPr lang="en-US" sz="2400" dirty="0" smtClean="0"/>
              <a:t>rief/loss, divorce, verbal abuse/bullying, and just about everything else…</a:t>
            </a:r>
          </a:p>
          <a:p>
            <a:pPr eaLnBrk="1" hangingPunct="1">
              <a:buFont typeface="Wingdings" charset="2"/>
              <a:buChar char="§"/>
            </a:pPr>
            <a:r>
              <a:rPr lang="en-US" sz="2400" dirty="0" smtClean="0"/>
              <a:t>The trauma itself is not “the problem,” it’s whether or not the trauma has been able to heal/process adaptively that leads to problems </a:t>
            </a:r>
          </a:p>
          <a:p>
            <a:pPr eaLnBrk="1" hangingPunct="1">
              <a:buFont typeface="Wingdings" charset="2"/>
              <a:buChar char="§"/>
            </a:pPr>
            <a:r>
              <a:rPr lang="en-US" sz="2400" i="1" dirty="0" smtClean="0"/>
              <a:t>If it was traumatic to the person, then it’s traumatic.</a:t>
            </a:r>
          </a:p>
          <a:p>
            <a:pPr eaLnBrk="1" hangingPunct="1">
              <a:buFont typeface="Wingdings" charset="2"/>
              <a:buChar char="§"/>
            </a:pPr>
            <a:r>
              <a:rPr lang="en-US" sz="2400" dirty="0" smtClean="0"/>
              <a:t>According to the adaptive information processing model, “little t” trauma can be just as valid and as clinically significant as “Big T” trauma.</a:t>
            </a:r>
          </a:p>
          <a:p>
            <a:pPr eaLnBrk="1" hangingPunct="1">
              <a:buFont typeface="Wingdings 2" pitchFamily="18" charset="2"/>
              <a:buNone/>
            </a:pPr>
            <a:endParaRPr lang="en-US" dirty="0" smtClean="0"/>
          </a:p>
        </p:txBody>
      </p:sp>
      <p:pic>
        <p:nvPicPr>
          <p:cNvPr id="5" name="Picture 4"/>
          <p:cNvPicPr>
            <a:picLocks noChangeAspect="1" noChangeArrowheads="1"/>
          </p:cNvPicPr>
          <p:nvPr/>
        </p:nvPicPr>
        <p:blipFill>
          <a:blip r:embed="rId3" cstate="print"/>
          <a:srcRect/>
          <a:stretch>
            <a:fillRect/>
          </a:stretch>
        </p:blipFill>
        <p:spPr bwMode="auto">
          <a:xfrm>
            <a:off x="6788202" y="97445"/>
            <a:ext cx="1929407" cy="151364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41519034"/>
      </p:ext>
    </p:extLst>
  </p:cSld>
  <p:clrMapOvr>
    <a:masterClrMapping/>
  </p:clrMapOvr>
  <p:transition xmlns:p14="http://schemas.microsoft.com/office/powerpoint/2010/main" advTm="4084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latin typeface="Chalkduster"/>
                <a:cs typeface="Chalkduster"/>
              </a:rPr>
              <a:t>Etymological Origin</a:t>
            </a:r>
            <a:endParaRPr lang="en-US" dirty="0">
              <a:latin typeface="Chalkduster"/>
              <a:cs typeface="Chalkduster"/>
            </a:endParaRPr>
          </a:p>
        </p:txBody>
      </p:sp>
      <p:sp>
        <p:nvSpPr>
          <p:cNvPr id="17411" name="Content Placeholder 2"/>
          <p:cNvSpPr>
            <a:spLocks noGrp="1"/>
          </p:cNvSpPr>
          <p:nvPr>
            <p:ph idx="1"/>
          </p:nvPr>
        </p:nvSpPr>
        <p:spPr>
          <a:xfrm>
            <a:off x="4114800" y="2027237"/>
            <a:ext cx="4800600" cy="4830763"/>
          </a:xfrm>
        </p:spPr>
        <p:txBody>
          <a:bodyPr/>
          <a:lstStyle/>
          <a:p>
            <a:pPr eaLnBrk="1" hangingPunct="1"/>
            <a:r>
              <a:rPr lang="en-US" dirty="0" smtClean="0"/>
              <a:t>Trauma comes from the Greek word meaning </a:t>
            </a:r>
            <a:r>
              <a:rPr lang="en-US" i="1" dirty="0" smtClean="0"/>
              <a:t>wound</a:t>
            </a:r>
          </a:p>
          <a:p>
            <a:pPr eaLnBrk="1" hangingPunct="1"/>
            <a:endParaRPr lang="en-US" i="1" dirty="0" smtClean="0"/>
          </a:p>
          <a:p>
            <a:pPr eaLnBrk="1" hangingPunct="1"/>
            <a:r>
              <a:rPr lang="en-US" dirty="0" smtClean="0"/>
              <a:t>What do we know about physical wounds and how they heal? </a:t>
            </a:r>
          </a:p>
        </p:txBody>
      </p:sp>
      <p:pic>
        <p:nvPicPr>
          <p:cNvPr id="17412" name="Picture 2" descr="C:\Users\jmarich\AppData\Local\Microsoft\Windows\Temporary Internet Files\Content.IE5\J06PZTCF\MPj04252390000[1].jpg"/>
          <p:cNvPicPr>
            <a:picLocks noChangeAspect="1" noChangeArrowheads="1"/>
          </p:cNvPicPr>
          <p:nvPr/>
        </p:nvPicPr>
        <p:blipFill>
          <a:blip r:embed="rId3" cstate="print"/>
          <a:srcRect/>
          <a:stretch>
            <a:fillRect/>
          </a:stretch>
        </p:blipFill>
        <p:spPr bwMode="auto">
          <a:xfrm>
            <a:off x="609600" y="1905000"/>
            <a:ext cx="3010752" cy="460346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91328272"/>
      </p:ext>
    </p:extLst>
  </p:cSld>
  <p:clrMapOvr>
    <a:masterClrMapping/>
  </p:clrMapOvr>
  <p:transition xmlns:p14="http://schemas.microsoft.com/office/powerpoint/2010/main" advTm="3417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heckerboard(across)">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box(in)">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ox(in)">
                                      <p:cBhvr>
                                        <p:cTn id="17"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533400"/>
            <a:ext cx="8229600" cy="1143000"/>
          </a:xfrm>
        </p:spPr>
        <p:txBody>
          <a:bodyPr>
            <a:noAutofit/>
          </a:bodyPr>
          <a:lstStyle/>
          <a:p>
            <a:pPr eaLnBrk="1" fontAlgn="auto" hangingPunct="1">
              <a:spcAft>
                <a:spcPts val="0"/>
              </a:spcAft>
              <a:defRPr/>
            </a:pPr>
            <a:r>
              <a:rPr lang="en-US" sz="2800" dirty="0" smtClean="0">
                <a:latin typeface="Chalkduster"/>
                <a:cs typeface="Chalkduster"/>
              </a:rPr>
              <a:t>Trauma and the Adaptive Information Processing Model (Part I: Highlights)</a:t>
            </a:r>
            <a:br>
              <a:rPr lang="en-US" sz="2800" dirty="0" smtClean="0">
                <a:latin typeface="Chalkduster"/>
                <a:cs typeface="Chalkduster"/>
              </a:rPr>
            </a:br>
            <a:endParaRPr lang="en-US" sz="2800" dirty="0" smtClean="0">
              <a:latin typeface="Chalkduster"/>
              <a:cs typeface="Chalkduster"/>
            </a:endParaRPr>
          </a:p>
        </p:txBody>
      </p:sp>
      <p:sp>
        <p:nvSpPr>
          <p:cNvPr id="20483" name="Rectangle 3"/>
          <p:cNvSpPr>
            <a:spLocks noGrp="1" noChangeArrowheads="1"/>
          </p:cNvSpPr>
          <p:nvPr>
            <p:ph idx="1"/>
          </p:nvPr>
        </p:nvSpPr>
        <p:spPr>
          <a:xfrm>
            <a:off x="304800" y="2133600"/>
            <a:ext cx="8686800" cy="4525963"/>
          </a:xfrm>
        </p:spPr>
        <p:txBody>
          <a:bodyPr>
            <a:normAutofit/>
          </a:bodyPr>
          <a:lstStyle/>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t>Memory networks are the basis of perception, attitude and behavior…they inform the present.</a:t>
            </a:r>
          </a:p>
          <a:p>
            <a:pPr marL="137160" indent="0" eaLnBrk="1" fontAlgn="auto" hangingPunct="1">
              <a:lnSpc>
                <a:spcPct val="90000"/>
              </a:lnSpc>
              <a:spcAft>
                <a:spcPts val="0"/>
              </a:spcAft>
              <a:buClr>
                <a:schemeClr val="tx1">
                  <a:shade val="95000"/>
                </a:schemeClr>
              </a:buClr>
              <a:buNone/>
              <a:defRPr/>
            </a:pPr>
            <a:endParaRPr lang="en-US" sz="2400" dirty="0" smtClean="0"/>
          </a:p>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t>The information processing system moves disturbance to an adaptive resolution…the events that don’t get processed through adaptively give us problems later in life.</a:t>
            </a:r>
          </a:p>
          <a:p>
            <a:pPr marL="137160" indent="0" eaLnBrk="1" fontAlgn="auto" hangingPunct="1">
              <a:lnSpc>
                <a:spcPct val="90000"/>
              </a:lnSpc>
              <a:spcAft>
                <a:spcPts val="0"/>
              </a:spcAft>
              <a:buClr>
                <a:schemeClr val="tx1">
                  <a:shade val="95000"/>
                </a:schemeClr>
              </a:buClr>
              <a:buNone/>
              <a:defRPr/>
            </a:pPr>
            <a:endParaRPr lang="en-US" sz="2400" dirty="0" smtClean="0"/>
          </a:p>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t>Disruption of the information processing system causes information (e.g., seen, heard, felt) to be </a:t>
            </a:r>
            <a:r>
              <a:rPr lang="en-US" sz="2400" u="sng" dirty="0" smtClean="0"/>
              <a:t>unprocessed and inappropriately stored as it was perceived</a:t>
            </a:r>
            <a:r>
              <a:rPr lang="en-US" sz="2400" dirty="0" smtClean="0"/>
              <a:t>.</a:t>
            </a:r>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r>
              <a:rPr lang="en-US" sz="1400" dirty="0" smtClean="0"/>
              <a:t>(SOURCE: Shapiro, 2001; Shapiro &amp; Solomon, 2008)</a:t>
            </a:r>
          </a:p>
        </p:txBody>
      </p:sp>
    </p:spTree>
    <p:extLst>
      <p:ext uri="{BB962C8B-B14F-4D97-AF65-F5344CB8AC3E}">
        <p14:creationId xmlns:p14="http://schemas.microsoft.com/office/powerpoint/2010/main" val="3624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7" dur="500"/>
                                        <p:tgtEl>
                                          <p:spTgt spid="204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22"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48900"/>
            <a:ext cx="8229600" cy="1143000"/>
          </a:xfrm>
        </p:spPr>
        <p:txBody>
          <a:bodyPr>
            <a:normAutofit fontScale="90000"/>
          </a:bodyPr>
          <a:lstStyle/>
          <a:p>
            <a:pPr eaLnBrk="1" fontAlgn="auto" hangingPunct="1">
              <a:spcAft>
                <a:spcPts val="0"/>
              </a:spcAft>
              <a:defRPr/>
            </a:pPr>
            <a:r>
              <a:rPr lang="en-US" sz="4000" u="sng" dirty="0" smtClean="0">
                <a:solidFill>
                  <a:schemeClr val="tx1"/>
                </a:solidFill>
              </a:rPr>
              <a:t>Unprocessed and inappropriately stored as it was perceived</a:t>
            </a:r>
            <a:r>
              <a:rPr lang="en-US" sz="4000" dirty="0" smtClean="0">
                <a:solidFill>
                  <a:schemeClr val="tx1"/>
                </a:solidFill>
              </a:rPr>
              <a:t> = </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4000" dirty="0" smtClean="0">
                <a:solidFill>
                  <a:schemeClr val="tx1"/>
                </a:solidFill>
              </a:rPr>
              <a:t>STUCK material that causes disturbance</a:t>
            </a:r>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30722" name="Picture 2" descr="C:\Users\jmarich\AppData\Local\Microsoft\Windows\Temporary Internet Files\Content.IE5\3IEN9XUB\MPj04265190000[1].jpg"/>
          <p:cNvPicPr>
            <a:picLocks noChangeAspect="1" noChangeArrowheads="1"/>
          </p:cNvPicPr>
          <p:nvPr/>
        </p:nvPicPr>
        <p:blipFill>
          <a:blip r:embed="rId2" cstate="print"/>
          <a:srcRect/>
          <a:stretch>
            <a:fillRect/>
          </a:stretch>
        </p:blipFill>
        <p:spPr bwMode="auto">
          <a:xfrm>
            <a:off x="3313811" y="3039578"/>
            <a:ext cx="2445505" cy="3666468"/>
          </a:xfrm>
          <a:prstGeom prst="rect">
            <a:avLst/>
          </a:prstGeom>
          <a:noFill/>
        </p:spPr>
      </p:pic>
    </p:spTree>
    <p:extLst>
      <p:ext uri="{BB962C8B-B14F-4D97-AF65-F5344CB8AC3E}">
        <p14:creationId xmlns:p14="http://schemas.microsoft.com/office/powerpoint/2010/main" val="3541150638"/>
      </p:ext>
    </p:extLst>
  </p:cSld>
  <p:clrMapOvr>
    <a:masterClrMapping/>
  </p:clrMapOvr>
  <p:transition xmlns:p14="http://schemas.microsoft.com/office/powerpoint/2010/main" advTm="49916"/>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32718"/>
            <a:ext cx="7772400" cy="1470025"/>
          </a:xfrm>
        </p:spPr>
        <p:txBody>
          <a:bodyPr>
            <a:normAutofit/>
          </a:bodyPr>
          <a:lstStyle/>
          <a:p>
            <a:r>
              <a:rPr lang="en-US" dirty="0" smtClean="0">
                <a:latin typeface="Chalkduster"/>
                <a:cs typeface="Chalkduster"/>
              </a:rPr>
              <a:t>How can something then get “unstuck”?</a:t>
            </a:r>
            <a:endParaRPr lang="en-US" dirty="0">
              <a:latin typeface="Chalkduster"/>
              <a:cs typeface="Chalkduster"/>
            </a:endParaRPr>
          </a:p>
        </p:txBody>
      </p:sp>
      <p:pic>
        <p:nvPicPr>
          <p:cNvPr id="3074" name="Picture 2" descr="C:\Users\jmarich\AppData\Local\Microsoft\Windows\Temporary Internet Files\Content.IE5\91XMOSKU\MP900396026[1].jpg"/>
          <p:cNvPicPr>
            <a:picLocks noChangeAspect="1" noChangeArrowheads="1"/>
          </p:cNvPicPr>
          <p:nvPr/>
        </p:nvPicPr>
        <p:blipFill>
          <a:blip r:embed="rId2" cstate="print"/>
          <a:srcRect/>
          <a:stretch>
            <a:fillRect/>
          </a:stretch>
        </p:blipFill>
        <p:spPr bwMode="auto">
          <a:xfrm>
            <a:off x="3313811" y="328361"/>
            <a:ext cx="2592737" cy="3904357"/>
          </a:xfrm>
          <a:prstGeom prst="rect">
            <a:avLst/>
          </a:prstGeom>
          <a:noFill/>
        </p:spPr>
      </p:pic>
    </p:spTree>
    <p:extLst>
      <p:ext uri="{BB962C8B-B14F-4D97-AF65-F5344CB8AC3E}">
        <p14:creationId xmlns:p14="http://schemas.microsoft.com/office/powerpoint/2010/main" val="122275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533400"/>
            <a:ext cx="8229600" cy="1143000"/>
          </a:xfrm>
        </p:spPr>
        <p:txBody>
          <a:bodyPr>
            <a:noAutofit/>
          </a:bodyPr>
          <a:lstStyle/>
          <a:p>
            <a:pPr eaLnBrk="1" fontAlgn="auto" hangingPunct="1">
              <a:spcAft>
                <a:spcPts val="0"/>
              </a:spcAft>
              <a:defRPr/>
            </a:pPr>
            <a:r>
              <a:rPr lang="en-US" sz="2800" dirty="0" smtClean="0">
                <a:latin typeface="Chalkduster"/>
                <a:cs typeface="Chalkduster"/>
              </a:rPr>
              <a:t>Trauma and the Adaptive Information Processing Model (Part II: Highlights)</a:t>
            </a:r>
            <a:br>
              <a:rPr lang="en-US" sz="2800" dirty="0" smtClean="0">
                <a:latin typeface="Chalkduster"/>
                <a:cs typeface="Chalkduster"/>
              </a:rPr>
            </a:br>
            <a:endParaRPr lang="en-US" sz="2800" dirty="0" smtClean="0">
              <a:latin typeface="Chalkduster"/>
              <a:cs typeface="Chalkduster"/>
            </a:endParaRPr>
          </a:p>
        </p:txBody>
      </p:sp>
      <p:sp>
        <p:nvSpPr>
          <p:cNvPr id="20483" name="Rectangle 3"/>
          <p:cNvSpPr>
            <a:spLocks noGrp="1" noChangeArrowheads="1"/>
          </p:cNvSpPr>
          <p:nvPr>
            <p:ph idx="1"/>
          </p:nvPr>
        </p:nvSpPr>
        <p:spPr>
          <a:xfrm>
            <a:off x="304800" y="1828800"/>
            <a:ext cx="8686800" cy="4830763"/>
          </a:xfrm>
        </p:spPr>
        <p:txBody>
          <a:bodyPr>
            <a:normAutofit fontScale="92500" lnSpcReduction="10000"/>
          </a:bodyPr>
          <a:lstStyle/>
          <a:p>
            <a:pPr lvl="0"/>
            <a:r>
              <a:rPr lang="en-US" sz="3400" dirty="0" smtClean="0">
                <a:solidFill>
                  <a:srgbClr val="FF0000"/>
                </a:solidFill>
              </a:rPr>
              <a:t>Accessing information allows link between consciousness and where information is stored</a:t>
            </a:r>
          </a:p>
          <a:p>
            <a:pPr lvl="0"/>
            <a:r>
              <a:rPr lang="en-US" sz="3400" dirty="0" smtClean="0"/>
              <a:t>The unprocessed components/manifestations of memory (image, thought, sound, emotions, physical sensations, beliefs) change/transmute during </a:t>
            </a:r>
            <a:r>
              <a:rPr lang="en-US" sz="3400" dirty="0" smtClean="0">
                <a:solidFill>
                  <a:srgbClr val="FF0000"/>
                </a:solidFill>
              </a:rPr>
              <a:t>processing</a:t>
            </a:r>
            <a:r>
              <a:rPr lang="en-US" sz="3400" dirty="0" smtClean="0"/>
              <a:t> to an adaptive resolution</a:t>
            </a:r>
          </a:p>
          <a:p>
            <a:r>
              <a:rPr lang="en-US" sz="3400" dirty="0"/>
              <a:t>Information processing transmutes through all accessed channels </a:t>
            </a:r>
          </a:p>
          <a:p>
            <a:pPr lvl="0"/>
            <a:endParaRPr lang="en-US" sz="2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r>
              <a:rPr lang="en-US" sz="1400" dirty="0" smtClean="0"/>
              <a:t>(SOURCE: Shapiro, 2001; Shapiro &amp; Solomon, 2008)</a:t>
            </a:r>
          </a:p>
        </p:txBody>
      </p:sp>
    </p:spTree>
    <p:extLst>
      <p:ext uri="{BB962C8B-B14F-4D97-AF65-F5344CB8AC3E}">
        <p14:creationId xmlns:p14="http://schemas.microsoft.com/office/powerpoint/2010/main" val="396927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7"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533400"/>
            <a:ext cx="8229600" cy="1143000"/>
          </a:xfrm>
        </p:spPr>
        <p:txBody>
          <a:bodyPr>
            <a:noAutofit/>
          </a:bodyPr>
          <a:lstStyle/>
          <a:p>
            <a:pPr eaLnBrk="1" fontAlgn="auto" hangingPunct="1">
              <a:spcAft>
                <a:spcPts val="0"/>
              </a:spcAft>
              <a:defRPr/>
            </a:pPr>
            <a:r>
              <a:rPr lang="en-US" sz="2800" dirty="0" smtClean="0">
                <a:latin typeface="Chalkduster"/>
                <a:cs typeface="Chalkduster"/>
              </a:rPr>
              <a:t>Trauma and the Adaptive Information Processing Model (Part III: Highlights)</a:t>
            </a:r>
            <a:br>
              <a:rPr lang="en-US" sz="2800" dirty="0" smtClean="0">
                <a:latin typeface="Chalkduster"/>
                <a:cs typeface="Chalkduster"/>
              </a:rPr>
            </a:br>
            <a:endParaRPr lang="en-US" sz="2800" dirty="0" smtClean="0">
              <a:latin typeface="Chalkduster"/>
              <a:cs typeface="Chalkduster"/>
            </a:endParaRPr>
          </a:p>
        </p:txBody>
      </p:sp>
      <p:sp>
        <p:nvSpPr>
          <p:cNvPr id="20483" name="Rectangle 3"/>
          <p:cNvSpPr>
            <a:spLocks noGrp="1" noChangeArrowheads="1"/>
          </p:cNvSpPr>
          <p:nvPr>
            <p:ph idx="1"/>
          </p:nvPr>
        </p:nvSpPr>
        <p:spPr>
          <a:xfrm>
            <a:off x="304800" y="2027237"/>
            <a:ext cx="8686800" cy="4830763"/>
          </a:xfrm>
        </p:spPr>
        <p:txBody>
          <a:bodyPr>
            <a:normAutofit lnSpcReduction="10000"/>
          </a:bodyPr>
          <a:lstStyle/>
          <a:p>
            <a:pPr marL="118872" lvl="0" indent="0">
              <a:buNone/>
            </a:pPr>
            <a:endParaRPr lang="en-US" sz="3400" dirty="0" smtClean="0"/>
          </a:p>
          <a:p>
            <a:pPr lvl="0"/>
            <a:r>
              <a:rPr lang="en-US" sz="3400" dirty="0" smtClean="0"/>
              <a:t>Byproducts of reprocessing include desensitization (lessening of disturbance), insights, changes in physical and emotional responses</a:t>
            </a:r>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r>
              <a:rPr lang="en-US" sz="1400" dirty="0" smtClean="0"/>
              <a:t>(SOURCE: Shapiro, 2001; Shapiro &amp; Solomon, 2008)</a:t>
            </a:r>
          </a:p>
        </p:txBody>
      </p:sp>
      <p:pic>
        <p:nvPicPr>
          <p:cNvPr id="2" name="Picture 1" descr="KaraF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4267322"/>
            <a:ext cx="3134179" cy="2349377"/>
          </a:xfrm>
          <a:prstGeom prst="rect">
            <a:avLst/>
          </a:prstGeom>
        </p:spPr>
      </p:pic>
    </p:spTree>
    <p:extLst>
      <p:ext uri="{BB962C8B-B14F-4D97-AF65-F5344CB8AC3E}">
        <p14:creationId xmlns:p14="http://schemas.microsoft.com/office/powerpoint/2010/main" val="29633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11" end="11"/>
                                            </p:txEl>
                                          </p:spTgt>
                                        </p:tgtEl>
                                        <p:attrNameLst>
                                          <p:attrName>style.visibility</p:attrName>
                                        </p:attrNameLst>
                                      </p:cBhvr>
                                      <p:to>
                                        <p:strVal val="visible"/>
                                      </p:to>
                                    </p:set>
                                    <p:animEffect transition="in" filter="blinds(horizontal)">
                                      <p:cBhvr>
                                        <p:cTn id="7" dur="500"/>
                                        <p:tgtEl>
                                          <p:spTgt spid="2048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noAutofit/>
          </a:bodyPr>
          <a:lstStyle/>
          <a:p>
            <a:r>
              <a:rPr lang="en-US" sz="2800" dirty="0" smtClean="0">
                <a:latin typeface="Chalkduster"/>
                <a:cs typeface="Chalkduster"/>
              </a:rPr>
              <a:t>A Client’s Perspective: </a:t>
            </a:r>
            <a:br>
              <a:rPr lang="en-US" sz="2800" dirty="0" smtClean="0">
                <a:latin typeface="Chalkduster"/>
                <a:cs typeface="Chalkduster"/>
              </a:rPr>
            </a:br>
            <a:r>
              <a:rPr lang="en-US" sz="2800" dirty="0" smtClean="0">
                <a:latin typeface="Chalkduster"/>
                <a:cs typeface="Chalkduster"/>
              </a:rPr>
              <a:t>from Marich (2010)</a:t>
            </a:r>
            <a:endParaRPr lang="en-US" sz="2800" dirty="0">
              <a:latin typeface="Chalkduster"/>
              <a:cs typeface="Chalkduster"/>
            </a:endParaRPr>
          </a:p>
        </p:txBody>
      </p:sp>
      <p:sp>
        <p:nvSpPr>
          <p:cNvPr id="3" name="Content Placeholder 2"/>
          <p:cNvSpPr>
            <a:spLocks noGrp="1"/>
          </p:cNvSpPr>
          <p:nvPr>
            <p:ph idx="1"/>
          </p:nvPr>
        </p:nvSpPr>
        <p:spPr/>
        <p:txBody>
          <a:bodyPr>
            <a:normAutofit lnSpcReduction="10000"/>
          </a:bodyPr>
          <a:lstStyle/>
          <a:p>
            <a:pPr>
              <a:buNone/>
            </a:pPr>
            <a:r>
              <a:rPr lang="en-US" dirty="0" smtClean="0"/>
              <a:t>Fadalia (pseudonym), a recovering heroin addict with complex trauma reflected on where she was at before receiving the integrated treatment that led to her longest sobriety to date (3 years):</a:t>
            </a:r>
          </a:p>
          <a:p>
            <a:pPr>
              <a:buNone/>
            </a:pPr>
            <a:endParaRPr lang="en-US" dirty="0" smtClean="0"/>
          </a:p>
          <a:p>
            <a:pPr>
              <a:buNone/>
            </a:pPr>
            <a:r>
              <a:rPr lang="en-US" sz="3200" b="1" i="1" dirty="0" smtClean="0"/>
              <a:t>“Before [treatment], my feelings, thoughts and experiences were all tangled like a ball of yarn. I needed something to untangle them.” </a:t>
            </a:r>
            <a:endParaRPr lang="en-US" sz="3200" b="1" dirty="0"/>
          </a:p>
        </p:txBody>
      </p:sp>
      <p:pic>
        <p:nvPicPr>
          <p:cNvPr id="5" name="Picture 4" descr="http://tbn2.google.com/images?q=tbn:uBd6SF7yHVKA7M:http://farm4.static.flickr.com/3241/2343609365_0f4820cc14.jpg%3Fv%3D0">
            <a:hlinkClick r:id="rId2"/>
          </p:cNvPr>
          <p:cNvPicPr>
            <a:picLocks noChangeAspect="1" noChangeArrowheads="1"/>
          </p:cNvPicPr>
          <p:nvPr/>
        </p:nvPicPr>
        <p:blipFill>
          <a:blip r:embed="rId3" cstate="print"/>
          <a:srcRect/>
          <a:stretch>
            <a:fillRect/>
          </a:stretch>
        </p:blipFill>
        <p:spPr bwMode="auto">
          <a:xfrm rot="290015">
            <a:off x="7287597" y="295488"/>
            <a:ext cx="1639216" cy="1222650"/>
          </a:xfrm>
          <a:prstGeom prst="rect">
            <a:avLst/>
          </a:prstGeom>
          <a:noFill/>
          <a:ln w="9525">
            <a:noFill/>
            <a:miter lim="800000"/>
            <a:headEnd/>
            <a:tailEnd/>
          </a:ln>
        </p:spPr>
      </p:pic>
    </p:spTree>
    <p:extLst>
      <p:ext uri="{BB962C8B-B14F-4D97-AF65-F5344CB8AC3E}">
        <p14:creationId xmlns:p14="http://schemas.microsoft.com/office/powerpoint/2010/main" val="157409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514600"/>
            <a:ext cx="3662313" cy="2743200"/>
          </a:xfrm>
          <a:prstGeom prst="rect">
            <a:avLst/>
          </a:prstGeom>
        </p:spPr>
      </p:pic>
      <p:sp>
        <p:nvSpPr>
          <p:cNvPr id="5" name="Rectangle 4"/>
          <p:cNvSpPr/>
          <p:nvPr/>
        </p:nvSpPr>
        <p:spPr>
          <a:xfrm>
            <a:off x="4419600" y="3581400"/>
            <a:ext cx="836239" cy="769441"/>
          </a:xfrm>
          <a:prstGeom prst="rect">
            <a:avLst/>
          </a:prstGeom>
        </p:spPr>
        <p:txBody>
          <a:bodyPr wrap="square">
            <a:spAutoFit/>
          </a:bodyPr>
          <a:lstStyle/>
          <a:p>
            <a:r>
              <a:rPr lang="en-US" sz="4400" dirty="0">
                <a:latin typeface="Wingdings"/>
                <a:ea typeface="Wingdings"/>
                <a:cs typeface="Wingdings"/>
              </a:rPr>
              <a:t></a:t>
            </a:r>
            <a:endParaRPr lang="en-US" sz="4400" dirty="0"/>
          </a:p>
        </p:txBody>
      </p:sp>
      <p:pic>
        <p:nvPicPr>
          <p:cNvPr id="6" name="Picture 5"/>
          <p:cNvPicPr>
            <a:picLocks noChangeAspect="1"/>
          </p:cNvPicPr>
          <p:nvPr/>
        </p:nvPicPr>
        <p:blipFill>
          <a:blip r:embed="rId3"/>
          <a:stretch>
            <a:fillRect/>
          </a:stretch>
        </p:blipFill>
        <p:spPr>
          <a:xfrm>
            <a:off x="5791200" y="2286000"/>
            <a:ext cx="2336800" cy="3479800"/>
          </a:xfrm>
          <a:prstGeom prst="rect">
            <a:avLst/>
          </a:prstGeom>
        </p:spPr>
      </p:pic>
    </p:spTree>
    <p:extLst>
      <p:ext uri="{BB962C8B-B14F-4D97-AF65-F5344CB8AC3E}">
        <p14:creationId xmlns:p14="http://schemas.microsoft.com/office/powerpoint/2010/main" val="75680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819400" y="838200"/>
            <a:ext cx="3694584" cy="5577063"/>
          </a:xfrm>
          <a:prstGeom prst="rect">
            <a:avLst/>
          </a:prstGeom>
          <a:noFill/>
          <a:ln w="9525">
            <a:noFill/>
            <a:miter lim="800000"/>
            <a:headEnd/>
            <a:tailEnd/>
          </a:ln>
        </p:spPr>
      </p:pic>
    </p:spTree>
    <p:extLst>
      <p:ext uri="{BB962C8B-B14F-4D97-AF65-F5344CB8AC3E}">
        <p14:creationId xmlns:p14="http://schemas.microsoft.com/office/powerpoint/2010/main" val="2983416245"/>
      </p:ext>
    </p:extLst>
  </p:cSld>
  <p:clrMapOvr>
    <a:masterClrMapping/>
  </p:clrMapOvr>
  <p:transition xmlns:p14="http://schemas.microsoft.com/office/powerpoint/2010/main" advTm="337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Objectives</a:t>
            </a:r>
            <a:endParaRPr lang="en-US" dirty="0">
              <a:latin typeface="Chalkduster"/>
              <a:cs typeface="Chalkduster"/>
            </a:endParaRPr>
          </a:p>
        </p:txBody>
      </p:sp>
      <p:sp>
        <p:nvSpPr>
          <p:cNvPr id="3" name="Content Placeholder 2"/>
          <p:cNvSpPr>
            <a:spLocks noGrp="1"/>
          </p:cNvSpPr>
          <p:nvPr>
            <p:ph idx="1"/>
          </p:nvPr>
        </p:nvSpPr>
        <p:spPr/>
        <p:txBody>
          <a:bodyPr/>
          <a:lstStyle/>
          <a:p>
            <a:r>
              <a:rPr lang="en-US" sz="2200" dirty="0" smtClean="0"/>
              <a:t>Describe mindfulness and implement </a:t>
            </a:r>
            <a:r>
              <a:rPr lang="en-US" sz="2200" dirty="0"/>
              <a:t>specific mindfulness practices to use with a variety of disorders including: PTSD, phobias, panic disorder, generalized anxiety and </a:t>
            </a:r>
            <a:r>
              <a:rPr lang="en-US" sz="2200" dirty="0" smtClean="0"/>
              <a:t>more</a:t>
            </a:r>
          </a:p>
          <a:p>
            <a:r>
              <a:rPr lang="en-US" sz="2200" dirty="0"/>
              <a:t>Experience the importance of stabilization in the 3-Stage Treatment Triangle </a:t>
            </a:r>
          </a:p>
          <a:p>
            <a:r>
              <a:rPr lang="en-US" sz="2200" dirty="0" smtClean="0"/>
              <a:t>Explain </a:t>
            </a:r>
            <a:r>
              <a:rPr lang="en-US" sz="2200" dirty="0"/>
              <a:t>the neurobiology of trauma and understand how to use the brain’s neuroplasticity to help clients re-wire their brains towards </a:t>
            </a:r>
            <a:r>
              <a:rPr lang="en-US" sz="2200" dirty="0" smtClean="0"/>
              <a:t>healing</a:t>
            </a:r>
          </a:p>
          <a:p>
            <a:r>
              <a:rPr lang="en-US" sz="2200" dirty="0"/>
              <a:t>Describe E</a:t>
            </a:r>
            <a:r>
              <a:rPr lang="en-US" sz="2200" dirty="0" smtClean="0"/>
              <a:t>MDR </a:t>
            </a:r>
            <a:r>
              <a:rPr lang="en-US" sz="2200" dirty="0"/>
              <a:t>and how it may be </a:t>
            </a:r>
            <a:r>
              <a:rPr lang="en-US" sz="2200" dirty="0" smtClean="0"/>
              <a:t>use with </a:t>
            </a:r>
            <a:r>
              <a:rPr lang="en-US" sz="2200" dirty="0"/>
              <a:t>children and adults, with </a:t>
            </a:r>
            <a:r>
              <a:rPr lang="en-US" sz="2200" dirty="0" smtClean="0"/>
              <a:t>“Big </a:t>
            </a:r>
            <a:r>
              <a:rPr lang="en-US" sz="2200" dirty="0"/>
              <a:t>T” and “little T” </a:t>
            </a:r>
            <a:r>
              <a:rPr lang="en-US" sz="2200" dirty="0" smtClean="0"/>
              <a:t>trauma</a:t>
            </a:r>
            <a:endParaRPr lang="en-US" sz="2200" dirty="0"/>
          </a:p>
          <a:p>
            <a:r>
              <a:rPr lang="en-US" sz="2200" dirty="0"/>
              <a:t>Understand how E</a:t>
            </a:r>
            <a:r>
              <a:rPr lang="en-US" sz="2200" dirty="0" smtClean="0"/>
              <a:t>MDR </a:t>
            </a:r>
            <a:r>
              <a:rPr lang="en-US" sz="2200" dirty="0"/>
              <a:t>and Mindfulness can complement one another for maximum </a:t>
            </a:r>
            <a:r>
              <a:rPr lang="en-US" sz="2200" dirty="0" smtClean="0"/>
              <a:t>utilization </a:t>
            </a:r>
            <a:r>
              <a:rPr lang="en-US" sz="2200" dirty="0"/>
              <a:t>in your </a:t>
            </a:r>
            <a:r>
              <a:rPr lang="en-US" sz="2200" dirty="0" smtClean="0"/>
              <a:t>practice</a:t>
            </a:r>
            <a:endParaRPr lang="en-US" sz="2200" dirty="0"/>
          </a:p>
          <a:p>
            <a:endParaRPr lang="en-US" sz="2000" dirty="0"/>
          </a:p>
        </p:txBody>
      </p:sp>
    </p:spTree>
    <p:extLst>
      <p:ext uri="{BB962C8B-B14F-4D97-AF65-F5344CB8AC3E}">
        <p14:creationId xmlns:p14="http://schemas.microsoft.com/office/powerpoint/2010/main" val="24570259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halkduster"/>
                <a:cs typeface="Chalkduster"/>
              </a:rPr>
              <a:t>An EMDR Client’s </a:t>
            </a:r>
            <a:r>
              <a:rPr lang="en-US" sz="2800" dirty="0">
                <a:latin typeface="Chalkduster"/>
                <a:cs typeface="Chalkduster"/>
              </a:rPr>
              <a:t>P</a:t>
            </a:r>
            <a:r>
              <a:rPr lang="en-US" sz="2800" dirty="0" smtClean="0">
                <a:latin typeface="Chalkduster"/>
                <a:cs typeface="Chalkduster"/>
              </a:rPr>
              <a:t>erspective: </a:t>
            </a:r>
            <a:br>
              <a:rPr lang="en-US" sz="2800" dirty="0" smtClean="0">
                <a:latin typeface="Chalkduster"/>
                <a:cs typeface="Chalkduster"/>
              </a:rPr>
            </a:br>
            <a:r>
              <a:rPr lang="en-US" sz="2800" dirty="0" smtClean="0">
                <a:latin typeface="Chalkduster"/>
                <a:cs typeface="Chalkduster"/>
              </a:rPr>
              <a:t>Lily </a:t>
            </a:r>
            <a:r>
              <a:rPr lang="en-US" sz="2800" dirty="0" err="1" smtClean="0">
                <a:latin typeface="Chalkduster"/>
                <a:cs typeface="Chalkduster"/>
              </a:rPr>
              <a:t>Burana</a:t>
            </a:r>
            <a:r>
              <a:rPr lang="en-US" sz="2800" dirty="0" smtClean="0">
                <a:latin typeface="Chalkduster"/>
                <a:cs typeface="Chalkduster"/>
              </a:rPr>
              <a:t> (2009)</a:t>
            </a:r>
            <a:endParaRPr lang="en-US" sz="2800" dirty="0">
              <a:latin typeface="Chalkduster"/>
              <a:cs typeface="Chalkduster"/>
            </a:endParaRPr>
          </a:p>
        </p:txBody>
      </p:sp>
      <p:sp>
        <p:nvSpPr>
          <p:cNvPr id="3" name="Content Placeholder 2"/>
          <p:cNvSpPr>
            <a:spLocks noGrp="1"/>
          </p:cNvSpPr>
          <p:nvPr>
            <p:ph idx="1"/>
          </p:nvPr>
        </p:nvSpPr>
        <p:spPr>
          <a:xfrm>
            <a:off x="457200" y="1867843"/>
            <a:ext cx="8229600" cy="4525963"/>
          </a:xfrm>
        </p:spPr>
        <p:txBody>
          <a:bodyPr>
            <a:normAutofit/>
          </a:bodyPr>
          <a:lstStyle/>
          <a:p>
            <a:pPr>
              <a:buNone/>
            </a:pPr>
            <a:r>
              <a:rPr lang="en-US" sz="2800" dirty="0" smtClean="0"/>
              <a:t>“PTSD means, in ‘talking over beer’ terms, that you’ve got some crossed wires in your brain due to the traumatic event. The overload of stress makes your panic button touchier than most people’s, so certain things trigger a stress reaction- or more candidly- an</a:t>
            </a:r>
            <a:r>
              <a:rPr lang="en-US" sz="2800" dirty="0"/>
              <a:t> </a:t>
            </a:r>
            <a:r>
              <a:rPr lang="en-US" sz="2800" dirty="0" smtClean="0"/>
              <a:t>over-reaction. Sometimes, the panic button gets stuck altogether and you’re in a state of constant alert, buzzing and twitchy and aggressive.”</a:t>
            </a:r>
          </a:p>
        </p:txBody>
      </p:sp>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15200" y="5943600"/>
            <a:ext cx="1309814" cy="441325"/>
          </a:xfrm>
          <a:prstGeom prst="rect">
            <a:avLst/>
          </a:prstGeom>
          <a:noFill/>
        </p:spPr>
      </p:pic>
    </p:spTree>
    <p:custDataLst>
      <p:tags r:id="rId1"/>
    </p:custDataLst>
    <p:extLst>
      <p:ext uri="{BB962C8B-B14F-4D97-AF65-F5344CB8AC3E}">
        <p14:creationId xmlns:p14="http://schemas.microsoft.com/office/powerpoint/2010/main" val="4070568778"/>
      </p:ext>
    </p:extLst>
  </p:cSld>
  <p:clrMapOvr>
    <a:masterClrMapping/>
  </p:clrMapOvr>
  <p:transition xmlns:p14="http://schemas.microsoft.com/office/powerpoint/2010/main" advTm="3026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7591"/>
            <a:ext cx="7583488" cy="1143000"/>
          </a:xfrm>
        </p:spPr>
        <p:txBody>
          <a:bodyPr>
            <a:normAutofit/>
          </a:bodyPr>
          <a:lstStyle/>
          <a:p>
            <a:r>
              <a:rPr lang="en-US" sz="2800" dirty="0" smtClean="0">
                <a:latin typeface="Chalkduster"/>
                <a:cs typeface="Chalkduster"/>
              </a:rPr>
              <a:t>An EMDR Client’s </a:t>
            </a:r>
            <a:r>
              <a:rPr lang="en-US" sz="2800" dirty="0">
                <a:latin typeface="Chalkduster"/>
                <a:cs typeface="Chalkduster"/>
              </a:rPr>
              <a:t>P</a:t>
            </a:r>
            <a:r>
              <a:rPr lang="en-US" sz="2800" dirty="0" smtClean="0">
                <a:latin typeface="Chalkduster"/>
                <a:cs typeface="Chalkduster"/>
              </a:rPr>
              <a:t>erspective: </a:t>
            </a:r>
            <a:br>
              <a:rPr lang="en-US" sz="2800" dirty="0" smtClean="0">
                <a:latin typeface="Chalkduster"/>
                <a:cs typeface="Chalkduster"/>
              </a:rPr>
            </a:br>
            <a:r>
              <a:rPr lang="en-US" sz="2800" dirty="0" smtClean="0">
                <a:latin typeface="Chalkduster"/>
                <a:cs typeface="Chalkduster"/>
              </a:rPr>
              <a:t>Lily </a:t>
            </a:r>
            <a:r>
              <a:rPr lang="en-US" sz="2800" dirty="0" err="1" smtClean="0">
                <a:latin typeface="Chalkduster"/>
                <a:cs typeface="Chalkduster"/>
              </a:rPr>
              <a:t>Burana</a:t>
            </a:r>
            <a:r>
              <a:rPr lang="en-US" sz="2800" dirty="0" smtClean="0">
                <a:latin typeface="Chalkduster"/>
                <a:cs typeface="Chalkduster"/>
              </a:rPr>
              <a:t> (2009)</a:t>
            </a:r>
            <a:endParaRPr lang="en-US" sz="2800" dirty="0">
              <a:latin typeface="Chalkduster"/>
              <a:cs typeface="Chalkduster"/>
            </a:endParaRPr>
          </a:p>
        </p:txBody>
      </p:sp>
      <p:sp>
        <p:nvSpPr>
          <p:cNvPr id="3" name="Content Placeholder 2"/>
          <p:cNvSpPr>
            <a:spLocks noGrp="1"/>
          </p:cNvSpPr>
          <p:nvPr>
            <p:ph idx="1"/>
          </p:nvPr>
        </p:nvSpPr>
        <p:spPr>
          <a:xfrm>
            <a:off x="457200" y="1897042"/>
            <a:ext cx="8229600" cy="4525963"/>
          </a:xfrm>
        </p:spPr>
        <p:txBody>
          <a:bodyPr>
            <a:normAutofit/>
          </a:bodyPr>
          <a:lstStyle/>
          <a:p>
            <a:pPr>
              <a:buNone/>
            </a:pPr>
            <a:r>
              <a:rPr lang="en-US" sz="2800" dirty="0" smtClean="0"/>
              <a:t>“Your </a:t>
            </a:r>
            <a:r>
              <a:rPr lang="en-US" sz="2800" dirty="0" err="1" smtClean="0"/>
              <a:t>amygdala</a:t>
            </a:r>
            <a:r>
              <a:rPr lang="en-US" sz="2800" dirty="0" smtClean="0"/>
              <a:t>- the instinctive flight, fight, or freeze part of your brain- reacts to a trigger before your rational mind can deter it. You can tell yourself, ‘it’s okay,’ but your wily brain is already ten steps ahead of the game, registering danger and sounding the alarm. So you might say once again, in a calm, reasoned cognitive-behavioral-therapy kind of way, ‘Brain, it’s okay…’ </a:t>
            </a:r>
          </a:p>
        </p:txBody>
      </p:sp>
      <p:pic>
        <p:nvPicPr>
          <p:cNvPr id="1026" name="Picture 2"/>
          <p:cNvPicPr>
            <a:picLocks noChangeAspect="1" noChangeArrowheads="1"/>
          </p:cNvPicPr>
          <p:nvPr/>
        </p:nvPicPr>
        <p:blipFill>
          <a:blip r:embed="rId2" cstate="print"/>
          <a:srcRect/>
          <a:stretch>
            <a:fillRect/>
          </a:stretch>
        </p:blipFill>
        <p:spPr bwMode="auto">
          <a:xfrm rot="182597">
            <a:off x="9812470" y="2933706"/>
            <a:ext cx="1495455" cy="2257425"/>
          </a:xfrm>
          <a:prstGeom prst="rect">
            <a:avLst/>
          </a:prstGeom>
          <a:noFill/>
          <a:ln w="9525">
            <a:noFill/>
            <a:miter lim="800000"/>
            <a:headEnd/>
            <a:tailEnd/>
          </a:ln>
        </p:spPr>
      </p:pic>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91400" y="5943600"/>
            <a:ext cx="1309814" cy="441325"/>
          </a:xfrm>
          <a:prstGeom prst="rect">
            <a:avLst/>
          </a:prstGeom>
          <a:noFill/>
        </p:spPr>
      </p:pic>
    </p:spTree>
    <p:extLst>
      <p:ext uri="{BB962C8B-B14F-4D97-AF65-F5344CB8AC3E}">
        <p14:creationId xmlns:p14="http://schemas.microsoft.com/office/powerpoint/2010/main" val="2767572592"/>
      </p:ext>
    </p:extLst>
  </p:cSld>
  <p:clrMapOvr>
    <a:masterClrMapping/>
  </p:clrMapOvr>
  <p:transition xmlns:p14="http://schemas.microsoft.com/office/powerpoint/2010/main" advTm="2795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7071"/>
            <a:ext cx="7583488" cy="1143000"/>
          </a:xfrm>
        </p:spPr>
        <p:txBody>
          <a:bodyPr>
            <a:normAutofit/>
          </a:bodyPr>
          <a:lstStyle/>
          <a:p>
            <a:r>
              <a:rPr lang="en-US" sz="2800" dirty="0" smtClean="0">
                <a:latin typeface="Chalkduster"/>
                <a:cs typeface="Chalkduster"/>
              </a:rPr>
              <a:t>An EMDR Client’s </a:t>
            </a:r>
            <a:r>
              <a:rPr lang="en-US" sz="2800" dirty="0">
                <a:latin typeface="Chalkduster"/>
                <a:cs typeface="Chalkduster"/>
              </a:rPr>
              <a:t>P</a:t>
            </a:r>
            <a:r>
              <a:rPr lang="en-US" sz="2800" dirty="0" smtClean="0">
                <a:latin typeface="Chalkduster"/>
                <a:cs typeface="Chalkduster"/>
              </a:rPr>
              <a:t>erspective: </a:t>
            </a:r>
            <a:br>
              <a:rPr lang="en-US" sz="2800" dirty="0" smtClean="0">
                <a:latin typeface="Chalkduster"/>
                <a:cs typeface="Chalkduster"/>
              </a:rPr>
            </a:br>
            <a:r>
              <a:rPr lang="en-US" sz="2800" dirty="0" smtClean="0">
                <a:latin typeface="Chalkduster"/>
                <a:cs typeface="Chalkduster"/>
              </a:rPr>
              <a:t>Lily </a:t>
            </a:r>
            <a:r>
              <a:rPr lang="en-US" sz="2800" dirty="0" err="1" smtClean="0">
                <a:latin typeface="Chalkduster"/>
                <a:cs typeface="Chalkduster"/>
              </a:rPr>
              <a:t>Burana</a:t>
            </a:r>
            <a:r>
              <a:rPr lang="en-US" sz="2800" dirty="0" smtClean="0">
                <a:latin typeface="Chalkduster"/>
                <a:cs typeface="Chalkduster"/>
              </a:rPr>
              <a:t> (2009)</a:t>
            </a:r>
            <a:endParaRPr lang="en-US" sz="2800" dirty="0">
              <a:latin typeface="Chalkduster"/>
              <a:cs typeface="Chalkduster"/>
            </a:endParaRPr>
          </a:p>
        </p:txBody>
      </p:sp>
      <p:sp>
        <p:nvSpPr>
          <p:cNvPr id="3" name="Content Placeholder 2"/>
          <p:cNvSpPr>
            <a:spLocks noGrp="1"/>
          </p:cNvSpPr>
          <p:nvPr>
            <p:ph idx="1"/>
          </p:nvPr>
        </p:nvSpPr>
        <p:spPr>
          <a:xfrm>
            <a:off x="533400" y="1828800"/>
            <a:ext cx="7924799" cy="4297363"/>
          </a:xfrm>
        </p:spPr>
        <p:txBody>
          <a:bodyPr>
            <a:normAutofit/>
          </a:bodyPr>
          <a:lstStyle/>
          <a:p>
            <a:pPr>
              <a:buNone/>
            </a:pPr>
            <a:r>
              <a:rPr lang="en-US" sz="2800" dirty="0" smtClean="0"/>
              <a:t>“But your brain yells back, ‘Bullshit kid, how dumb do you think I am? I’m not falling for that one again.’ By then, you’re hiding in the closet, hiding in a bottle, and/or hiding from life, crying, raging, or ignoring the phone and watching the counter on the answering machine go up, up, up, and up. You can’t relax, and you can’t concentrate because the demons are still pulling at your strings.”</a:t>
            </a:r>
          </a:p>
        </p:txBody>
      </p:sp>
      <p:pic>
        <p:nvPicPr>
          <p:cNvPr id="1026" name="Picture 2"/>
          <p:cNvPicPr>
            <a:picLocks noChangeAspect="1" noChangeArrowheads="1"/>
          </p:cNvPicPr>
          <p:nvPr/>
        </p:nvPicPr>
        <p:blipFill>
          <a:blip r:embed="rId2" cstate="print"/>
          <a:srcRect/>
          <a:stretch>
            <a:fillRect/>
          </a:stretch>
        </p:blipFill>
        <p:spPr bwMode="auto">
          <a:xfrm rot="182597">
            <a:off x="9812470" y="2933706"/>
            <a:ext cx="1495455" cy="2257425"/>
          </a:xfrm>
          <a:prstGeom prst="rect">
            <a:avLst/>
          </a:prstGeom>
          <a:noFill/>
          <a:ln w="9525">
            <a:noFill/>
            <a:miter lim="800000"/>
            <a:headEnd/>
            <a:tailEnd/>
          </a:ln>
        </p:spPr>
      </p:pic>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15200" y="5867400"/>
            <a:ext cx="1309814" cy="441325"/>
          </a:xfrm>
          <a:prstGeom prst="rect">
            <a:avLst/>
          </a:prstGeom>
          <a:noFill/>
        </p:spPr>
      </p:pic>
    </p:spTree>
    <p:extLst>
      <p:ext uri="{BB962C8B-B14F-4D97-AF65-F5344CB8AC3E}">
        <p14:creationId xmlns:p14="http://schemas.microsoft.com/office/powerpoint/2010/main" val="3897655329"/>
      </p:ext>
    </p:extLst>
  </p:cSld>
  <p:clrMapOvr>
    <a:masterClrMapping/>
  </p:clrMapOvr>
  <p:transition xmlns:p14="http://schemas.microsoft.com/office/powerpoint/2010/main" advTm="28466"/>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halkduster"/>
                <a:cs typeface="Chalkduster"/>
              </a:rPr>
              <a:t>An EMDR Client’s </a:t>
            </a:r>
            <a:r>
              <a:rPr lang="en-US" sz="2800" dirty="0">
                <a:latin typeface="Chalkduster"/>
                <a:cs typeface="Chalkduster"/>
              </a:rPr>
              <a:t>P</a:t>
            </a:r>
            <a:r>
              <a:rPr lang="en-US" sz="2800" dirty="0" smtClean="0">
                <a:latin typeface="Chalkduster"/>
                <a:cs typeface="Chalkduster"/>
              </a:rPr>
              <a:t>erspective: </a:t>
            </a:r>
            <a:br>
              <a:rPr lang="en-US" sz="2800" dirty="0" smtClean="0">
                <a:latin typeface="Chalkduster"/>
                <a:cs typeface="Chalkduster"/>
              </a:rPr>
            </a:br>
            <a:r>
              <a:rPr lang="en-US" sz="2800" dirty="0" smtClean="0">
                <a:latin typeface="Chalkduster"/>
                <a:cs typeface="Chalkduster"/>
              </a:rPr>
              <a:t>Lily </a:t>
            </a:r>
            <a:r>
              <a:rPr lang="en-US" sz="2800" dirty="0" err="1" smtClean="0">
                <a:latin typeface="Chalkduster"/>
                <a:cs typeface="Chalkduster"/>
              </a:rPr>
              <a:t>Burana</a:t>
            </a:r>
            <a:r>
              <a:rPr lang="en-US" sz="2800" dirty="0" smtClean="0">
                <a:latin typeface="Chalkduster"/>
                <a:cs typeface="Chalkduster"/>
              </a:rPr>
              <a:t> (2009)</a:t>
            </a:r>
            <a:endParaRPr lang="en-US" sz="2800" dirty="0">
              <a:latin typeface="Chalkduster"/>
              <a:cs typeface="Chalkduster"/>
            </a:endParaRPr>
          </a:p>
        </p:txBody>
      </p:sp>
      <p:sp>
        <p:nvSpPr>
          <p:cNvPr id="3" name="Content Placeholder 2"/>
          <p:cNvSpPr>
            <a:spLocks noGrp="1"/>
          </p:cNvSpPr>
          <p:nvPr>
            <p:ph idx="1"/>
          </p:nvPr>
        </p:nvSpPr>
        <p:spPr>
          <a:xfrm>
            <a:off x="457200" y="1965182"/>
            <a:ext cx="8229600" cy="4525963"/>
          </a:xfrm>
        </p:spPr>
        <p:txBody>
          <a:bodyPr>
            <a:normAutofit/>
          </a:bodyPr>
          <a:lstStyle/>
          <a:p>
            <a:pPr>
              <a:buNone/>
            </a:pPr>
            <a:r>
              <a:rPr lang="en-US" sz="2800" dirty="0" smtClean="0"/>
              <a:t>“The long-range result is that the peace of mind you deserve in the present is held hostage by the terror of your past.” </a:t>
            </a:r>
          </a:p>
        </p:txBody>
      </p:sp>
      <p:pic>
        <p:nvPicPr>
          <p:cNvPr id="1026" name="Picture 2"/>
          <p:cNvPicPr>
            <a:picLocks noChangeAspect="1" noChangeArrowheads="1"/>
          </p:cNvPicPr>
          <p:nvPr/>
        </p:nvPicPr>
        <p:blipFill>
          <a:blip r:embed="rId2" cstate="print"/>
          <a:srcRect/>
          <a:stretch>
            <a:fillRect/>
          </a:stretch>
        </p:blipFill>
        <p:spPr bwMode="auto">
          <a:xfrm rot="182597">
            <a:off x="6099155" y="3251765"/>
            <a:ext cx="2015823" cy="3042933"/>
          </a:xfrm>
          <a:prstGeom prst="rect">
            <a:avLst/>
          </a:prstGeom>
          <a:noFill/>
          <a:ln w="9525">
            <a:noFill/>
            <a:miter lim="800000"/>
            <a:headEnd/>
            <a:tailEnd/>
          </a:ln>
        </p:spPr>
      </p:pic>
    </p:spTree>
    <p:extLst>
      <p:ext uri="{BB962C8B-B14F-4D97-AF65-F5344CB8AC3E}">
        <p14:creationId xmlns:p14="http://schemas.microsoft.com/office/powerpoint/2010/main" val="2052940318"/>
      </p:ext>
    </p:extLst>
  </p:cSld>
  <p:clrMapOvr>
    <a:masterClrMapping/>
  </p:clrMapOvr>
  <p:transition xmlns:p14="http://schemas.microsoft.com/office/powerpoint/2010/main" advTm="14533"/>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une_brain.png"/>
          <p:cNvPicPr>
            <a:picLocks noChangeAspect="1"/>
          </p:cNvPicPr>
          <p:nvPr/>
        </p:nvPicPr>
        <p:blipFill>
          <a:blip r:embed="rId2"/>
          <a:stretch>
            <a:fillRect/>
          </a:stretch>
        </p:blipFill>
        <p:spPr>
          <a:xfrm>
            <a:off x="1295400" y="457200"/>
            <a:ext cx="6781799" cy="6028265"/>
          </a:xfrm>
          <a:prstGeom prst="rect">
            <a:avLst/>
          </a:prstGeom>
        </p:spPr>
      </p:pic>
    </p:spTree>
    <p:extLst>
      <p:ext uri="{BB962C8B-B14F-4D97-AF65-F5344CB8AC3E}">
        <p14:creationId xmlns:p14="http://schemas.microsoft.com/office/powerpoint/2010/main" val="3770447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fontScale="90000"/>
          </a:bodyPr>
          <a:lstStyle/>
          <a:p>
            <a:r>
              <a:rPr lang="en-US" dirty="0" smtClean="0">
                <a:latin typeface="Chalkduster"/>
                <a:cs typeface="Chalkduster"/>
              </a:rPr>
              <a:t>General Consensus </a:t>
            </a:r>
            <a:r>
              <a:rPr lang="en-US" dirty="0">
                <a:latin typeface="Chalkduster"/>
                <a:cs typeface="Chalkduster"/>
              </a:rPr>
              <a:t>M</a:t>
            </a:r>
            <a:r>
              <a:rPr lang="en-US" dirty="0" smtClean="0">
                <a:latin typeface="Chalkduster"/>
                <a:cs typeface="Chalkduster"/>
              </a:rPr>
              <a:t>odel of Trauma </a:t>
            </a:r>
            <a:r>
              <a:rPr lang="en-US" dirty="0">
                <a:latin typeface="Chalkduster"/>
                <a:cs typeface="Chalkduster"/>
              </a:rPr>
              <a:t>T</a:t>
            </a:r>
            <a:r>
              <a:rPr lang="en-US" dirty="0" smtClean="0">
                <a:latin typeface="Chalkduster"/>
                <a:cs typeface="Chalkduster"/>
              </a:rPr>
              <a:t>reatment </a:t>
            </a:r>
            <a:endParaRPr lang="en-US" dirty="0">
              <a:latin typeface="Chalkduster"/>
              <a:cs typeface="Chalkduster"/>
            </a:endParaRPr>
          </a:p>
        </p:txBody>
      </p:sp>
      <p:sp>
        <p:nvSpPr>
          <p:cNvPr id="3" name="Content Placeholder 2"/>
          <p:cNvSpPr>
            <a:spLocks noGrp="1"/>
          </p:cNvSpPr>
          <p:nvPr>
            <p:ph idx="1"/>
          </p:nvPr>
        </p:nvSpPr>
        <p:spPr>
          <a:xfrm>
            <a:off x="457200" y="1828800"/>
            <a:ext cx="8305799" cy="4297363"/>
          </a:xfrm>
        </p:spPr>
        <p:txBody>
          <a:bodyPr>
            <a:normAutofit lnSpcReduction="10000"/>
          </a:bodyPr>
          <a:lstStyle/>
          <a:p>
            <a:r>
              <a:rPr lang="en-US" sz="4800" dirty="0" smtClean="0"/>
              <a:t>PHASE I: Stabilization</a:t>
            </a:r>
          </a:p>
          <a:p>
            <a:endParaRPr lang="en-US" sz="4800" dirty="0" smtClean="0"/>
          </a:p>
          <a:p>
            <a:r>
              <a:rPr lang="en-US" sz="4800" dirty="0" smtClean="0"/>
              <a:t>PHASE II: Processing of Trauma</a:t>
            </a:r>
          </a:p>
          <a:p>
            <a:endParaRPr lang="en-US" sz="4800" dirty="0" smtClean="0"/>
          </a:p>
          <a:p>
            <a:r>
              <a:rPr lang="en-US" sz="4800" dirty="0" smtClean="0"/>
              <a:t>PHASE III: Reintegration</a:t>
            </a:r>
          </a:p>
          <a:p>
            <a:endParaRPr lang="en-US" dirty="0"/>
          </a:p>
        </p:txBody>
      </p:sp>
    </p:spTree>
    <p:extLst>
      <p:ext uri="{BB962C8B-B14F-4D97-AF65-F5344CB8AC3E}">
        <p14:creationId xmlns:p14="http://schemas.microsoft.com/office/powerpoint/2010/main" val="246185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fontScale="90000"/>
          </a:bodyPr>
          <a:lstStyle/>
          <a:p>
            <a:r>
              <a:rPr lang="en-US" dirty="0" smtClean="0">
                <a:latin typeface="Chalkduster"/>
                <a:cs typeface="Chalkduster"/>
              </a:rPr>
              <a:t>General Consensus </a:t>
            </a:r>
            <a:r>
              <a:rPr lang="en-US" dirty="0">
                <a:latin typeface="Chalkduster"/>
                <a:cs typeface="Chalkduster"/>
              </a:rPr>
              <a:t>M</a:t>
            </a:r>
            <a:r>
              <a:rPr lang="en-US" dirty="0" smtClean="0">
                <a:latin typeface="Chalkduster"/>
                <a:cs typeface="Chalkduster"/>
              </a:rPr>
              <a:t>odel of Trauma </a:t>
            </a:r>
            <a:r>
              <a:rPr lang="en-US" dirty="0">
                <a:latin typeface="Chalkduster"/>
                <a:cs typeface="Chalkduster"/>
              </a:rPr>
              <a:t>T</a:t>
            </a:r>
            <a:r>
              <a:rPr lang="en-US" dirty="0" smtClean="0">
                <a:latin typeface="Chalkduster"/>
                <a:cs typeface="Chalkduster"/>
              </a:rPr>
              <a:t>reatment </a:t>
            </a:r>
            <a:endParaRPr lang="en-US" dirty="0">
              <a:latin typeface="Chalkduster"/>
              <a:cs typeface="Chalkduster"/>
            </a:endParaRPr>
          </a:p>
        </p:txBody>
      </p:sp>
      <p:sp>
        <p:nvSpPr>
          <p:cNvPr id="3" name="Content Placeholder 2"/>
          <p:cNvSpPr>
            <a:spLocks noGrp="1"/>
          </p:cNvSpPr>
          <p:nvPr>
            <p:ph idx="1"/>
          </p:nvPr>
        </p:nvSpPr>
        <p:spPr>
          <a:xfrm>
            <a:off x="457200" y="1828800"/>
            <a:ext cx="8305799" cy="4297363"/>
          </a:xfrm>
        </p:spPr>
        <p:txBody>
          <a:bodyPr>
            <a:normAutofit/>
          </a:bodyPr>
          <a:lstStyle/>
          <a:p>
            <a:r>
              <a:rPr lang="en-US" sz="4800" dirty="0" smtClean="0"/>
              <a:t>ISTSS 2012 Expert Panel Recommendations state that, regardless of specific modality, this general framework should be followed in treating trauma </a:t>
            </a:r>
          </a:p>
          <a:p>
            <a:endParaRPr lang="en-US" dirty="0"/>
          </a:p>
        </p:txBody>
      </p:sp>
    </p:spTree>
    <p:extLst>
      <p:ext uri="{BB962C8B-B14F-4D97-AF65-F5344CB8AC3E}">
        <p14:creationId xmlns:p14="http://schemas.microsoft.com/office/powerpoint/2010/main" val="426735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sz="2800" dirty="0" smtClean="0">
                <a:latin typeface="Chalkduster"/>
                <a:cs typeface="Chalkduster"/>
              </a:rPr>
              <a:t>EMDR: Changing the Way We Thinking About </a:t>
            </a:r>
            <a:r>
              <a:rPr lang="en-US" sz="2800" i="1" dirty="0" smtClean="0">
                <a:latin typeface="Chalkduster"/>
                <a:cs typeface="Chalkduster"/>
              </a:rPr>
              <a:t>Reprocessing</a:t>
            </a:r>
            <a:endParaRPr lang="en-US" sz="2800" dirty="0" smtClean="0">
              <a:latin typeface="Chalkduster"/>
              <a:cs typeface="Chalkduster"/>
            </a:endParaRPr>
          </a:p>
        </p:txBody>
      </p:sp>
      <p:sp>
        <p:nvSpPr>
          <p:cNvPr id="9219" name="Rectangle 3"/>
          <p:cNvSpPr>
            <a:spLocks noGrp="1" noChangeArrowheads="1"/>
          </p:cNvSpPr>
          <p:nvPr>
            <p:ph type="body" idx="1"/>
          </p:nvPr>
        </p:nvSpPr>
        <p:spPr>
          <a:xfrm>
            <a:off x="685800" y="1981200"/>
            <a:ext cx="7620000" cy="4648200"/>
          </a:xfrm>
        </p:spPr>
        <p:txBody>
          <a:bodyPr/>
          <a:lstStyle/>
          <a:p>
            <a:pPr eaLnBrk="1" hangingPunct="1">
              <a:lnSpc>
                <a:spcPct val="90000"/>
              </a:lnSpc>
              <a:buFont typeface="Wingdings" pitchFamily="2" charset="2"/>
              <a:buChar char="§"/>
              <a:defRPr/>
            </a:pPr>
            <a:r>
              <a:rPr lang="en-US" sz="2400" u="sng" dirty="0" smtClean="0">
                <a:solidFill>
                  <a:srgbClr val="FF0000"/>
                </a:solidFill>
              </a:rPr>
              <a:t>E</a:t>
            </a:r>
            <a:r>
              <a:rPr lang="en-US" sz="2400" dirty="0" smtClean="0"/>
              <a:t>ye </a:t>
            </a:r>
            <a:r>
              <a:rPr lang="en-US" sz="2400" u="sng" dirty="0" smtClean="0">
                <a:solidFill>
                  <a:srgbClr val="FF0000"/>
                </a:solidFill>
              </a:rPr>
              <a:t>M</a:t>
            </a:r>
            <a:r>
              <a:rPr lang="en-US" sz="2400" dirty="0" smtClean="0"/>
              <a:t>ovement </a:t>
            </a:r>
            <a:r>
              <a:rPr lang="en-US" sz="2400" u="sng" dirty="0" smtClean="0">
                <a:solidFill>
                  <a:srgbClr val="FF0000"/>
                </a:solidFill>
              </a:rPr>
              <a:t>D</a:t>
            </a:r>
            <a:r>
              <a:rPr lang="en-US" sz="2400" dirty="0" smtClean="0"/>
              <a:t>esensitization and </a:t>
            </a:r>
            <a:r>
              <a:rPr lang="en-US" sz="2400" u="sng" dirty="0" smtClean="0">
                <a:solidFill>
                  <a:srgbClr val="FF0000"/>
                </a:solidFill>
              </a:rPr>
              <a:t>R</a:t>
            </a:r>
            <a:r>
              <a:rPr lang="en-US" sz="2400" dirty="0" smtClean="0"/>
              <a:t>eprocessing</a:t>
            </a:r>
          </a:p>
          <a:p>
            <a:pPr eaLnBrk="1" hangingPunct="1">
              <a:lnSpc>
                <a:spcPct val="90000"/>
              </a:lnSpc>
              <a:buNone/>
              <a:defRPr/>
            </a:pPr>
            <a:endParaRPr lang="en-US" sz="2400" dirty="0" smtClean="0"/>
          </a:p>
          <a:p>
            <a:pPr eaLnBrk="1" hangingPunct="1">
              <a:lnSpc>
                <a:spcPct val="90000"/>
              </a:lnSpc>
              <a:buFont typeface="Wingdings" pitchFamily="2" charset="2"/>
              <a:buChar char="§"/>
              <a:defRPr/>
            </a:pPr>
            <a:r>
              <a:rPr lang="en-US" sz="2400" dirty="0" smtClean="0"/>
              <a:t>This name is actually a clinical misnomer, because it can be used with several forms of bilateral stimulation (BLS), not just eye movements</a:t>
            </a:r>
          </a:p>
          <a:p>
            <a:pPr eaLnBrk="1" hangingPunct="1">
              <a:lnSpc>
                <a:spcPct val="90000"/>
              </a:lnSpc>
              <a:buNone/>
              <a:defRPr/>
            </a:pPr>
            <a:endParaRPr lang="en-US" sz="2400" dirty="0" smtClean="0"/>
          </a:p>
          <a:p>
            <a:pPr eaLnBrk="1" hangingPunct="1">
              <a:lnSpc>
                <a:spcPct val="90000"/>
              </a:lnSpc>
              <a:buFont typeface="Wingdings" pitchFamily="2" charset="2"/>
              <a:buChar char="§"/>
              <a:defRPr/>
            </a:pPr>
            <a:r>
              <a:rPr lang="en-US" sz="2400" dirty="0" smtClean="0"/>
              <a:t>EMDR, according to founder Francine Shapiro, is more of a historical   name, indicative of the therapy in its original form</a:t>
            </a:r>
          </a:p>
        </p:txBody>
      </p:sp>
    </p:spTree>
    <p:extLst>
      <p:ext uri="{BB962C8B-B14F-4D97-AF65-F5344CB8AC3E}">
        <p14:creationId xmlns:p14="http://schemas.microsoft.com/office/powerpoint/2010/main" val="114822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down)">
                                      <p:cBhvr>
                                        <p:cTn id="7" dur="10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wipe(down)">
                                      <p:cBhvr>
                                        <p:cTn id="12" dur="10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animEffect transition="in" filter="wipe(down)">
                                      <p:cBhvr>
                                        <p:cTn id="17" dur="10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smtClean="0"/>
              <a:t> </a:t>
            </a:r>
          </a:p>
        </p:txBody>
      </p:sp>
      <p:sp>
        <p:nvSpPr>
          <p:cNvPr id="10243" name="Rectangle 3"/>
          <p:cNvSpPr>
            <a:spLocks noGrp="1" noChangeArrowheads="1"/>
          </p:cNvSpPr>
          <p:nvPr>
            <p:ph type="body" idx="1"/>
          </p:nvPr>
        </p:nvSpPr>
        <p:spPr/>
        <p:txBody>
          <a:bodyPr/>
          <a:lstStyle/>
          <a:p>
            <a:pPr algn="ctr" eaLnBrk="1" hangingPunct="1">
              <a:buFont typeface="Wingdings" pitchFamily="2" charset="2"/>
              <a:buNone/>
              <a:defRPr/>
            </a:pPr>
            <a:r>
              <a:rPr lang="en-US" dirty="0" smtClean="0"/>
              <a:t>Shapiro compares it to Coca-Cola ©.</a:t>
            </a:r>
          </a:p>
          <a:p>
            <a:pPr algn="ctr" eaLnBrk="1" hangingPunct="1">
              <a:buFont typeface="Wingdings" pitchFamily="2" charset="2"/>
              <a:buNone/>
              <a:defRPr/>
            </a:pPr>
            <a:r>
              <a:rPr lang="en-US" dirty="0" smtClean="0"/>
              <a:t> The “cocaine” was taken out in 1908, yet the name remained.</a:t>
            </a:r>
          </a:p>
          <a:p>
            <a:pPr algn="ctr" eaLnBrk="1" hangingPunct="1">
              <a:buFont typeface="Wingdings" pitchFamily="2" charset="2"/>
              <a:buNone/>
              <a:defRPr/>
            </a:pPr>
            <a:endParaRPr lang="en-US" dirty="0" smtClean="0"/>
          </a:p>
        </p:txBody>
      </p:sp>
      <p:pic>
        <p:nvPicPr>
          <p:cNvPr id="5124" name="Picture 4"/>
          <p:cNvPicPr>
            <a:picLocks noChangeAspect="1" noChangeArrowheads="1"/>
          </p:cNvPicPr>
          <p:nvPr/>
        </p:nvPicPr>
        <p:blipFill>
          <a:blip r:embed="rId2" cstate="print"/>
          <a:srcRect/>
          <a:stretch>
            <a:fillRect/>
          </a:stretch>
        </p:blipFill>
        <p:spPr bwMode="auto">
          <a:xfrm>
            <a:off x="2971800" y="3594100"/>
            <a:ext cx="3257550" cy="2149475"/>
          </a:xfrm>
          <a:prstGeom prst="rect">
            <a:avLst/>
          </a:prstGeom>
          <a:noFill/>
          <a:ln w="9525">
            <a:noFill/>
            <a:miter lim="800000"/>
            <a:headEnd/>
            <a:tailEnd/>
          </a:ln>
        </p:spPr>
      </p:pic>
    </p:spTree>
    <p:extLst>
      <p:ext uri="{BB962C8B-B14F-4D97-AF65-F5344CB8AC3E}">
        <p14:creationId xmlns:p14="http://schemas.microsoft.com/office/powerpoint/2010/main" val="201295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EMDR: The Story</a:t>
            </a:r>
            <a:endParaRPr lang="en-US" dirty="0">
              <a:latin typeface="Chalkduster"/>
              <a:cs typeface="Chalkduster"/>
            </a:endParaRPr>
          </a:p>
        </p:txBody>
      </p:sp>
      <p:sp>
        <p:nvSpPr>
          <p:cNvPr id="4" name="Content Placeholder 3"/>
          <p:cNvSpPr>
            <a:spLocks noGrp="1"/>
          </p:cNvSpPr>
          <p:nvPr>
            <p:ph sz="half" idx="2"/>
          </p:nvPr>
        </p:nvSpPr>
        <p:spPr>
          <a:xfrm>
            <a:off x="457200" y="1981200"/>
            <a:ext cx="8229600" cy="4572000"/>
          </a:xfrm>
        </p:spPr>
        <p:txBody>
          <a:bodyPr>
            <a:normAutofit fontScale="92500" lnSpcReduction="10000"/>
          </a:bodyPr>
          <a:lstStyle/>
          <a:p>
            <a:r>
              <a:rPr lang="en-US" dirty="0" smtClean="0"/>
              <a:t>Dr. Shapiro: A cancer survivor with interest in mind-body medicine, including mindfulness meditation</a:t>
            </a:r>
          </a:p>
          <a:p>
            <a:r>
              <a:rPr lang="en-US" dirty="0" smtClean="0"/>
              <a:t>Founded serendipitously by California psychologist Francine Shapiro in 1987 during a “walk in the park”</a:t>
            </a:r>
          </a:p>
          <a:p>
            <a:r>
              <a:rPr lang="en-US" dirty="0" smtClean="0"/>
              <a:t>First study of her systematized protocol, EMD,  published in 1989</a:t>
            </a:r>
          </a:p>
          <a:p>
            <a:r>
              <a:rPr lang="en-US" dirty="0" smtClean="0"/>
              <a:t>Switch to EMDR also made in 1989</a:t>
            </a:r>
          </a:p>
          <a:p>
            <a:r>
              <a:rPr lang="en-US" dirty="0" smtClean="0"/>
              <a:t>Other forms of BLS discovered and implemented in 1990</a:t>
            </a:r>
          </a:p>
          <a:p>
            <a:r>
              <a:rPr lang="en-US" dirty="0" smtClean="0"/>
              <a:t>EMDR is one of the most researched treatments for PTSD</a:t>
            </a:r>
          </a:p>
          <a:p>
            <a:r>
              <a:rPr lang="en-US" dirty="0" smtClean="0"/>
              <a:t>Dr. Shapiro currently considers EMDR to be a distinct approach to psychotherapy</a:t>
            </a:r>
            <a:endParaRPr lang="en-US" dirty="0"/>
          </a:p>
        </p:txBody>
      </p:sp>
      <p:pic>
        <p:nvPicPr>
          <p:cNvPr id="64514" name="Picture 2"/>
          <p:cNvPicPr>
            <a:picLocks noGrp="1" noChangeAspect="1" noChangeArrowheads="1"/>
          </p:cNvPicPr>
          <p:nvPr>
            <p:ph sz="half" idx="1"/>
          </p:nvPr>
        </p:nvPicPr>
        <p:blipFill>
          <a:blip r:embed="rId2" cstate="print"/>
          <a:srcRect/>
          <a:stretch>
            <a:fillRect/>
          </a:stretch>
        </p:blipFill>
        <p:spPr bwMode="auto">
          <a:xfrm>
            <a:off x="7239000" y="381000"/>
            <a:ext cx="1358059" cy="1613694"/>
          </a:xfrm>
          <a:prstGeom prst="rect">
            <a:avLst/>
          </a:prstGeom>
          <a:noFill/>
          <a:ln w="9525">
            <a:noFill/>
            <a:miter lim="800000"/>
            <a:headEnd/>
            <a:tailEnd/>
          </a:ln>
        </p:spPr>
      </p:pic>
    </p:spTree>
    <p:extLst>
      <p:ext uri="{BB962C8B-B14F-4D97-AF65-F5344CB8AC3E}">
        <p14:creationId xmlns:p14="http://schemas.microsoft.com/office/powerpoint/2010/main" val="140235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Audience</a:t>
            </a:r>
            <a:endParaRPr lang="en-US" dirty="0">
              <a:latin typeface="Chalkduster"/>
              <a:cs typeface="Chalkduster"/>
            </a:endParaRPr>
          </a:p>
        </p:txBody>
      </p:sp>
      <p:sp>
        <p:nvSpPr>
          <p:cNvPr id="3" name="Content Placeholder 2"/>
          <p:cNvSpPr>
            <a:spLocks noGrp="1"/>
          </p:cNvSpPr>
          <p:nvPr>
            <p:ph idx="1"/>
          </p:nvPr>
        </p:nvSpPr>
        <p:spPr/>
        <p:txBody>
          <a:bodyPr/>
          <a:lstStyle/>
          <a:p>
            <a:r>
              <a:rPr lang="en-US" sz="2800" dirty="0" smtClean="0"/>
              <a:t>If you are </a:t>
            </a:r>
            <a:r>
              <a:rPr lang="en-US" sz="2800" b="1" dirty="0" smtClean="0"/>
              <a:t>not</a:t>
            </a:r>
            <a:r>
              <a:rPr lang="en-US" sz="2800" dirty="0" smtClean="0"/>
              <a:t> EMDR-trained this course will orient you to mindfulness and its clinical applications, and will help orient you to EMDR by highlighting its similarities to mindfulness</a:t>
            </a:r>
          </a:p>
          <a:p>
            <a:r>
              <a:rPr lang="en-US" sz="2800" dirty="0" smtClean="0"/>
              <a:t>If you </a:t>
            </a:r>
            <a:r>
              <a:rPr lang="en-US" sz="2800" b="1" dirty="0" smtClean="0"/>
              <a:t>are</a:t>
            </a:r>
            <a:r>
              <a:rPr lang="en-US" sz="2800" dirty="0" smtClean="0"/>
              <a:t> an EMDR-trained therapist, this course will help you to enhance you understanding of the approach, especially by discussing what “go what that” means in mindfulness work and giving you new ideas for stabilization/preparation  </a:t>
            </a:r>
            <a:endParaRPr lang="en-US" sz="2800" dirty="0"/>
          </a:p>
        </p:txBody>
      </p:sp>
    </p:spTree>
    <p:extLst>
      <p:ext uri="{BB962C8B-B14F-4D97-AF65-F5344CB8AC3E}">
        <p14:creationId xmlns:p14="http://schemas.microsoft.com/office/powerpoint/2010/main" val="8942608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latin typeface="Chalkduster"/>
                <a:cs typeface="Chalkduster"/>
              </a:rPr>
              <a:t>EMDR: General Comments</a:t>
            </a:r>
            <a:endParaRPr lang="en-US" sz="3200" dirty="0">
              <a:latin typeface="Chalkduster"/>
              <a:cs typeface="Chalkduster"/>
            </a:endParaRPr>
          </a:p>
        </p:txBody>
      </p:sp>
      <p:sp>
        <p:nvSpPr>
          <p:cNvPr id="3" name="Content Placeholder 2"/>
          <p:cNvSpPr>
            <a:spLocks noGrp="1"/>
          </p:cNvSpPr>
          <p:nvPr>
            <p:ph idx="1"/>
          </p:nvPr>
        </p:nvSpPr>
        <p:spPr>
          <a:xfrm>
            <a:off x="609600" y="1828800"/>
            <a:ext cx="8077200" cy="4724400"/>
          </a:xfrm>
        </p:spPr>
        <p:txBody>
          <a:bodyPr/>
          <a:lstStyle/>
          <a:p>
            <a:pPr eaLnBrk="1" hangingPunct="1">
              <a:buFont typeface="Wingdings" pitchFamily="2" charset="2"/>
              <a:buNone/>
              <a:defRPr/>
            </a:pPr>
            <a:r>
              <a:rPr lang="en-US" sz="2800" dirty="0" smtClean="0"/>
              <a:t>Alan </a:t>
            </a:r>
            <a:r>
              <a:rPr lang="en-US" sz="2800" dirty="0" err="1" smtClean="0"/>
              <a:t>Moskovitz</a:t>
            </a:r>
            <a:r>
              <a:rPr lang="en-US" sz="2800" dirty="0" smtClean="0"/>
              <a:t>, M.D. (2001), a leading expert in treating borderline personality disorder has described EMDR as:  </a:t>
            </a:r>
          </a:p>
          <a:p>
            <a:pPr eaLnBrk="1" hangingPunct="1">
              <a:buFont typeface="Wingdings" pitchFamily="2" charset="2"/>
              <a:buNone/>
              <a:defRPr/>
            </a:pPr>
            <a:endParaRPr lang="en-US" sz="2800" dirty="0" smtClean="0"/>
          </a:p>
          <a:p>
            <a:pPr eaLnBrk="1" hangingPunct="1">
              <a:buFont typeface="Wingdings" pitchFamily="2" charset="2"/>
              <a:buNone/>
              <a:defRPr/>
            </a:pPr>
            <a:r>
              <a:rPr lang="en-US" sz="2800" dirty="0" smtClean="0"/>
              <a:t>	</a:t>
            </a:r>
            <a:r>
              <a:rPr lang="en-US" b="1" dirty="0" smtClean="0"/>
              <a:t>“An artful blend of several therapeutic techniques, including exposure therapy, cognitive therapy, and even an abbreviated form of the free association of psychoanalytic psychotherapy.” </a:t>
            </a:r>
            <a:endParaRPr lang="en-US" dirty="0" smtClean="0"/>
          </a:p>
          <a:p>
            <a:pPr>
              <a:buFont typeface="Wingdings" pitchFamily="2" charset="2"/>
              <a:buNone/>
              <a:defRPr/>
            </a:pPr>
            <a:endParaRPr lang="en-US" dirty="0"/>
          </a:p>
        </p:txBody>
      </p:sp>
    </p:spTree>
    <p:extLst>
      <p:ext uri="{BB962C8B-B14F-4D97-AF65-F5344CB8AC3E}">
        <p14:creationId xmlns:p14="http://schemas.microsoft.com/office/powerpoint/2010/main" val="201139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3646"/>
            <a:ext cx="8229600" cy="4410354"/>
          </a:xfrm>
        </p:spPr>
        <p:txBody>
          <a:bodyPr>
            <a:normAutofit fontScale="92500" lnSpcReduction="10000"/>
          </a:bodyPr>
          <a:lstStyle/>
          <a:p>
            <a:pPr eaLnBrk="1" hangingPunct="1">
              <a:buFont typeface="Wingdings" pitchFamily="2" charset="2"/>
              <a:buNone/>
              <a:defRPr/>
            </a:pPr>
            <a:r>
              <a:rPr lang="en-US" b="1" dirty="0" smtClean="0"/>
              <a:t>EMDR is currently approved as a highly efficacious treatment for trauma by the:</a:t>
            </a:r>
          </a:p>
          <a:p>
            <a:pPr eaLnBrk="1" hangingPunct="1">
              <a:buFont typeface="Wingdings" pitchFamily="2" charset="2"/>
              <a:buNone/>
              <a:defRPr/>
            </a:pPr>
            <a:endParaRPr lang="en-US" b="1" dirty="0" smtClean="0"/>
          </a:p>
          <a:p>
            <a:pPr eaLnBrk="1" hangingPunct="1">
              <a:buFont typeface="Wingdings" pitchFamily="2" charset="2"/>
              <a:buChar char="§"/>
              <a:defRPr/>
            </a:pPr>
            <a:r>
              <a:rPr lang="en-US" dirty="0" smtClean="0"/>
              <a:t>American Psychiatric Association</a:t>
            </a:r>
          </a:p>
          <a:p>
            <a:pPr eaLnBrk="1" hangingPunct="1">
              <a:buFont typeface="Wingdings" pitchFamily="2" charset="2"/>
              <a:buChar char="§"/>
              <a:defRPr/>
            </a:pPr>
            <a:r>
              <a:rPr lang="en-US" dirty="0" smtClean="0"/>
              <a:t>American Psychological Association</a:t>
            </a:r>
          </a:p>
          <a:p>
            <a:pPr eaLnBrk="1" hangingPunct="1">
              <a:buFont typeface="Wingdings" pitchFamily="2" charset="2"/>
              <a:buChar char="§"/>
              <a:defRPr/>
            </a:pPr>
            <a:r>
              <a:rPr lang="en-US" dirty="0" smtClean="0"/>
              <a:t>Veterans Administration and the Department of the Defense 	</a:t>
            </a:r>
          </a:p>
          <a:p>
            <a:pPr eaLnBrk="1" hangingPunct="1">
              <a:buFont typeface="Wingdings" pitchFamily="2" charset="2"/>
              <a:buChar char="§"/>
              <a:defRPr/>
            </a:pPr>
            <a:r>
              <a:rPr lang="en-US" dirty="0" smtClean="0"/>
              <a:t>International Society of Traumatic Stress Studies</a:t>
            </a:r>
          </a:p>
          <a:p>
            <a:pPr eaLnBrk="1" hangingPunct="1">
              <a:buFont typeface="Wingdings" pitchFamily="2" charset="2"/>
              <a:buChar char="§"/>
              <a:defRPr/>
            </a:pPr>
            <a:r>
              <a:rPr lang="en-US" dirty="0" smtClean="0"/>
              <a:t>countless other clinical bodies…  </a:t>
            </a:r>
          </a:p>
          <a:p>
            <a:pPr>
              <a:buFont typeface="Wingdings" pitchFamily="2" charset="2"/>
              <a:buNone/>
              <a:defRPr/>
            </a:pPr>
            <a:endParaRPr lang="en-US" dirty="0"/>
          </a:p>
        </p:txBody>
      </p:sp>
      <p:pic>
        <p:nvPicPr>
          <p:cNvPr id="10243" name="Picture 2" descr="C:\Users\jmarich\AppData\Local\Microsoft\Windows\Temporary Internet Files\Content.IE5\QZRW3O48\MCj03633440000[1].wmf"/>
          <p:cNvPicPr>
            <a:picLocks noChangeAspect="1" noChangeArrowheads="1"/>
          </p:cNvPicPr>
          <p:nvPr/>
        </p:nvPicPr>
        <p:blipFill>
          <a:blip r:embed="rId2" cstate="print"/>
          <a:srcRect/>
          <a:stretch>
            <a:fillRect/>
          </a:stretch>
        </p:blipFill>
        <p:spPr bwMode="auto">
          <a:xfrm>
            <a:off x="2924158" y="5334000"/>
            <a:ext cx="4021138" cy="1117600"/>
          </a:xfrm>
          <a:prstGeom prst="rect">
            <a:avLst/>
          </a:prstGeom>
          <a:noFill/>
          <a:ln w="9525">
            <a:noFill/>
            <a:miter lim="800000"/>
            <a:headEnd/>
            <a:tailEnd/>
          </a:ln>
        </p:spPr>
      </p:pic>
    </p:spTree>
    <p:extLst>
      <p:ext uri="{BB962C8B-B14F-4D97-AF65-F5344CB8AC3E}">
        <p14:creationId xmlns:p14="http://schemas.microsoft.com/office/powerpoint/2010/main" val="118148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1775"/>
            <a:ext cx="8229600" cy="6071425"/>
          </a:xfrm>
        </p:spPr>
        <p:txBody>
          <a:bodyPr>
            <a:normAutofit/>
          </a:bodyPr>
          <a:lstStyle/>
          <a:p>
            <a:pPr>
              <a:defRPr/>
            </a:pPr>
            <a:r>
              <a:rPr lang="en-US" u="sng" dirty="0" smtClean="0"/>
              <a:t>Unprocessed and inappropriately stored as it was perceived</a:t>
            </a:r>
            <a:r>
              <a:rPr lang="en-US" dirty="0" smtClean="0"/>
              <a:t> = STUCK material</a:t>
            </a:r>
          </a:p>
          <a:p>
            <a:pPr>
              <a:defRPr/>
            </a:pPr>
            <a:endParaRPr lang="en-US" dirty="0" smtClean="0"/>
          </a:p>
          <a:p>
            <a:pPr>
              <a:buFont typeface="Wingdings" pitchFamily="2" charset="2"/>
              <a:buNone/>
              <a:defRPr/>
            </a:pPr>
            <a:endParaRPr lang="en-US" dirty="0" smtClean="0"/>
          </a:p>
          <a:p>
            <a:pPr>
              <a:buFont typeface="Wingdings" pitchFamily="2" charset="2"/>
              <a:buNone/>
              <a:defRPr/>
            </a:pPr>
            <a:endParaRPr lang="en-US" dirty="0" smtClean="0"/>
          </a:p>
          <a:p>
            <a:pPr>
              <a:buFont typeface="Wingdings" pitchFamily="2" charset="2"/>
              <a:buNone/>
              <a:defRPr/>
            </a:pPr>
            <a:endParaRPr lang="en-US" dirty="0" smtClean="0"/>
          </a:p>
          <a:p>
            <a:pPr>
              <a:defRPr/>
            </a:pPr>
            <a:r>
              <a:rPr lang="en-US" dirty="0" smtClean="0"/>
              <a:t>The eye movements or other bilateral stimulation used in EMDR are the primary mechanism for moving this </a:t>
            </a:r>
            <a:r>
              <a:rPr lang="en-US" i="1" dirty="0" smtClean="0"/>
              <a:t>stuck</a:t>
            </a:r>
            <a:r>
              <a:rPr lang="en-US" dirty="0" smtClean="0"/>
              <a:t> material through to a more adaptive place (i.e., to the pre-frontal cortex). </a:t>
            </a:r>
            <a:endParaRPr lang="en-US" dirty="0"/>
          </a:p>
        </p:txBody>
      </p:sp>
      <p:sp>
        <p:nvSpPr>
          <p:cNvPr id="24579" name="Down Arrow 3"/>
          <p:cNvSpPr>
            <a:spLocks noChangeArrowheads="1"/>
          </p:cNvSpPr>
          <p:nvPr/>
        </p:nvSpPr>
        <p:spPr bwMode="auto">
          <a:xfrm>
            <a:off x="3886200" y="2743200"/>
            <a:ext cx="1295400" cy="1066800"/>
          </a:xfrm>
          <a:prstGeom prst="down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57194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ox(in)">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534400" cy="1143000"/>
          </a:xfrm>
        </p:spPr>
        <p:txBody>
          <a:bodyPr>
            <a:normAutofit fontScale="90000"/>
          </a:bodyPr>
          <a:lstStyle/>
          <a:p>
            <a:pPr>
              <a:defRPr/>
            </a:pPr>
            <a:r>
              <a:rPr lang="en-US" dirty="0" smtClean="0">
                <a:latin typeface="Chalkduster"/>
                <a:cs typeface="Chalkduster"/>
              </a:rPr>
              <a:t>So what is </a:t>
            </a:r>
            <a:r>
              <a:rPr lang="en-US" i="1" dirty="0" smtClean="0">
                <a:latin typeface="Chalkduster"/>
                <a:cs typeface="Chalkduster"/>
              </a:rPr>
              <a:t>bilateral stimulation</a:t>
            </a:r>
            <a:r>
              <a:rPr lang="en-US" i="1" dirty="0">
                <a:latin typeface="Chalkduster"/>
                <a:cs typeface="Chalkduster"/>
              </a:rPr>
              <a:t>?</a:t>
            </a:r>
            <a:r>
              <a:rPr lang="en-US" dirty="0" smtClean="0">
                <a:latin typeface="Chalkduster"/>
                <a:cs typeface="Chalkduster"/>
              </a:rPr>
              <a:t> </a:t>
            </a:r>
            <a:endParaRPr lang="en-US" dirty="0">
              <a:latin typeface="Chalkduster"/>
              <a:cs typeface="Chalkduster"/>
            </a:endParaRPr>
          </a:p>
        </p:txBody>
      </p:sp>
      <p:pic>
        <p:nvPicPr>
          <p:cNvPr id="25603" name="Picture 2" descr="C:\Users\jmarich\AppData\Local\Microsoft\Windows\Temporary Internet Files\Content.IE5\J06PZTCF\MCj04379880000[1].wmf"/>
          <p:cNvPicPr>
            <a:picLocks noChangeAspect="1" noChangeArrowheads="1"/>
          </p:cNvPicPr>
          <p:nvPr/>
        </p:nvPicPr>
        <p:blipFill>
          <a:blip r:embed="rId2" cstate="print"/>
          <a:srcRect/>
          <a:stretch>
            <a:fillRect/>
          </a:stretch>
        </p:blipFill>
        <p:spPr bwMode="auto">
          <a:xfrm rot="374159">
            <a:off x="3687261" y="3038712"/>
            <a:ext cx="4559813" cy="2881846"/>
          </a:xfrm>
          <a:prstGeom prst="rect">
            <a:avLst/>
          </a:prstGeom>
          <a:noFill/>
          <a:ln w="9525">
            <a:noFill/>
            <a:miter lim="800000"/>
            <a:headEnd/>
            <a:tailEnd/>
          </a:ln>
        </p:spPr>
      </p:pic>
    </p:spTree>
    <p:extLst>
      <p:ext uri="{BB962C8B-B14F-4D97-AF65-F5344CB8AC3E}">
        <p14:creationId xmlns:p14="http://schemas.microsoft.com/office/powerpoint/2010/main" val="233041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latin typeface="Chalkduster"/>
                <a:cs typeface="Chalkduster"/>
              </a:rPr>
              <a:t>Primary Forms of Bilateral Stimulation Used in EMDR</a:t>
            </a:r>
            <a:endParaRPr lang="en-US" dirty="0">
              <a:latin typeface="Chalkduster"/>
              <a:cs typeface="Chalkduster"/>
            </a:endParaRPr>
          </a:p>
        </p:txBody>
      </p:sp>
      <p:sp>
        <p:nvSpPr>
          <p:cNvPr id="3" name="Content Placeholder 2"/>
          <p:cNvSpPr>
            <a:spLocks noGrp="1"/>
          </p:cNvSpPr>
          <p:nvPr>
            <p:ph idx="1"/>
          </p:nvPr>
        </p:nvSpPr>
        <p:spPr/>
        <p:txBody>
          <a:bodyPr>
            <a:normAutofit/>
          </a:bodyPr>
          <a:lstStyle/>
          <a:p>
            <a:pPr marL="0" indent="0">
              <a:buNone/>
              <a:defRPr/>
            </a:pPr>
            <a:r>
              <a:rPr lang="en-US" dirty="0" smtClean="0"/>
              <a:t>Eye movements (the original)</a:t>
            </a:r>
          </a:p>
          <a:p>
            <a:pPr>
              <a:buFont typeface="Wingdings" pitchFamily="2" charset="2"/>
              <a:buNone/>
              <a:defRPr/>
            </a:pPr>
            <a:endParaRPr lang="en-US" dirty="0" smtClean="0"/>
          </a:p>
          <a:p>
            <a:pPr marL="0" indent="0">
              <a:buNone/>
              <a:defRPr/>
            </a:pPr>
            <a:r>
              <a:rPr lang="en-US" dirty="0" smtClean="0"/>
              <a:t>Audio tones</a:t>
            </a:r>
          </a:p>
          <a:p>
            <a:pPr>
              <a:buFont typeface="Wingdings" pitchFamily="2" charset="2"/>
              <a:buNone/>
              <a:defRPr/>
            </a:pPr>
            <a:endParaRPr lang="en-US" dirty="0" smtClean="0"/>
          </a:p>
          <a:p>
            <a:pPr marL="0" indent="0">
              <a:buNone/>
              <a:defRPr/>
            </a:pPr>
            <a:r>
              <a:rPr lang="en-US" dirty="0" smtClean="0"/>
              <a:t>“Taps”/Tactile stimulation</a:t>
            </a:r>
          </a:p>
          <a:p>
            <a:pPr>
              <a:buFont typeface="Wingdings" pitchFamily="2" charset="2"/>
              <a:buNone/>
              <a:defRPr/>
            </a:pPr>
            <a:r>
              <a:rPr lang="en-US" dirty="0" smtClean="0"/>
              <a:t>	</a:t>
            </a:r>
            <a:r>
              <a:rPr lang="en-US" sz="2400" dirty="0" smtClean="0"/>
              <a:t>- machine-generated or touch</a:t>
            </a:r>
          </a:p>
          <a:p>
            <a:pPr>
              <a:buFont typeface="Wingdings" pitchFamily="2" charset="2"/>
              <a:buNone/>
              <a:defRPr/>
            </a:pPr>
            <a:r>
              <a:rPr lang="en-US" sz="2400" dirty="0" smtClean="0"/>
              <a:t>	- “Patty cake”/Butterfly Hug</a:t>
            </a:r>
          </a:p>
          <a:p>
            <a:pPr>
              <a:buFont typeface="Wingdings" pitchFamily="2" charset="2"/>
              <a:buNone/>
              <a:defRPr/>
            </a:pPr>
            <a:r>
              <a:rPr lang="en-US" sz="2400" dirty="0" smtClean="0"/>
              <a:t>	- walking, other creative measures</a:t>
            </a:r>
            <a:endParaRPr lang="en-US" sz="2400" dirty="0"/>
          </a:p>
        </p:txBody>
      </p:sp>
      <p:pic>
        <p:nvPicPr>
          <p:cNvPr id="26628" name="Picture 2" descr="C:\Users\jmarich\AppData\Local\Microsoft\Windows\Temporary Internet Files\Content.IE5\NQOSVQ1F\MPj04243800000[1].jpg"/>
          <p:cNvPicPr>
            <a:picLocks noChangeAspect="1" noChangeArrowheads="1"/>
          </p:cNvPicPr>
          <p:nvPr/>
        </p:nvPicPr>
        <p:blipFill>
          <a:blip r:embed="rId2" cstate="print"/>
          <a:srcRect/>
          <a:stretch>
            <a:fillRect/>
          </a:stretch>
        </p:blipFill>
        <p:spPr bwMode="auto">
          <a:xfrm>
            <a:off x="6553200" y="1676400"/>
            <a:ext cx="1066800" cy="914400"/>
          </a:xfrm>
          <a:prstGeom prst="rect">
            <a:avLst/>
          </a:prstGeom>
          <a:noFill/>
          <a:ln w="9525">
            <a:noFill/>
            <a:miter lim="800000"/>
            <a:headEnd/>
            <a:tailEnd/>
          </a:ln>
        </p:spPr>
      </p:pic>
      <p:grpSp>
        <p:nvGrpSpPr>
          <p:cNvPr id="4" name="Group 3"/>
          <p:cNvGrpSpPr>
            <a:grpSpLocks/>
          </p:cNvGrpSpPr>
          <p:nvPr/>
        </p:nvGrpSpPr>
        <p:grpSpPr bwMode="auto">
          <a:xfrm>
            <a:off x="6914781" y="3082337"/>
            <a:ext cx="542925" cy="700088"/>
            <a:chOff x="2304" y="1584"/>
            <a:chExt cx="1740" cy="1554"/>
          </a:xfrm>
        </p:grpSpPr>
        <p:sp>
          <p:nvSpPr>
            <p:cNvPr id="26631" name="Film"/>
            <p:cNvSpPr>
              <a:spLocks noEditPoints="1" noChangeArrowheads="1"/>
            </p:cNvSpPr>
            <p:nvPr/>
          </p:nvSpPr>
          <p:spPr bwMode="auto">
            <a:xfrm>
              <a:off x="2304" y="1980"/>
              <a:ext cx="726" cy="1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9 w 21600"/>
                <a:gd name="T25" fmla="*/ 8133 h 21600"/>
                <a:gd name="T26" fmla="*/ 17078 w 21600"/>
                <a:gd name="T27" fmla="*/ 134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CCCFF"/>
            </a:solidFill>
            <a:ln w="9525">
              <a:solidFill>
                <a:srgbClr val="000000"/>
              </a:solidFill>
              <a:miter lim="800000"/>
              <a:headEnd/>
              <a:tailEnd/>
            </a:ln>
          </p:spPr>
          <p:txBody>
            <a:bodyPr/>
            <a:lstStyle/>
            <a:p>
              <a:endParaRPr lang="en-US"/>
            </a:p>
          </p:txBody>
        </p:sp>
        <p:sp>
          <p:nvSpPr>
            <p:cNvPr id="66565" name="Sound"/>
            <p:cNvSpPr>
              <a:spLocks noEditPoints="1" noChangeArrowheads="1"/>
            </p:cNvSpPr>
            <p:nvPr/>
          </p:nvSpPr>
          <p:spPr bwMode="auto">
            <a:xfrm>
              <a:off x="2726" y="1584"/>
              <a:ext cx="1007" cy="768"/>
            </a:xfrm>
            <a:custGeom>
              <a:avLst/>
              <a:gdLst>
                <a:gd name="T0" fmla="*/ 11164 w 21600"/>
                <a:gd name="T1" fmla="*/ 21159 h 21600"/>
                <a:gd name="T2" fmla="*/ 11164 w 21600"/>
                <a:gd name="T3" fmla="*/ 0 h 21600"/>
                <a:gd name="T4" fmla="*/ 0 w 21600"/>
                <a:gd name="T5" fmla="*/ 10800 h 21600"/>
                <a:gd name="T6" fmla="*/ 21600 w 21600"/>
                <a:gd name="T7" fmla="*/ 10800 h 21600"/>
                <a:gd name="T8" fmla="*/ 242 w 21600"/>
                <a:gd name="T9" fmla="*/ 7604 h 21600"/>
                <a:gd name="T10" fmla="*/ 10760 w 21600"/>
                <a:gd name="T11" fmla="*/ 13555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66566" name="Photo"/>
            <p:cNvSpPr>
              <a:spLocks noEditPoints="1" noChangeArrowheads="1"/>
            </p:cNvSpPr>
            <p:nvPr/>
          </p:nvSpPr>
          <p:spPr bwMode="auto">
            <a:xfrm>
              <a:off x="3108" y="2039"/>
              <a:ext cx="936" cy="698"/>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778 w 21600"/>
                <a:gd name="T17" fmla="*/ 8228 h 21600"/>
                <a:gd name="T18" fmla="*/ 13757 w 21600"/>
                <a:gd name="T19" fmla="*/ 16886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66567" name="Music"/>
            <p:cNvSpPr>
              <a:spLocks noEditPoints="1" noChangeArrowheads="1"/>
            </p:cNvSpPr>
            <p:nvPr/>
          </p:nvSpPr>
          <p:spPr bwMode="auto">
            <a:xfrm>
              <a:off x="3215" y="2447"/>
              <a:ext cx="768" cy="673"/>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grpSp>
      <p:pic>
        <p:nvPicPr>
          <p:cNvPr id="26630" name="Picture 8" descr="C:\Users\jmarich\AppData\Local\Microsoft\Windows\Temporary Internet Files\Content.IE5\NQOSVQ1F\MPj04387420000[1].jpg"/>
          <p:cNvPicPr>
            <a:picLocks noChangeAspect="1" noChangeArrowheads="1"/>
          </p:cNvPicPr>
          <p:nvPr/>
        </p:nvPicPr>
        <p:blipFill>
          <a:blip r:embed="rId3" cstate="print"/>
          <a:srcRect/>
          <a:stretch>
            <a:fillRect/>
          </a:stretch>
        </p:blipFill>
        <p:spPr bwMode="auto">
          <a:xfrm>
            <a:off x="6477000" y="4648200"/>
            <a:ext cx="1320800" cy="990600"/>
          </a:xfrm>
          <a:prstGeom prst="rect">
            <a:avLst/>
          </a:prstGeom>
          <a:noFill/>
          <a:ln w="9525">
            <a:noFill/>
            <a:miter lim="800000"/>
            <a:headEnd/>
            <a:tailEnd/>
          </a:ln>
        </p:spPr>
      </p:pic>
    </p:spTree>
    <p:extLst>
      <p:ext uri="{BB962C8B-B14F-4D97-AF65-F5344CB8AC3E}">
        <p14:creationId xmlns:p14="http://schemas.microsoft.com/office/powerpoint/2010/main" val="254449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dirty="0" smtClean="0">
                <a:latin typeface="Chalkduster"/>
                <a:cs typeface="Chalkduster"/>
              </a:rPr>
              <a:t>Similarities to Bilateral Forms of Native American Healing Ritual</a:t>
            </a:r>
            <a:endParaRPr lang="en-US" sz="2800" dirty="0">
              <a:latin typeface="Chalkduster"/>
              <a:cs typeface="Chalkduster"/>
            </a:endParaRPr>
          </a:p>
        </p:txBody>
      </p:sp>
      <p:pic>
        <p:nvPicPr>
          <p:cNvPr id="5" name="Picture 4"/>
          <p:cNvPicPr>
            <a:picLocks noChangeAspect="1"/>
          </p:cNvPicPr>
          <p:nvPr/>
        </p:nvPicPr>
        <p:blipFill>
          <a:blip r:embed="rId2"/>
          <a:stretch>
            <a:fillRect/>
          </a:stretch>
        </p:blipFill>
        <p:spPr>
          <a:xfrm>
            <a:off x="1079500" y="1651226"/>
            <a:ext cx="6985000" cy="4660900"/>
          </a:xfrm>
          <a:prstGeom prst="rect">
            <a:avLst/>
          </a:prstGeom>
        </p:spPr>
      </p:pic>
    </p:spTree>
    <p:extLst>
      <p:ext uri="{BB962C8B-B14F-4D97-AF65-F5344CB8AC3E}">
        <p14:creationId xmlns:p14="http://schemas.microsoft.com/office/powerpoint/2010/main" val="109806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Bilateral Stimulation</a:t>
            </a:r>
            <a:r>
              <a:rPr lang="en-US" dirty="0" smtClean="0"/>
              <a:t>	</a:t>
            </a:r>
            <a:endParaRPr lang="en-US" dirty="0"/>
          </a:p>
        </p:txBody>
      </p:sp>
      <p:sp>
        <p:nvSpPr>
          <p:cNvPr id="3" name="Content Placeholder 2"/>
          <p:cNvSpPr>
            <a:spLocks noGrp="1"/>
          </p:cNvSpPr>
          <p:nvPr>
            <p:ph idx="1"/>
          </p:nvPr>
        </p:nvSpPr>
        <p:spPr/>
        <p:txBody>
          <a:bodyPr/>
          <a:lstStyle/>
          <a:p>
            <a:r>
              <a:rPr lang="en-US" b="1" dirty="0" smtClean="0"/>
              <a:t>Slow, short sets</a:t>
            </a:r>
            <a:r>
              <a:rPr lang="en-US" dirty="0" smtClean="0"/>
              <a:t> are used for client stabilization…similar to “driving slowly” through a pleasant scene</a:t>
            </a:r>
          </a:p>
          <a:p>
            <a:pPr>
              <a:buNone/>
            </a:pPr>
            <a:endParaRPr lang="en-US" dirty="0" smtClean="0"/>
          </a:p>
          <a:p>
            <a:r>
              <a:rPr lang="en-US" b="1" dirty="0" smtClean="0"/>
              <a:t>Longer, faster sets</a:t>
            </a:r>
            <a:r>
              <a:rPr lang="en-US" dirty="0" smtClean="0"/>
              <a:t> are used for trauma processing and beyond…similar to “driving quickly” through a scary area</a:t>
            </a:r>
            <a:endParaRPr lang="en-US" b="1" dirty="0"/>
          </a:p>
        </p:txBody>
      </p:sp>
    </p:spTree>
    <p:extLst>
      <p:ext uri="{BB962C8B-B14F-4D97-AF65-F5344CB8AC3E}">
        <p14:creationId xmlns:p14="http://schemas.microsoft.com/office/powerpoint/2010/main" val="368844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1252728"/>
          </a:xfrm>
        </p:spPr>
        <p:txBody>
          <a:bodyPr/>
          <a:lstStyle/>
          <a:p>
            <a:pPr eaLnBrk="1" hangingPunct="1">
              <a:defRPr/>
            </a:pPr>
            <a:r>
              <a:rPr lang="en-US" dirty="0" smtClean="0">
                <a:latin typeface="Chalkduster"/>
                <a:cs typeface="Chalkduster"/>
              </a:rPr>
              <a:t>The EMDR Approach</a:t>
            </a:r>
          </a:p>
        </p:txBody>
      </p:sp>
      <p:sp>
        <p:nvSpPr>
          <p:cNvPr id="25603" name="Rectangle 3"/>
          <p:cNvSpPr>
            <a:spLocks noGrp="1" noChangeArrowheads="1"/>
          </p:cNvSpPr>
          <p:nvPr>
            <p:ph type="body" idx="1"/>
          </p:nvPr>
        </p:nvSpPr>
        <p:spPr>
          <a:xfrm>
            <a:off x="457200" y="1752600"/>
            <a:ext cx="8229600" cy="4800600"/>
          </a:xfrm>
        </p:spPr>
        <p:txBody>
          <a:bodyPr>
            <a:normAutofit/>
          </a:bodyPr>
          <a:lstStyle/>
          <a:p>
            <a:pPr eaLnBrk="1" hangingPunct="1">
              <a:lnSpc>
                <a:spcPct val="90000"/>
              </a:lnSpc>
              <a:buFont typeface="Wingdings" pitchFamily="2" charset="2"/>
              <a:buChar char="§"/>
              <a:defRPr/>
            </a:pPr>
            <a:r>
              <a:rPr lang="en-US" dirty="0" smtClean="0"/>
              <a:t>EMDR </a:t>
            </a:r>
            <a:r>
              <a:rPr lang="en-US" b="1" dirty="0" smtClean="0"/>
              <a:t>does not </a:t>
            </a:r>
            <a:r>
              <a:rPr lang="en-US" dirty="0" smtClean="0"/>
              <a:t>bring up memories just for the sake of bringing them up. </a:t>
            </a:r>
          </a:p>
          <a:p>
            <a:pPr marL="118872" indent="0" eaLnBrk="1" hangingPunct="1">
              <a:lnSpc>
                <a:spcPct val="90000"/>
              </a:lnSpc>
              <a:buNone/>
              <a:defRPr/>
            </a:pPr>
            <a:r>
              <a:rPr lang="en-US" dirty="0" smtClean="0"/>
              <a:t> </a:t>
            </a:r>
          </a:p>
          <a:p>
            <a:pPr eaLnBrk="1" hangingPunct="1">
              <a:lnSpc>
                <a:spcPct val="90000"/>
              </a:lnSpc>
              <a:buFont typeface="Wingdings" pitchFamily="2" charset="2"/>
              <a:buChar char="§"/>
              <a:defRPr/>
            </a:pPr>
            <a:r>
              <a:rPr lang="en-US" dirty="0" smtClean="0"/>
              <a:t>The purpose of EMDR is to help people live a more adaptive life.</a:t>
            </a:r>
          </a:p>
        </p:txBody>
      </p:sp>
      <p:pic>
        <p:nvPicPr>
          <p:cNvPr id="2" name="Picture 1"/>
          <p:cNvPicPr>
            <a:picLocks noChangeAspect="1"/>
          </p:cNvPicPr>
          <p:nvPr/>
        </p:nvPicPr>
        <p:blipFill>
          <a:blip r:embed="rId2"/>
          <a:stretch>
            <a:fillRect/>
          </a:stretch>
        </p:blipFill>
        <p:spPr>
          <a:xfrm>
            <a:off x="5867400" y="3962400"/>
            <a:ext cx="2424958" cy="2650536"/>
          </a:xfrm>
          <a:prstGeom prst="rect">
            <a:avLst/>
          </a:prstGeom>
        </p:spPr>
      </p:pic>
    </p:spTree>
    <p:extLst>
      <p:ext uri="{BB962C8B-B14F-4D97-AF65-F5344CB8AC3E}">
        <p14:creationId xmlns:p14="http://schemas.microsoft.com/office/powerpoint/2010/main" val="3552652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down)">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down)">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down)">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halkduster"/>
                <a:cs typeface="Chalkduster"/>
              </a:rPr>
              <a:t>Skill 7: Modified Drum Circle</a:t>
            </a:r>
            <a:endParaRPr lang="en-US" sz="3600" dirty="0">
              <a:latin typeface="Chalkduster"/>
              <a:cs typeface="Chalkduster"/>
            </a:endParaRPr>
          </a:p>
        </p:txBody>
      </p:sp>
      <p:pic>
        <p:nvPicPr>
          <p:cNvPr id="5" name="Picture 4"/>
          <p:cNvPicPr>
            <a:picLocks noChangeAspect="1"/>
          </p:cNvPicPr>
          <p:nvPr/>
        </p:nvPicPr>
        <p:blipFill>
          <a:blip r:embed="rId2"/>
          <a:stretch>
            <a:fillRect/>
          </a:stretch>
        </p:blipFill>
        <p:spPr>
          <a:xfrm>
            <a:off x="1479398" y="1781108"/>
            <a:ext cx="6204774" cy="4153609"/>
          </a:xfrm>
          <a:prstGeom prst="rect">
            <a:avLst/>
          </a:prstGeom>
        </p:spPr>
      </p:pic>
    </p:spTree>
    <p:extLst>
      <p:ext uri="{BB962C8B-B14F-4D97-AF65-F5344CB8AC3E}">
        <p14:creationId xmlns:p14="http://schemas.microsoft.com/office/powerpoint/2010/main" val="3001050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Discussion</a:t>
            </a:r>
            <a:endParaRPr lang="en-US" dirty="0">
              <a:latin typeface="Chalkduster"/>
              <a:cs typeface="Chalkduster"/>
            </a:endParaRPr>
          </a:p>
        </p:txBody>
      </p:sp>
      <p:sp>
        <p:nvSpPr>
          <p:cNvPr id="3" name="Content Placeholder 2"/>
          <p:cNvSpPr>
            <a:spLocks noGrp="1"/>
          </p:cNvSpPr>
          <p:nvPr>
            <p:ph idx="1"/>
          </p:nvPr>
        </p:nvSpPr>
        <p:spPr/>
        <p:txBody>
          <a:bodyPr/>
          <a:lstStyle/>
          <a:p>
            <a:r>
              <a:rPr lang="en-US" dirty="0" smtClean="0"/>
              <a:t>For those of you already trained in EMDR, or for those of you who have experienced it as clients, what role did the drumming play in enhancing your understanding of bilateral stimulation? </a:t>
            </a:r>
            <a:endParaRPr lang="en-US" dirty="0"/>
          </a:p>
        </p:txBody>
      </p:sp>
      <p:pic>
        <p:nvPicPr>
          <p:cNvPr id="4" name="Picture 3"/>
          <p:cNvPicPr>
            <a:picLocks noChangeAspect="1"/>
          </p:cNvPicPr>
          <p:nvPr/>
        </p:nvPicPr>
        <p:blipFill>
          <a:blip r:embed="rId2"/>
          <a:stretch>
            <a:fillRect/>
          </a:stretch>
        </p:blipFill>
        <p:spPr>
          <a:xfrm rot="346046">
            <a:off x="4890425" y="4098682"/>
            <a:ext cx="3260892" cy="2173928"/>
          </a:xfrm>
          <a:prstGeom prst="rect">
            <a:avLst/>
          </a:prstGeom>
        </p:spPr>
      </p:pic>
    </p:spTree>
    <p:extLst>
      <p:ext uri="{BB962C8B-B14F-4D97-AF65-F5344CB8AC3E}">
        <p14:creationId xmlns:p14="http://schemas.microsoft.com/office/powerpoint/2010/main" val="38758896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Mindfulness</a:t>
            </a:r>
            <a:endParaRPr lang="en-US" dirty="0">
              <a:latin typeface="Chalkduster"/>
              <a:cs typeface="Chalkduster"/>
            </a:endParaRPr>
          </a:p>
        </p:txBody>
      </p:sp>
      <p:sp>
        <p:nvSpPr>
          <p:cNvPr id="3" name="Content Placeholder 2"/>
          <p:cNvSpPr>
            <a:spLocks noGrp="1"/>
          </p:cNvSpPr>
          <p:nvPr>
            <p:ph idx="1"/>
          </p:nvPr>
        </p:nvSpPr>
        <p:spPr>
          <a:xfrm>
            <a:off x="457200" y="1600200"/>
            <a:ext cx="8229600" cy="4706678"/>
          </a:xfrm>
        </p:spPr>
        <p:txBody>
          <a:bodyPr/>
          <a:lstStyle/>
          <a:p>
            <a:r>
              <a:rPr lang="en-US" dirty="0"/>
              <a:t>P</a:t>
            </a:r>
            <a:r>
              <a:rPr lang="en-US" dirty="0" smtClean="0"/>
              <a:t>aying </a:t>
            </a:r>
            <a:r>
              <a:rPr lang="en-US" dirty="0"/>
              <a:t>attention in a particular way: on purpose, in the presence of the moment, and non-judgmentally (</a:t>
            </a:r>
            <a:r>
              <a:rPr lang="en-US" dirty="0" err="1"/>
              <a:t>Kabat-Zinn</a:t>
            </a:r>
            <a:r>
              <a:rPr lang="en-US" dirty="0"/>
              <a:t>, 1994/2005) </a:t>
            </a:r>
            <a:endParaRPr lang="en-US" dirty="0" smtClean="0"/>
          </a:p>
          <a:p>
            <a:r>
              <a:rPr lang="en-US" dirty="0" smtClean="0"/>
              <a:t>Paying attention as if your life depended on it (</a:t>
            </a:r>
            <a:r>
              <a:rPr lang="en-US" dirty="0" err="1" smtClean="0"/>
              <a:t>Kabat-Zinn</a:t>
            </a:r>
            <a:r>
              <a:rPr lang="en-US" dirty="0" smtClean="0"/>
              <a:t>, 2011)</a:t>
            </a:r>
          </a:p>
          <a:p>
            <a:r>
              <a:rPr lang="en-US" dirty="0"/>
              <a:t>C</a:t>
            </a:r>
            <a:r>
              <a:rPr lang="en-US" dirty="0" smtClean="0"/>
              <a:t>omes </a:t>
            </a:r>
            <a:r>
              <a:rPr lang="en-US" dirty="0"/>
              <a:t>from the Sanskrit word meaning “awareness,” specifically, “coming back to awareness” </a:t>
            </a:r>
          </a:p>
        </p:txBody>
      </p:sp>
    </p:spTree>
    <p:extLst>
      <p:ext uri="{BB962C8B-B14F-4D97-AF65-F5344CB8AC3E}">
        <p14:creationId xmlns:p14="http://schemas.microsoft.com/office/powerpoint/2010/main" val="2927746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r>
              <a:rPr lang="en-US" dirty="0" smtClean="0">
                <a:latin typeface="Chalkduster"/>
                <a:cs typeface="Chalkduster"/>
              </a:rPr>
              <a:t>Recommendations</a:t>
            </a:r>
            <a:endParaRPr lang="en-US" dirty="0">
              <a:latin typeface="Chalkduster"/>
              <a:cs typeface="Chalkduster"/>
            </a:endParaRPr>
          </a:p>
        </p:txBody>
      </p:sp>
      <p:pic>
        <p:nvPicPr>
          <p:cNvPr id="6" name="Picture 5"/>
          <p:cNvPicPr>
            <a:picLocks noChangeAspect="1"/>
          </p:cNvPicPr>
          <p:nvPr/>
        </p:nvPicPr>
        <p:blipFill>
          <a:blip r:embed="rId2"/>
          <a:stretch>
            <a:fillRect/>
          </a:stretch>
        </p:blipFill>
        <p:spPr>
          <a:xfrm>
            <a:off x="788894" y="1262529"/>
            <a:ext cx="3352800" cy="5080000"/>
          </a:xfrm>
          <a:prstGeom prst="rect">
            <a:avLst/>
          </a:prstGeom>
        </p:spPr>
      </p:pic>
      <p:pic>
        <p:nvPicPr>
          <p:cNvPr id="7" name="Picture 6"/>
          <p:cNvPicPr>
            <a:picLocks noChangeAspect="1"/>
          </p:cNvPicPr>
          <p:nvPr/>
        </p:nvPicPr>
        <p:blipFill>
          <a:blip r:embed="rId3"/>
          <a:stretch>
            <a:fillRect/>
          </a:stretch>
        </p:blipFill>
        <p:spPr>
          <a:xfrm>
            <a:off x="4863353" y="1364129"/>
            <a:ext cx="3302000" cy="4978400"/>
          </a:xfrm>
          <a:prstGeom prst="rect">
            <a:avLst/>
          </a:prstGeom>
        </p:spPr>
      </p:pic>
    </p:spTree>
    <p:extLst>
      <p:ext uri="{BB962C8B-B14F-4D97-AF65-F5344CB8AC3E}">
        <p14:creationId xmlns:p14="http://schemas.microsoft.com/office/powerpoint/2010/main" val="426735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5029200"/>
            <a:ext cx="6858000" cy="646331"/>
          </a:xfrm>
          <a:prstGeom prst="rect">
            <a:avLst/>
          </a:prstGeom>
          <a:noFill/>
        </p:spPr>
        <p:txBody>
          <a:bodyPr wrap="square" rtlCol="0">
            <a:spAutoFit/>
          </a:bodyPr>
          <a:lstStyle/>
          <a:p>
            <a:pPr algn="ctr"/>
            <a:r>
              <a:rPr lang="en-US" sz="3600" b="1" dirty="0" smtClean="0">
                <a:solidFill>
                  <a:schemeClr val="tx2"/>
                </a:solidFill>
              </a:rPr>
              <a:t>Please Return by 1:00pm</a:t>
            </a:r>
            <a:endParaRPr lang="en-US" sz="3600" dirty="0">
              <a:solidFill>
                <a:schemeClr val="tx2"/>
              </a:solidFill>
            </a:endParaRPr>
          </a:p>
        </p:txBody>
      </p:sp>
      <p:pic>
        <p:nvPicPr>
          <p:cNvPr id="11266" name="Picture 2" descr="C:\Users\jmarich\AppData\Local\Microsoft\Windows\Temporary Internet Files\Content.IE5\6MPDNAXU\MCj04298710000[1].wmf"/>
          <p:cNvPicPr>
            <a:picLocks noChangeAspect="1" noChangeArrowheads="1"/>
          </p:cNvPicPr>
          <p:nvPr/>
        </p:nvPicPr>
        <p:blipFill>
          <a:blip r:embed="rId2" cstate="print"/>
          <a:srcRect/>
          <a:stretch>
            <a:fillRect/>
          </a:stretch>
        </p:blipFill>
        <p:spPr bwMode="auto">
          <a:xfrm>
            <a:off x="2362200" y="381000"/>
            <a:ext cx="4800600" cy="4175522"/>
          </a:xfrm>
          <a:prstGeom prst="rect">
            <a:avLst/>
          </a:prstGeom>
          <a:noFill/>
        </p:spPr>
      </p:pic>
    </p:spTree>
    <p:extLst>
      <p:ext uri="{BB962C8B-B14F-4D97-AF65-F5344CB8AC3E}">
        <p14:creationId xmlns:p14="http://schemas.microsoft.com/office/powerpoint/2010/main" val="220545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Skill 8: Butterfly Hug or </a:t>
            </a:r>
            <a:br>
              <a:rPr lang="en-US" sz="3200" dirty="0" smtClean="0">
                <a:latin typeface="Chalkduster"/>
                <a:cs typeface="Chalkduster"/>
              </a:rPr>
            </a:br>
            <a:r>
              <a:rPr lang="en-US" sz="3200" dirty="0" smtClean="0">
                <a:latin typeface="Chalkduster"/>
                <a:cs typeface="Chalkduster"/>
              </a:rPr>
              <a:t>Monkey Tap (for Stabilization)</a:t>
            </a:r>
            <a:endParaRPr lang="en-US" sz="3200" dirty="0">
              <a:latin typeface="Chalkduster"/>
              <a:cs typeface="Chalkduster"/>
            </a:endParaRPr>
          </a:p>
        </p:txBody>
      </p:sp>
      <p:pic>
        <p:nvPicPr>
          <p:cNvPr id="3" name="Picture 2"/>
          <p:cNvPicPr>
            <a:picLocks noChangeAspect="1"/>
          </p:cNvPicPr>
          <p:nvPr/>
        </p:nvPicPr>
        <p:blipFill>
          <a:blip r:embed="rId2"/>
          <a:stretch>
            <a:fillRect/>
          </a:stretch>
        </p:blipFill>
        <p:spPr>
          <a:xfrm>
            <a:off x="2223411" y="1708112"/>
            <a:ext cx="4770307" cy="4770307"/>
          </a:xfrm>
          <a:prstGeom prst="rect">
            <a:avLst/>
          </a:prstGeom>
        </p:spPr>
      </p:pic>
    </p:spTree>
    <p:extLst>
      <p:ext uri="{BB962C8B-B14F-4D97-AF65-F5344CB8AC3E}">
        <p14:creationId xmlns:p14="http://schemas.microsoft.com/office/powerpoint/2010/main" val="7505061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“Resource Tapping” &amp; Mindfulness</a:t>
            </a:r>
            <a:endParaRPr lang="en-US" sz="3200" dirty="0">
              <a:latin typeface="Chalkduster"/>
              <a:cs typeface="Chalkduster"/>
            </a:endParaRPr>
          </a:p>
        </p:txBody>
      </p:sp>
      <p:pic>
        <p:nvPicPr>
          <p:cNvPr id="4" name="Picture 3"/>
          <p:cNvPicPr>
            <a:picLocks noChangeAspect="1"/>
          </p:cNvPicPr>
          <p:nvPr/>
        </p:nvPicPr>
        <p:blipFill>
          <a:blip r:embed="rId2"/>
          <a:stretch>
            <a:fillRect/>
          </a:stretch>
        </p:blipFill>
        <p:spPr>
          <a:xfrm>
            <a:off x="3021845" y="1716256"/>
            <a:ext cx="3041616" cy="4645985"/>
          </a:xfrm>
          <a:prstGeom prst="rect">
            <a:avLst/>
          </a:prstGeom>
        </p:spPr>
      </p:pic>
    </p:spTree>
    <p:extLst>
      <p:ext uri="{BB962C8B-B14F-4D97-AF65-F5344CB8AC3E}">
        <p14:creationId xmlns:p14="http://schemas.microsoft.com/office/powerpoint/2010/main" val="32748313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smtClean="0"/>
              <a:t> </a:t>
            </a:r>
          </a:p>
        </p:txBody>
      </p:sp>
      <p:sp>
        <p:nvSpPr>
          <p:cNvPr id="10243" name="Rectangle 3"/>
          <p:cNvSpPr>
            <a:spLocks noGrp="1" noChangeArrowheads="1"/>
          </p:cNvSpPr>
          <p:nvPr>
            <p:ph type="body" idx="1"/>
          </p:nvPr>
        </p:nvSpPr>
        <p:spPr>
          <a:xfrm>
            <a:off x="457200" y="1600200"/>
            <a:ext cx="8526219" cy="4525963"/>
          </a:xfrm>
        </p:spPr>
        <p:txBody>
          <a:bodyPr/>
          <a:lstStyle/>
          <a:p>
            <a:pPr algn="ctr" eaLnBrk="1" hangingPunct="1">
              <a:buFont typeface="Wingdings" pitchFamily="2" charset="2"/>
              <a:buNone/>
              <a:defRPr/>
            </a:pPr>
            <a:r>
              <a:rPr lang="en-US" sz="5400" dirty="0" smtClean="0">
                <a:latin typeface="Chalkduster"/>
                <a:cs typeface="Chalkduster"/>
              </a:rPr>
              <a:t>EMDR Demonstration</a:t>
            </a:r>
          </a:p>
          <a:p>
            <a:pPr algn="ctr" eaLnBrk="1" hangingPunct="1">
              <a:buFont typeface="Wingdings" pitchFamily="2" charset="2"/>
              <a:buNone/>
              <a:defRPr/>
            </a:pPr>
            <a:endParaRPr lang="en-US" dirty="0" smtClean="0"/>
          </a:p>
        </p:txBody>
      </p:sp>
      <p:pic>
        <p:nvPicPr>
          <p:cNvPr id="2" name="Picture 1"/>
          <p:cNvPicPr>
            <a:picLocks noChangeAspect="1"/>
          </p:cNvPicPr>
          <p:nvPr/>
        </p:nvPicPr>
        <p:blipFill>
          <a:blip r:embed="rId2"/>
          <a:stretch>
            <a:fillRect/>
          </a:stretch>
        </p:blipFill>
        <p:spPr>
          <a:xfrm>
            <a:off x="2510905" y="2828997"/>
            <a:ext cx="4323325" cy="3297166"/>
          </a:xfrm>
          <a:prstGeom prst="rect">
            <a:avLst/>
          </a:prstGeom>
        </p:spPr>
      </p:pic>
    </p:spTree>
    <p:extLst>
      <p:ext uri="{BB962C8B-B14F-4D97-AF65-F5344CB8AC3E}">
        <p14:creationId xmlns:p14="http://schemas.microsoft.com/office/powerpoint/2010/main" val="1796140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Discussion</a:t>
            </a:r>
            <a:endParaRPr lang="en-US" dirty="0">
              <a:latin typeface="Chalkduster"/>
              <a:cs typeface="Chalkduster"/>
            </a:endParaRPr>
          </a:p>
        </p:txBody>
      </p:sp>
      <p:sp>
        <p:nvSpPr>
          <p:cNvPr id="3" name="Content Placeholder 2"/>
          <p:cNvSpPr>
            <a:spLocks noGrp="1"/>
          </p:cNvSpPr>
          <p:nvPr>
            <p:ph idx="1"/>
          </p:nvPr>
        </p:nvSpPr>
        <p:spPr/>
        <p:txBody>
          <a:bodyPr/>
          <a:lstStyle/>
          <a:p>
            <a:r>
              <a:rPr lang="en-US" dirty="0" smtClean="0"/>
              <a:t>For those of you already trained in EMDR, what did you notice about the role that mindfulness played in Dr. </a:t>
            </a:r>
            <a:r>
              <a:rPr lang="en-US" dirty="0" err="1" smtClean="0"/>
              <a:t>Marich’s</a:t>
            </a:r>
            <a:r>
              <a:rPr lang="en-US" dirty="0" smtClean="0"/>
              <a:t> demonstration with the volunteer, using standard protocol?</a:t>
            </a:r>
          </a:p>
          <a:p>
            <a:r>
              <a:rPr lang="en-US" dirty="0" smtClean="0"/>
              <a:t>For those of you not trained in EMDR, what are your reactions? What elements of mindfulness were present? </a:t>
            </a:r>
            <a:endParaRPr lang="en-US" dirty="0"/>
          </a:p>
        </p:txBody>
      </p:sp>
    </p:spTree>
    <p:extLst>
      <p:ext uri="{BB962C8B-B14F-4D97-AF65-F5344CB8AC3E}">
        <p14:creationId xmlns:p14="http://schemas.microsoft.com/office/powerpoint/2010/main" val="24074135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“Go With That”</a:t>
            </a:r>
            <a:endParaRPr lang="en-US" dirty="0">
              <a:latin typeface="Chalkduster"/>
              <a:cs typeface="Chalkduster"/>
            </a:endParaRPr>
          </a:p>
        </p:txBody>
      </p:sp>
      <p:sp>
        <p:nvSpPr>
          <p:cNvPr id="3" name="Content Placeholder 2"/>
          <p:cNvSpPr>
            <a:spLocks noGrp="1"/>
          </p:cNvSpPr>
          <p:nvPr>
            <p:ph idx="1"/>
          </p:nvPr>
        </p:nvSpPr>
        <p:spPr/>
        <p:txBody>
          <a:bodyPr/>
          <a:lstStyle/>
          <a:p>
            <a:r>
              <a:rPr lang="en-US" dirty="0" smtClean="0"/>
              <a:t>A classic phrase used in EMDR training, deriving from mindfulness meditation, specifically </a:t>
            </a:r>
            <a:r>
              <a:rPr lang="en-US" dirty="0" err="1" smtClean="0"/>
              <a:t>Vipassana</a:t>
            </a:r>
            <a:r>
              <a:rPr lang="en-US" dirty="0" smtClean="0"/>
              <a:t> meditation (a form of mindfulness meditation)</a:t>
            </a:r>
          </a:p>
          <a:p>
            <a:r>
              <a:rPr lang="en-US" dirty="0" smtClean="0"/>
              <a:t>What role did “go with that,” or its variations, play in this demonstration?</a:t>
            </a:r>
          </a:p>
          <a:p>
            <a:r>
              <a:rPr lang="en-US" dirty="0" smtClean="0"/>
              <a:t>What does “go with that” mean to you? </a:t>
            </a:r>
            <a:endParaRPr lang="en-US" dirty="0"/>
          </a:p>
        </p:txBody>
      </p:sp>
    </p:spTree>
    <p:extLst>
      <p:ext uri="{BB962C8B-B14F-4D97-AF65-F5344CB8AC3E}">
        <p14:creationId xmlns:p14="http://schemas.microsoft.com/office/powerpoint/2010/main" val="96780250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halkduster"/>
                <a:cs typeface="Chalkduster"/>
              </a:rPr>
              <a:t>Vipassana</a:t>
            </a:r>
            <a:r>
              <a:rPr lang="en-US" dirty="0" smtClean="0">
                <a:latin typeface="Chalkduster"/>
                <a:cs typeface="Chalkduster"/>
              </a:rPr>
              <a:t> Meditation</a:t>
            </a:r>
            <a:endParaRPr lang="en-US" dirty="0">
              <a:latin typeface="Chalkduster"/>
              <a:cs typeface="Chalkduster"/>
            </a:endParaRPr>
          </a:p>
        </p:txBody>
      </p:sp>
      <p:sp>
        <p:nvSpPr>
          <p:cNvPr id="3" name="Content Placeholder 2"/>
          <p:cNvSpPr>
            <a:spLocks noGrp="1"/>
          </p:cNvSpPr>
          <p:nvPr>
            <p:ph idx="1"/>
          </p:nvPr>
        </p:nvSpPr>
        <p:spPr/>
        <p:txBody>
          <a:bodyPr/>
          <a:lstStyle/>
          <a:p>
            <a:r>
              <a:rPr lang="en-US" dirty="0" smtClean="0"/>
              <a:t>A form of meditation typically grouped with the mindfulness approach</a:t>
            </a:r>
          </a:p>
          <a:p>
            <a:r>
              <a:rPr lang="en-US" dirty="0" smtClean="0"/>
              <a:t>Mindfulness of breathing a major facet</a:t>
            </a:r>
          </a:p>
          <a:p>
            <a:r>
              <a:rPr lang="en-US" dirty="0" smtClean="0"/>
              <a:t>Etymology: “clear seeing” or “before the eyes”</a:t>
            </a:r>
          </a:p>
          <a:p>
            <a:r>
              <a:rPr lang="en-US" dirty="0" smtClean="0"/>
              <a:t>Aim is to promote introspection, observation of bodily sensations, analysis through sitting with the lived experience </a:t>
            </a:r>
          </a:p>
          <a:p>
            <a:r>
              <a:rPr lang="en-US" dirty="0" smtClean="0"/>
              <a:t>Many see it as “EMDR without the eye movements” </a:t>
            </a:r>
            <a:endParaRPr lang="en-US" dirty="0"/>
          </a:p>
        </p:txBody>
      </p:sp>
    </p:spTree>
    <p:extLst>
      <p:ext uri="{BB962C8B-B14F-4D97-AF65-F5344CB8AC3E}">
        <p14:creationId xmlns:p14="http://schemas.microsoft.com/office/powerpoint/2010/main" val="96780250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defRPr/>
            </a:pPr>
            <a:r>
              <a:rPr lang="en-US" dirty="0" smtClean="0">
                <a:latin typeface="Chalkduster"/>
                <a:cs typeface="Chalkduster"/>
              </a:rPr>
              <a:t>Eight Phases of EMDR </a:t>
            </a:r>
            <a:br>
              <a:rPr lang="en-US" dirty="0" smtClean="0">
                <a:latin typeface="Chalkduster"/>
                <a:cs typeface="Chalkduster"/>
              </a:rPr>
            </a:br>
            <a:r>
              <a:rPr lang="en-US" dirty="0" smtClean="0">
                <a:latin typeface="Chalkduster"/>
                <a:cs typeface="Chalkduster"/>
              </a:rPr>
              <a:t>(Shapiro, 2001)</a:t>
            </a:r>
          </a:p>
        </p:txBody>
      </p:sp>
      <p:sp>
        <p:nvSpPr>
          <p:cNvPr id="26627" name="Rectangle 3"/>
          <p:cNvSpPr>
            <a:spLocks noGrp="1" noChangeArrowheads="1"/>
          </p:cNvSpPr>
          <p:nvPr>
            <p:ph type="body" idx="1"/>
          </p:nvPr>
        </p:nvSpPr>
        <p:spPr>
          <a:xfrm>
            <a:off x="304800" y="2133600"/>
            <a:ext cx="8610600" cy="5105400"/>
          </a:xfrm>
        </p:spPr>
        <p:txBody>
          <a:bodyPr/>
          <a:lstStyle/>
          <a:p>
            <a:pPr eaLnBrk="1" hangingPunct="1">
              <a:lnSpc>
                <a:spcPct val="90000"/>
              </a:lnSpc>
              <a:buFont typeface="Wingdings" pitchFamily="2" charset="2"/>
              <a:buNone/>
              <a:defRPr/>
            </a:pPr>
            <a:r>
              <a:rPr lang="en-US" dirty="0" smtClean="0"/>
              <a:t>1.) Client history (includes treatment planning) </a:t>
            </a:r>
          </a:p>
          <a:p>
            <a:pPr eaLnBrk="1" hangingPunct="1">
              <a:lnSpc>
                <a:spcPct val="90000"/>
              </a:lnSpc>
              <a:buFont typeface="Wingdings" pitchFamily="2" charset="2"/>
              <a:buNone/>
              <a:defRPr/>
            </a:pPr>
            <a:r>
              <a:rPr lang="en-US" dirty="0" smtClean="0"/>
              <a:t>2.) Client preparation</a:t>
            </a:r>
          </a:p>
          <a:p>
            <a:pPr eaLnBrk="1" hangingPunct="1">
              <a:lnSpc>
                <a:spcPct val="90000"/>
              </a:lnSpc>
              <a:buFont typeface="Wingdings" pitchFamily="2" charset="2"/>
              <a:buNone/>
              <a:defRPr/>
            </a:pPr>
            <a:r>
              <a:rPr lang="en-US" dirty="0" smtClean="0"/>
              <a:t>3.) Assessment (of the target memories)</a:t>
            </a:r>
          </a:p>
          <a:p>
            <a:pPr eaLnBrk="1" hangingPunct="1">
              <a:lnSpc>
                <a:spcPct val="90000"/>
              </a:lnSpc>
              <a:buFont typeface="Wingdings" pitchFamily="2" charset="2"/>
              <a:buNone/>
              <a:defRPr/>
            </a:pPr>
            <a:r>
              <a:rPr lang="en-US" dirty="0" smtClean="0"/>
              <a:t>4.) Desensitization</a:t>
            </a:r>
          </a:p>
          <a:p>
            <a:pPr eaLnBrk="1" hangingPunct="1">
              <a:lnSpc>
                <a:spcPct val="90000"/>
              </a:lnSpc>
              <a:buFont typeface="Wingdings" pitchFamily="2" charset="2"/>
              <a:buNone/>
              <a:defRPr/>
            </a:pPr>
            <a:r>
              <a:rPr lang="en-US" dirty="0" smtClean="0"/>
              <a:t>5.) Installation</a:t>
            </a:r>
          </a:p>
          <a:p>
            <a:pPr eaLnBrk="1" hangingPunct="1">
              <a:lnSpc>
                <a:spcPct val="90000"/>
              </a:lnSpc>
              <a:buFont typeface="Wingdings" pitchFamily="2" charset="2"/>
              <a:buNone/>
              <a:defRPr/>
            </a:pPr>
            <a:r>
              <a:rPr lang="en-US" dirty="0" smtClean="0"/>
              <a:t>6.) Body scan</a:t>
            </a:r>
          </a:p>
          <a:p>
            <a:pPr eaLnBrk="1" hangingPunct="1">
              <a:lnSpc>
                <a:spcPct val="90000"/>
              </a:lnSpc>
              <a:buFont typeface="Wingdings" pitchFamily="2" charset="2"/>
              <a:buNone/>
              <a:defRPr/>
            </a:pPr>
            <a:r>
              <a:rPr lang="en-US" dirty="0" smtClean="0"/>
              <a:t>7.) Closure</a:t>
            </a:r>
          </a:p>
          <a:p>
            <a:pPr eaLnBrk="1" hangingPunct="1">
              <a:lnSpc>
                <a:spcPct val="90000"/>
              </a:lnSpc>
              <a:buFont typeface="Wingdings" pitchFamily="2" charset="2"/>
              <a:buNone/>
              <a:defRPr/>
            </a:pPr>
            <a:r>
              <a:rPr lang="en-US" dirty="0" smtClean="0"/>
              <a:t>8.) Re-evaluation </a:t>
            </a:r>
          </a:p>
        </p:txBody>
      </p:sp>
    </p:spTree>
    <p:extLst>
      <p:ext uri="{BB962C8B-B14F-4D97-AF65-F5344CB8AC3E}">
        <p14:creationId xmlns:p14="http://schemas.microsoft.com/office/powerpoint/2010/main" val="79158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arich\AppData\Local\Microsoft\Windows\Temporary Internet Files\Content.IE5\14JFZM8O\MCj04258020000[1].wmf"/>
          <p:cNvPicPr>
            <a:picLocks noChangeAspect="1" noChangeArrowheads="1"/>
          </p:cNvPicPr>
          <p:nvPr/>
        </p:nvPicPr>
        <p:blipFill>
          <a:blip r:embed="rId2" cstate="print"/>
          <a:srcRect/>
          <a:stretch>
            <a:fillRect/>
          </a:stretch>
        </p:blipFill>
        <p:spPr bwMode="auto">
          <a:xfrm>
            <a:off x="1752600" y="1447800"/>
            <a:ext cx="5745162" cy="4016785"/>
          </a:xfrm>
          <a:prstGeom prst="rect">
            <a:avLst/>
          </a:prstGeom>
          <a:noFill/>
        </p:spPr>
      </p:pic>
      <p:sp>
        <p:nvSpPr>
          <p:cNvPr id="3" name="TextBox 2"/>
          <p:cNvSpPr txBox="1"/>
          <p:nvPr/>
        </p:nvSpPr>
        <p:spPr>
          <a:xfrm>
            <a:off x="5238044" y="5791200"/>
            <a:ext cx="3886200" cy="646331"/>
          </a:xfrm>
          <a:prstGeom prst="rect">
            <a:avLst/>
          </a:prstGeom>
          <a:noFill/>
        </p:spPr>
        <p:txBody>
          <a:bodyPr wrap="square" rtlCol="0">
            <a:spAutoFit/>
          </a:bodyPr>
          <a:lstStyle/>
          <a:p>
            <a:r>
              <a:rPr lang="en-US" sz="3600" b="1" dirty="0" smtClean="0"/>
              <a:t>BREAK TIME</a:t>
            </a:r>
            <a:endParaRPr lang="en-US" sz="3600" b="1" dirty="0"/>
          </a:p>
        </p:txBody>
      </p:sp>
    </p:spTree>
    <p:extLst>
      <p:ext uri="{BB962C8B-B14F-4D97-AF65-F5344CB8AC3E}">
        <p14:creationId xmlns:p14="http://schemas.microsoft.com/office/powerpoint/2010/main" val="3916622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Mindfulness</a:t>
            </a:r>
            <a:endParaRPr lang="en-US" dirty="0">
              <a:latin typeface="Chalkduster"/>
              <a:cs typeface="Chalkduster"/>
            </a:endParaRPr>
          </a:p>
        </p:txBody>
      </p:sp>
      <p:sp>
        <p:nvSpPr>
          <p:cNvPr id="3" name="Content Placeholder 2"/>
          <p:cNvSpPr>
            <a:spLocks noGrp="1"/>
          </p:cNvSpPr>
          <p:nvPr>
            <p:ph idx="1"/>
          </p:nvPr>
        </p:nvSpPr>
        <p:spPr>
          <a:xfrm>
            <a:off x="457200" y="1600200"/>
            <a:ext cx="8229600" cy="4706678"/>
          </a:xfrm>
        </p:spPr>
        <p:txBody>
          <a:bodyPr/>
          <a:lstStyle/>
          <a:p>
            <a:r>
              <a:rPr lang="en-US" dirty="0" smtClean="0"/>
              <a:t>Please consult your manual for the most recent meta-analytic studies supporting the use of mindfulness with clinical presentations</a:t>
            </a:r>
          </a:p>
          <a:p>
            <a:r>
              <a:rPr lang="en-US" dirty="0" smtClean="0"/>
              <a:t>Web-based resources to look up further information on your specific areas of interest with mindfulness are also in the manual</a:t>
            </a:r>
            <a:endParaRPr lang="en-US" dirty="0"/>
          </a:p>
        </p:txBody>
      </p:sp>
    </p:spTree>
    <p:extLst>
      <p:ext uri="{BB962C8B-B14F-4D97-AF65-F5344CB8AC3E}">
        <p14:creationId xmlns:p14="http://schemas.microsoft.com/office/powerpoint/2010/main" val="3662164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1331" y="1974850"/>
            <a:ext cx="5191821" cy="421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29137" y="237664"/>
            <a:ext cx="8099905" cy="1446550"/>
          </a:xfrm>
          <a:prstGeom prst="rect">
            <a:avLst/>
          </a:prstGeom>
        </p:spPr>
        <p:txBody>
          <a:bodyPr wrap="square">
            <a:spAutoFit/>
          </a:bodyPr>
          <a:lstStyle/>
          <a:p>
            <a:pPr algn="ctr"/>
            <a:r>
              <a:rPr lang="en-US" sz="4400" dirty="0" smtClean="0">
                <a:latin typeface="Chalkduster"/>
                <a:cs typeface="Chalkduster"/>
              </a:rPr>
              <a:t>Skill: Ujjayi Breathing (Ocean Breathing)</a:t>
            </a:r>
            <a:endParaRPr lang="en-US" sz="4400" dirty="0"/>
          </a:p>
        </p:txBody>
      </p:sp>
    </p:spTree>
    <p:extLst>
      <p:ext uri="{BB962C8B-B14F-4D97-AF65-F5344CB8AC3E}">
        <p14:creationId xmlns:p14="http://schemas.microsoft.com/office/powerpoint/2010/main" val="299638378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une_brain.png"/>
          <p:cNvPicPr>
            <a:picLocks noChangeAspect="1"/>
          </p:cNvPicPr>
          <p:nvPr/>
        </p:nvPicPr>
        <p:blipFill>
          <a:blip r:embed="rId2"/>
          <a:stretch>
            <a:fillRect/>
          </a:stretch>
        </p:blipFill>
        <p:spPr>
          <a:xfrm>
            <a:off x="1295400" y="457200"/>
            <a:ext cx="6781799" cy="6028265"/>
          </a:xfrm>
          <a:prstGeom prst="rect">
            <a:avLst/>
          </a:prstGeom>
        </p:spPr>
      </p:pic>
    </p:spTree>
    <p:extLst>
      <p:ext uri="{BB962C8B-B14F-4D97-AF65-F5344CB8AC3E}">
        <p14:creationId xmlns:p14="http://schemas.microsoft.com/office/powerpoint/2010/main" val="83244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Mindfulness &amp; The Brain</a:t>
            </a:r>
            <a:endParaRPr lang="en-US" dirty="0">
              <a:latin typeface="Chalkduster"/>
              <a:cs typeface="Chalkduster"/>
            </a:endParaRPr>
          </a:p>
        </p:txBody>
      </p:sp>
      <p:sp>
        <p:nvSpPr>
          <p:cNvPr id="3" name="Content Placeholder 2"/>
          <p:cNvSpPr>
            <a:spLocks noGrp="1"/>
          </p:cNvSpPr>
          <p:nvPr>
            <p:ph idx="1"/>
          </p:nvPr>
        </p:nvSpPr>
        <p:spPr/>
        <p:txBody>
          <a:bodyPr/>
          <a:lstStyle/>
          <a:p>
            <a:r>
              <a:rPr lang="en-US" sz="2800" dirty="0" smtClean="0"/>
              <a:t>Plays a key role in activating the pre-frontal cortex and promoting a greater sense of concentration (Graham, 2013)</a:t>
            </a:r>
          </a:p>
          <a:p>
            <a:r>
              <a:rPr lang="en-US" sz="2800" dirty="0" smtClean="0"/>
              <a:t>Mindfulness can calm a client’s inner experience and promote greater introspection (</a:t>
            </a:r>
            <a:r>
              <a:rPr lang="en-US" sz="2800" dirty="0" err="1" smtClean="0"/>
              <a:t>Porges</a:t>
            </a:r>
            <a:r>
              <a:rPr lang="en-US" sz="2800" dirty="0" smtClean="0"/>
              <a:t>, 2011)</a:t>
            </a:r>
          </a:p>
          <a:p>
            <a:r>
              <a:rPr lang="en-US" sz="2800" dirty="0" smtClean="0"/>
              <a:t>Structured mindfulness practice can cause positive structural changes in the brain related to learning and memory (hippocampus) and can cause a thinning in the </a:t>
            </a:r>
            <a:r>
              <a:rPr lang="en-US" sz="2800" dirty="0" err="1" smtClean="0"/>
              <a:t>amgydala</a:t>
            </a:r>
            <a:r>
              <a:rPr lang="en-US" sz="2800" dirty="0" smtClean="0"/>
              <a:t>, lessening the charge of fear-based responses (</a:t>
            </a:r>
            <a:r>
              <a:rPr lang="en-US" sz="2800" dirty="0" err="1" smtClean="0"/>
              <a:t>Kabat-Zinn</a:t>
            </a:r>
            <a:r>
              <a:rPr lang="en-US" sz="2800" dirty="0" smtClean="0"/>
              <a:t>, 2011) </a:t>
            </a:r>
          </a:p>
          <a:p>
            <a:endParaRPr lang="en-US" dirty="0"/>
          </a:p>
        </p:txBody>
      </p:sp>
    </p:spTree>
    <p:extLst>
      <p:ext uri="{BB962C8B-B14F-4D97-AF65-F5344CB8AC3E}">
        <p14:creationId xmlns:p14="http://schemas.microsoft.com/office/powerpoint/2010/main" val="840077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Mindfulness &amp; The Brain</a:t>
            </a:r>
            <a:endParaRPr lang="en-US" dirty="0">
              <a:latin typeface="Chalkduster"/>
              <a:cs typeface="Chalkduster"/>
            </a:endParaRPr>
          </a:p>
        </p:txBody>
      </p:sp>
      <p:pic>
        <p:nvPicPr>
          <p:cNvPr id="4" name="Picture 3"/>
          <p:cNvPicPr>
            <a:picLocks noChangeAspect="1"/>
          </p:cNvPicPr>
          <p:nvPr/>
        </p:nvPicPr>
        <p:blipFill>
          <a:blip r:embed="rId2"/>
          <a:stretch>
            <a:fillRect/>
          </a:stretch>
        </p:blipFill>
        <p:spPr>
          <a:xfrm>
            <a:off x="2788273" y="1433104"/>
            <a:ext cx="3320881" cy="5118927"/>
          </a:xfrm>
          <a:prstGeom prst="rect">
            <a:avLst/>
          </a:prstGeom>
        </p:spPr>
      </p:pic>
    </p:spTree>
    <p:extLst>
      <p:ext uri="{BB962C8B-B14F-4D97-AF65-F5344CB8AC3E}">
        <p14:creationId xmlns:p14="http://schemas.microsoft.com/office/powerpoint/2010/main" val="109447775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Chalkduster"/>
                <a:cs typeface="Chalkduster"/>
              </a:rPr>
              <a:t>Neurological Implications for Combining Mindfulness Practice with EMDR &amp; Other Reprocessing Therapies</a:t>
            </a:r>
            <a:endParaRPr lang="en-US" sz="2800" dirty="0">
              <a:latin typeface="Chalkduster"/>
              <a:cs typeface="Chalkduster"/>
            </a:endParaRPr>
          </a:p>
        </p:txBody>
      </p:sp>
      <p:sp>
        <p:nvSpPr>
          <p:cNvPr id="3" name="Content Placeholder 2"/>
          <p:cNvSpPr>
            <a:spLocks noGrp="1"/>
          </p:cNvSpPr>
          <p:nvPr>
            <p:ph idx="1"/>
          </p:nvPr>
        </p:nvSpPr>
        <p:spPr>
          <a:xfrm>
            <a:off x="457200" y="1719729"/>
            <a:ext cx="8229600" cy="4525963"/>
          </a:xfrm>
        </p:spPr>
        <p:txBody>
          <a:bodyPr/>
          <a:lstStyle/>
          <a:p>
            <a:r>
              <a:rPr lang="en-US" sz="2800" dirty="0" smtClean="0"/>
              <a:t>Simple mindfulness practices are ideal for preparation work; not only are they excellent coping skills, they get the brain ready for deeper work</a:t>
            </a:r>
          </a:p>
          <a:p>
            <a:r>
              <a:rPr lang="en-US" sz="2800" dirty="0" smtClean="0"/>
              <a:t>The attitudes of mindfulness, if being actively cultivated, put the brain in a better position to process</a:t>
            </a:r>
          </a:p>
          <a:p>
            <a:r>
              <a:rPr lang="en-US" sz="2800" dirty="0" smtClean="0"/>
              <a:t>Simple mindfulness strategies (whether bilateral or not) are ideal for closing down a session or for clients to access on their own in between sessions for affect regulation </a:t>
            </a:r>
          </a:p>
          <a:p>
            <a:endParaRPr lang="en-US" dirty="0"/>
          </a:p>
        </p:txBody>
      </p:sp>
    </p:spTree>
    <p:extLst>
      <p:ext uri="{BB962C8B-B14F-4D97-AF65-F5344CB8AC3E}">
        <p14:creationId xmlns:p14="http://schemas.microsoft.com/office/powerpoint/2010/main" val="374747063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Research Articles on </a:t>
            </a:r>
            <a:br>
              <a:rPr lang="en-US" sz="3200" dirty="0" smtClean="0">
                <a:latin typeface="Chalkduster"/>
                <a:cs typeface="Chalkduster"/>
              </a:rPr>
            </a:br>
            <a:r>
              <a:rPr lang="en-US" sz="3200" dirty="0" smtClean="0">
                <a:latin typeface="Chalkduster"/>
                <a:cs typeface="Chalkduster"/>
              </a:rPr>
              <a:t>EMDR &amp; Mindfulness Combination</a:t>
            </a:r>
            <a:endParaRPr lang="en-US" sz="3200" dirty="0">
              <a:latin typeface="Chalkduster"/>
              <a:cs typeface="Chalkduster"/>
            </a:endParaRPr>
          </a:p>
        </p:txBody>
      </p:sp>
      <p:sp>
        <p:nvSpPr>
          <p:cNvPr id="3" name="Content Placeholder 2"/>
          <p:cNvSpPr>
            <a:spLocks noGrp="1"/>
          </p:cNvSpPr>
          <p:nvPr>
            <p:ph idx="1"/>
          </p:nvPr>
        </p:nvSpPr>
        <p:spPr/>
        <p:txBody>
          <a:bodyPr/>
          <a:lstStyle/>
          <a:p>
            <a:r>
              <a:rPr lang="en-US" dirty="0" smtClean="0"/>
              <a:t>Corrigan (2002) </a:t>
            </a:r>
          </a:p>
          <a:p>
            <a:r>
              <a:rPr lang="en-US" dirty="0" smtClean="0"/>
              <a:t>Herbert (2002)</a:t>
            </a:r>
          </a:p>
          <a:p>
            <a:r>
              <a:rPr lang="en-US" dirty="0" smtClean="0"/>
              <a:t>Sun, Wu, &amp; Chiu (2004)</a:t>
            </a:r>
          </a:p>
          <a:p>
            <a:r>
              <a:rPr lang="en-US" dirty="0" err="1" smtClean="0"/>
              <a:t>Tzan</a:t>
            </a:r>
            <a:r>
              <a:rPr lang="en-US" dirty="0" smtClean="0"/>
              <a:t>-Fu &amp; </a:t>
            </a:r>
            <a:r>
              <a:rPr lang="en-US" dirty="0" err="1" smtClean="0"/>
              <a:t>Nien</a:t>
            </a:r>
            <a:r>
              <a:rPr lang="en-US" dirty="0" smtClean="0"/>
              <a:t>-Mu (2006)</a:t>
            </a:r>
          </a:p>
          <a:p>
            <a:r>
              <a:rPr lang="en-US" dirty="0" smtClean="0"/>
              <a:t>Lehrer, </a:t>
            </a:r>
            <a:r>
              <a:rPr lang="en-US" dirty="0" err="1" smtClean="0"/>
              <a:t>Woolfolk</a:t>
            </a:r>
            <a:r>
              <a:rPr lang="en-US" dirty="0" smtClean="0"/>
              <a:t>, &amp; </a:t>
            </a:r>
            <a:r>
              <a:rPr lang="en-US" dirty="0" err="1" smtClean="0"/>
              <a:t>Sime</a:t>
            </a:r>
            <a:r>
              <a:rPr lang="en-US" dirty="0" smtClean="0"/>
              <a:t> (2007) </a:t>
            </a:r>
          </a:p>
          <a:p>
            <a:r>
              <a:rPr lang="en-US" dirty="0" smtClean="0"/>
              <a:t>Van den </a:t>
            </a:r>
            <a:r>
              <a:rPr lang="en-US" dirty="0" err="1" smtClean="0"/>
              <a:t>Hout</a:t>
            </a:r>
            <a:r>
              <a:rPr lang="en-US" dirty="0" smtClean="0"/>
              <a:t>,  et al. (2011) </a:t>
            </a:r>
            <a:endParaRPr lang="en-US" dirty="0"/>
          </a:p>
        </p:txBody>
      </p:sp>
    </p:spTree>
    <p:extLst>
      <p:ext uri="{BB962C8B-B14F-4D97-AF65-F5344CB8AC3E}">
        <p14:creationId xmlns:p14="http://schemas.microsoft.com/office/powerpoint/2010/main" val="1086360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halkduster"/>
                <a:cs typeface="Chalkduster"/>
              </a:rPr>
              <a:t>The Four Faces of EMDR (Marich, 2011)</a:t>
            </a:r>
            <a:endParaRPr lang="en-US" sz="4000" dirty="0">
              <a:latin typeface="Chalkduster"/>
              <a:cs typeface="Chalkduster"/>
            </a:endParaRPr>
          </a:p>
        </p:txBody>
      </p:sp>
      <p:sp>
        <p:nvSpPr>
          <p:cNvPr id="3" name="Content Placeholder 2"/>
          <p:cNvSpPr>
            <a:spLocks noGrp="1"/>
          </p:cNvSpPr>
          <p:nvPr>
            <p:ph idx="1"/>
          </p:nvPr>
        </p:nvSpPr>
        <p:spPr>
          <a:xfrm>
            <a:off x="457200" y="1631576"/>
            <a:ext cx="8229600" cy="4525963"/>
          </a:xfrm>
        </p:spPr>
        <p:txBody>
          <a:bodyPr/>
          <a:lstStyle/>
          <a:p>
            <a:r>
              <a:rPr lang="en-US" dirty="0" smtClean="0"/>
              <a:t>Face 1: Strict adherence to Shapiro protocols and writings/EMDRIA definitions</a:t>
            </a:r>
          </a:p>
          <a:p>
            <a:r>
              <a:rPr lang="en-US" dirty="0" smtClean="0"/>
              <a:t>Face 2: Flexible EMDR (e.g., writings of Laurel Parnell)</a:t>
            </a:r>
          </a:p>
          <a:p>
            <a:r>
              <a:rPr lang="en-US" dirty="0" smtClean="0"/>
              <a:t>Face 3: EMDR as technique, not approach</a:t>
            </a:r>
          </a:p>
          <a:p>
            <a:r>
              <a:rPr lang="en-US" dirty="0" smtClean="0"/>
              <a:t>Face 4: EMDR-Informed interventions (e.g., </a:t>
            </a:r>
            <a:r>
              <a:rPr lang="en-US" dirty="0" err="1" smtClean="0"/>
              <a:t>brainspotting</a:t>
            </a:r>
            <a:r>
              <a:rPr lang="en-US" dirty="0" smtClean="0"/>
              <a:t>, DNMS, </a:t>
            </a:r>
            <a:r>
              <a:rPr lang="en-US" i="1" dirty="0" smtClean="0"/>
              <a:t>Dancing Mindfulness</a:t>
            </a:r>
            <a:r>
              <a:rPr lang="en-US" dirty="0" smtClean="0"/>
              <a:t>) </a:t>
            </a:r>
            <a:endParaRPr lang="en-US" dirty="0"/>
          </a:p>
        </p:txBody>
      </p:sp>
    </p:spTree>
    <p:extLst>
      <p:ext uri="{BB962C8B-B14F-4D97-AF65-F5344CB8AC3E}">
        <p14:creationId xmlns:p14="http://schemas.microsoft.com/office/powerpoint/2010/main" val="10863600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1743" y="1167940"/>
            <a:ext cx="8160441" cy="5324535"/>
          </a:xfrm>
          <a:prstGeom prst="rect">
            <a:avLst/>
          </a:prstGeom>
          <a:noFill/>
        </p:spPr>
        <p:txBody>
          <a:bodyPr wrap="square" rtlCol="0">
            <a:spAutoFit/>
          </a:bodyPr>
          <a:lstStyle/>
          <a:p>
            <a:pPr marL="285750" indent="-285750">
              <a:buFont typeface="Wingdings" charset="2"/>
              <a:buChar char="§"/>
            </a:pPr>
            <a:r>
              <a:rPr lang="en-US" sz="2000" dirty="0">
                <a:latin typeface="+mn-lt"/>
                <a:cs typeface="Arial"/>
              </a:rPr>
              <a:t>Mindfulness shows up in </a:t>
            </a:r>
            <a:r>
              <a:rPr lang="en-US" sz="2000" i="1" dirty="0">
                <a:latin typeface="+mn-lt"/>
                <a:cs typeface="Arial"/>
              </a:rPr>
              <a:t>any</a:t>
            </a:r>
            <a:r>
              <a:rPr lang="en-US" sz="2000" dirty="0">
                <a:latin typeface="+mn-lt"/>
                <a:cs typeface="Arial"/>
              </a:rPr>
              <a:t> face of EMDR in the modern </a:t>
            </a:r>
            <a:r>
              <a:rPr lang="en-US" sz="2000" dirty="0" smtClean="0">
                <a:latin typeface="+mn-lt"/>
                <a:cs typeface="Arial"/>
              </a:rPr>
              <a:t>era</a:t>
            </a:r>
          </a:p>
          <a:p>
            <a:pPr marL="285750" indent="-285750">
              <a:buFont typeface="Wingdings" charset="2"/>
              <a:buChar char="§"/>
            </a:pPr>
            <a:endParaRPr lang="en-US" sz="2000" dirty="0">
              <a:latin typeface="+mn-lt"/>
              <a:cs typeface="Arial"/>
            </a:endParaRPr>
          </a:p>
          <a:p>
            <a:pPr marL="285750" indent="-285750">
              <a:buFont typeface="Wingdings" charset="2"/>
              <a:buChar char="§"/>
            </a:pPr>
            <a:r>
              <a:rPr lang="en-US" sz="2000" dirty="0" smtClean="0">
                <a:latin typeface="+mn-lt"/>
                <a:cs typeface="Arial"/>
              </a:rPr>
              <a:t>Focusing </a:t>
            </a:r>
            <a:r>
              <a:rPr lang="en-US" sz="2000" dirty="0">
                <a:latin typeface="+mn-lt"/>
                <a:cs typeface="Arial"/>
              </a:rPr>
              <a:t>on more of the mindfulness elements of EMDR can lead to improved outcomes within EMDR</a:t>
            </a:r>
            <a:br>
              <a:rPr lang="en-US" sz="2000" dirty="0">
                <a:latin typeface="+mn-lt"/>
                <a:cs typeface="Arial"/>
              </a:rPr>
            </a:br>
            <a:endParaRPr lang="en-US" sz="2000" dirty="0" smtClean="0">
              <a:latin typeface="+mn-lt"/>
              <a:cs typeface="Arial"/>
            </a:endParaRPr>
          </a:p>
          <a:p>
            <a:pPr marL="285750" indent="-285750">
              <a:buFont typeface="Wingdings" charset="2"/>
              <a:buChar char="§"/>
            </a:pPr>
            <a:r>
              <a:rPr lang="en-US" sz="2000" dirty="0" smtClean="0">
                <a:latin typeface="+mn-lt"/>
                <a:cs typeface="Arial"/>
              </a:rPr>
              <a:t>Emphasizing the mindfulness elements of EMDR can make it easier to teach and to understand the approach to clinicians </a:t>
            </a:r>
          </a:p>
          <a:p>
            <a:pPr marL="285750" indent="-285750">
              <a:buFont typeface="Wingdings" charset="2"/>
              <a:buChar char="§"/>
            </a:pPr>
            <a:endParaRPr lang="en-US" sz="2000" dirty="0">
              <a:latin typeface="+mn-lt"/>
              <a:cs typeface="Arial"/>
            </a:endParaRPr>
          </a:p>
          <a:p>
            <a:pPr marL="285750" indent="-285750">
              <a:buFont typeface="Wingdings" charset="2"/>
              <a:buChar char="§"/>
            </a:pPr>
            <a:r>
              <a:rPr lang="en-US" sz="2000" dirty="0" smtClean="0">
                <a:latin typeface="+mn-lt"/>
                <a:cs typeface="Arial"/>
              </a:rPr>
              <a:t>Mindfulness skills can be easily taught by clinicians to their clients, even though it will take some discipline to implement them for maximum effectiveness</a:t>
            </a:r>
          </a:p>
          <a:p>
            <a:pPr marL="285750" indent="-285750">
              <a:buFont typeface="Wingdings" charset="2"/>
              <a:buChar char="§"/>
            </a:pPr>
            <a:endParaRPr lang="en-US" sz="2000" dirty="0">
              <a:latin typeface="+mn-lt"/>
              <a:cs typeface="Arial"/>
            </a:endParaRPr>
          </a:p>
          <a:p>
            <a:pPr marL="285750" indent="-285750">
              <a:buFont typeface="Wingdings" charset="2"/>
              <a:buChar char="§"/>
            </a:pPr>
            <a:r>
              <a:rPr lang="en-US" sz="2000" dirty="0" smtClean="0">
                <a:latin typeface="+mn-lt"/>
                <a:cs typeface="Arial"/>
              </a:rPr>
              <a:t>EMDR may be a solution for clients to work through their mental blocks to more fully practicing mindfulness and internalizing the benefit of its attitudes in their lives </a:t>
            </a:r>
          </a:p>
          <a:p>
            <a:pPr marL="285750" indent="-285750">
              <a:buFont typeface="Wingdings" charset="2"/>
              <a:buChar char="§"/>
            </a:pPr>
            <a:endParaRPr lang="en-US" sz="2000" dirty="0">
              <a:latin typeface="+mn-lt"/>
              <a:cs typeface="Arial"/>
            </a:endParaRPr>
          </a:p>
          <a:p>
            <a:pPr marL="285750" indent="-285750">
              <a:buFont typeface="Wingdings" charset="2"/>
              <a:buChar char="§"/>
            </a:pPr>
            <a:r>
              <a:rPr lang="en-US" sz="2000" dirty="0" smtClean="0">
                <a:latin typeface="+mn-lt"/>
                <a:cs typeface="Arial"/>
              </a:rPr>
              <a:t>Mindfulness work and EMDR are a natural combination </a:t>
            </a:r>
            <a:endParaRPr lang="en-US" sz="2000" dirty="0">
              <a:latin typeface="+mn-lt"/>
              <a:cs typeface="Arial"/>
            </a:endParaRPr>
          </a:p>
        </p:txBody>
      </p:sp>
      <p:sp>
        <p:nvSpPr>
          <p:cNvPr id="6" name="TextBox 5"/>
          <p:cNvSpPr txBox="1"/>
          <p:nvPr/>
        </p:nvSpPr>
        <p:spPr>
          <a:xfrm>
            <a:off x="642324" y="379581"/>
            <a:ext cx="7664099" cy="584776"/>
          </a:xfrm>
          <a:prstGeom prst="rect">
            <a:avLst/>
          </a:prstGeom>
          <a:noFill/>
        </p:spPr>
        <p:txBody>
          <a:bodyPr wrap="square" rtlCol="0">
            <a:spAutoFit/>
          </a:bodyPr>
          <a:lstStyle/>
          <a:p>
            <a:pPr algn="ctr"/>
            <a:r>
              <a:rPr lang="en-US" sz="3200" dirty="0" smtClean="0">
                <a:latin typeface="Chalkduster"/>
                <a:cs typeface="Chalkduster"/>
              </a:rPr>
              <a:t>Connections </a:t>
            </a:r>
            <a:endParaRPr lang="en-US" sz="3200" dirty="0">
              <a:latin typeface="Chalkduster"/>
              <a:cs typeface="Chalkduster"/>
            </a:endParaRPr>
          </a:p>
        </p:txBody>
      </p:sp>
    </p:spTree>
    <p:extLst>
      <p:ext uri="{BB962C8B-B14F-4D97-AF65-F5344CB8AC3E}">
        <p14:creationId xmlns:p14="http://schemas.microsoft.com/office/powerpoint/2010/main" val="203421004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Skill 9: Sufi Grinder &amp; </a:t>
            </a:r>
            <a:br>
              <a:rPr lang="en-US" sz="3200" dirty="0" smtClean="0">
                <a:latin typeface="Chalkduster"/>
                <a:cs typeface="Chalkduster"/>
              </a:rPr>
            </a:br>
            <a:r>
              <a:rPr lang="en-US" sz="3200" dirty="0" smtClean="0">
                <a:latin typeface="Chalkduster"/>
                <a:cs typeface="Chalkduster"/>
              </a:rPr>
              <a:t>Simple Bilateral Movements</a:t>
            </a:r>
            <a:endParaRPr lang="en-US" sz="3200" dirty="0">
              <a:latin typeface="Chalkduster"/>
              <a:cs typeface="Chalkduster"/>
            </a:endParaRPr>
          </a:p>
        </p:txBody>
      </p:sp>
      <p:pic>
        <p:nvPicPr>
          <p:cNvPr id="4" name="Picture 3"/>
          <p:cNvPicPr>
            <a:picLocks noChangeAspect="1"/>
          </p:cNvPicPr>
          <p:nvPr/>
        </p:nvPicPr>
        <p:blipFill>
          <a:blip r:embed="rId2"/>
          <a:stretch>
            <a:fillRect/>
          </a:stretch>
        </p:blipFill>
        <p:spPr>
          <a:xfrm>
            <a:off x="1649606" y="2024890"/>
            <a:ext cx="5870743" cy="4302224"/>
          </a:xfrm>
          <a:prstGeom prst="rect">
            <a:avLst/>
          </a:prstGeom>
        </p:spPr>
      </p:pic>
    </p:spTree>
    <p:extLst>
      <p:ext uri="{BB962C8B-B14F-4D97-AF65-F5344CB8AC3E}">
        <p14:creationId xmlns:p14="http://schemas.microsoft.com/office/powerpoint/2010/main" val="265643347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66" y="274638"/>
            <a:ext cx="8554594" cy="1143000"/>
          </a:xfrm>
        </p:spPr>
        <p:txBody>
          <a:bodyPr/>
          <a:lstStyle/>
          <a:p>
            <a:r>
              <a:rPr lang="en-US" sz="2800" dirty="0" smtClean="0">
                <a:latin typeface="Chalkduster"/>
                <a:cs typeface="Chalkduster"/>
              </a:rPr>
              <a:t>Options for Further Training:</a:t>
            </a:r>
            <a:br>
              <a:rPr lang="en-US" sz="2800" dirty="0" smtClean="0">
                <a:latin typeface="Chalkduster"/>
                <a:cs typeface="Chalkduster"/>
              </a:rPr>
            </a:br>
            <a:r>
              <a:rPr lang="en-US" sz="2800" dirty="0" smtClean="0">
                <a:latin typeface="Chalkduster"/>
                <a:cs typeface="Chalkduster"/>
              </a:rPr>
              <a:t>EMDR &amp; Other Reprocessing Therapies </a:t>
            </a:r>
            <a:endParaRPr lang="en-US" sz="2800" dirty="0">
              <a:latin typeface="Chalkduster"/>
              <a:cs typeface="Chalkduster"/>
            </a:endParaRPr>
          </a:p>
        </p:txBody>
      </p:sp>
      <p:pic>
        <p:nvPicPr>
          <p:cNvPr id="3" name="Picture 2"/>
          <p:cNvPicPr>
            <a:picLocks noChangeAspect="1"/>
          </p:cNvPicPr>
          <p:nvPr/>
        </p:nvPicPr>
        <p:blipFill>
          <a:blip r:embed="rId2"/>
          <a:stretch>
            <a:fillRect/>
          </a:stretch>
        </p:blipFill>
        <p:spPr>
          <a:xfrm>
            <a:off x="1416033" y="1798882"/>
            <a:ext cx="6481638" cy="4297607"/>
          </a:xfrm>
          <a:prstGeom prst="rect">
            <a:avLst/>
          </a:prstGeom>
        </p:spPr>
      </p:pic>
    </p:spTree>
    <p:extLst>
      <p:ext uri="{BB962C8B-B14F-4D97-AF65-F5344CB8AC3E}">
        <p14:creationId xmlns:p14="http://schemas.microsoft.com/office/powerpoint/2010/main" val="7987221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Seven Primary Attitudes</a:t>
            </a:r>
            <a:endParaRPr lang="en-US" dirty="0">
              <a:latin typeface="Chalkduster"/>
              <a:cs typeface="Chalkduster"/>
            </a:endParaRPr>
          </a:p>
        </p:txBody>
      </p:sp>
      <p:sp>
        <p:nvSpPr>
          <p:cNvPr id="3" name="Content Placeholder 2"/>
          <p:cNvSpPr>
            <a:spLocks noGrp="1"/>
          </p:cNvSpPr>
          <p:nvPr>
            <p:ph idx="1"/>
          </p:nvPr>
        </p:nvSpPr>
        <p:spPr/>
        <p:txBody>
          <a:bodyPr/>
          <a:lstStyle/>
          <a:p>
            <a:r>
              <a:rPr lang="en-US" dirty="0" smtClean="0"/>
              <a:t>Non-judging</a:t>
            </a:r>
          </a:p>
          <a:p>
            <a:r>
              <a:rPr lang="en-US" dirty="0" smtClean="0"/>
              <a:t>Patience </a:t>
            </a:r>
          </a:p>
          <a:p>
            <a:r>
              <a:rPr lang="en-US" dirty="0" smtClean="0"/>
              <a:t>Beginner’s Mind</a:t>
            </a:r>
          </a:p>
          <a:p>
            <a:r>
              <a:rPr lang="en-US" dirty="0" smtClean="0"/>
              <a:t>Trust</a:t>
            </a:r>
          </a:p>
          <a:p>
            <a:r>
              <a:rPr lang="en-US" dirty="0" smtClean="0"/>
              <a:t>Non-striving</a:t>
            </a:r>
          </a:p>
          <a:p>
            <a:r>
              <a:rPr lang="en-US" dirty="0" smtClean="0"/>
              <a:t>Acceptance</a:t>
            </a:r>
          </a:p>
          <a:p>
            <a:r>
              <a:rPr lang="en-US" dirty="0" smtClean="0"/>
              <a:t>Letting go </a:t>
            </a:r>
          </a:p>
        </p:txBody>
      </p:sp>
      <p:pic>
        <p:nvPicPr>
          <p:cNvPr id="4" name="Picture 3" descr="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6907" y="1417638"/>
            <a:ext cx="3182835" cy="4792134"/>
          </a:xfrm>
          <a:prstGeom prst="rect">
            <a:avLst/>
          </a:prstGeom>
        </p:spPr>
      </p:pic>
    </p:spTree>
    <p:extLst>
      <p:ext uri="{BB962C8B-B14F-4D97-AF65-F5344CB8AC3E}">
        <p14:creationId xmlns:p14="http://schemas.microsoft.com/office/powerpoint/2010/main" val="4225601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Discussion </a:t>
            </a:r>
            <a:br>
              <a:rPr lang="en-US" sz="3200" dirty="0" smtClean="0">
                <a:latin typeface="Chalkduster"/>
                <a:cs typeface="Chalkduster"/>
              </a:rPr>
            </a:br>
            <a:r>
              <a:rPr lang="en-US" sz="3200" dirty="0" smtClean="0">
                <a:latin typeface="Chalkduster"/>
                <a:cs typeface="Chalkduster"/>
              </a:rPr>
              <a:t>(Grouped by EMDR-Trained &amp; General Clinicians)</a:t>
            </a:r>
            <a:endParaRPr lang="en-US" sz="3200" dirty="0">
              <a:latin typeface="Chalkduster"/>
              <a:cs typeface="Chalkduster"/>
            </a:endParaRPr>
          </a:p>
        </p:txBody>
      </p:sp>
      <p:sp>
        <p:nvSpPr>
          <p:cNvPr id="3" name="Content Placeholder 2"/>
          <p:cNvSpPr>
            <a:spLocks noGrp="1"/>
          </p:cNvSpPr>
          <p:nvPr>
            <p:ph idx="1"/>
          </p:nvPr>
        </p:nvSpPr>
        <p:spPr>
          <a:xfrm>
            <a:off x="457200" y="2008979"/>
            <a:ext cx="8229600" cy="4525963"/>
          </a:xfrm>
        </p:spPr>
        <p:txBody>
          <a:bodyPr/>
          <a:lstStyle/>
          <a:p>
            <a:r>
              <a:rPr lang="en-US" dirty="0" smtClean="0"/>
              <a:t>For those of you already trained in EMDR, what did you learn today about the role of mindfulness in EMDR? How can you take what you learned today and apply? </a:t>
            </a:r>
          </a:p>
          <a:p>
            <a:r>
              <a:rPr lang="en-US" dirty="0" smtClean="0"/>
              <a:t>For those of you not trained in EMDR, what are your reactions to the content covered today? </a:t>
            </a:r>
            <a:endParaRPr lang="en-US" dirty="0"/>
          </a:p>
        </p:txBody>
      </p:sp>
    </p:spTree>
    <p:extLst>
      <p:ext uri="{BB962C8B-B14F-4D97-AF65-F5344CB8AC3E}">
        <p14:creationId xmlns:p14="http://schemas.microsoft.com/office/powerpoint/2010/main" val="138506827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halkduster"/>
                <a:cs typeface="Chalkduster"/>
              </a:rPr>
              <a:t>Skill 10: Energetic Massage</a:t>
            </a:r>
            <a:endParaRPr lang="en-US" sz="3200" dirty="0">
              <a:latin typeface="Chalkduster"/>
              <a:cs typeface="Chalkduster"/>
            </a:endParaRPr>
          </a:p>
        </p:txBody>
      </p:sp>
      <p:pic>
        <p:nvPicPr>
          <p:cNvPr id="3" name="Picture 2"/>
          <p:cNvPicPr>
            <a:picLocks noChangeAspect="1"/>
          </p:cNvPicPr>
          <p:nvPr/>
        </p:nvPicPr>
        <p:blipFill>
          <a:blip r:embed="rId2"/>
          <a:stretch>
            <a:fillRect/>
          </a:stretch>
        </p:blipFill>
        <p:spPr>
          <a:xfrm>
            <a:off x="1240854" y="1594346"/>
            <a:ext cx="6777953" cy="4494078"/>
          </a:xfrm>
          <a:prstGeom prst="rect">
            <a:avLst/>
          </a:prstGeom>
        </p:spPr>
      </p:pic>
    </p:spTree>
    <p:extLst>
      <p:ext uri="{BB962C8B-B14F-4D97-AF65-F5344CB8AC3E}">
        <p14:creationId xmlns:p14="http://schemas.microsoft.com/office/powerpoint/2010/main" val="281359257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060" y="1524000"/>
            <a:ext cx="2676027" cy="4029075"/>
          </a:xfrm>
          <a:prstGeom prst="rect">
            <a:avLst/>
          </a:prstGeom>
          <a:noFill/>
          <a:ln w="9525">
            <a:noFill/>
            <a:miter lim="800000"/>
            <a:headEnd/>
            <a:tailEnd/>
          </a:ln>
        </p:spPr>
      </p:pic>
      <p:sp>
        <p:nvSpPr>
          <p:cNvPr id="48131" name="TextBox 2"/>
          <p:cNvSpPr txBox="1">
            <a:spLocks noChangeArrowheads="1"/>
          </p:cNvSpPr>
          <p:nvPr/>
        </p:nvSpPr>
        <p:spPr bwMode="auto">
          <a:xfrm>
            <a:off x="3729703" y="1295400"/>
            <a:ext cx="5410200" cy="4893647"/>
          </a:xfrm>
          <a:prstGeom prst="rect">
            <a:avLst/>
          </a:prstGeom>
          <a:noFill/>
          <a:ln w="9525">
            <a:noFill/>
            <a:miter lim="800000"/>
            <a:headEnd/>
            <a:tailEnd/>
          </a:ln>
        </p:spPr>
        <p:txBody>
          <a:bodyPr wrap="square">
            <a:spAutoFit/>
          </a:bodyPr>
          <a:lstStyle/>
          <a:p>
            <a:r>
              <a:rPr lang="en-US" sz="2400" dirty="0">
                <a:cs typeface="Adobe Caslon Pro"/>
              </a:rPr>
              <a:t>To contact today’s presenter:</a:t>
            </a:r>
          </a:p>
          <a:p>
            <a:endParaRPr lang="en-US" sz="2400" dirty="0">
              <a:cs typeface="Adobe Caslon Pro"/>
            </a:endParaRPr>
          </a:p>
          <a:p>
            <a:r>
              <a:rPr lang="en-US" sz="2000" dirty="0">
                <a:cs typeface="Adobe Caslon Pro"/>
              </a:rPr>
              <a:t>Jamie </a:t>
            </a:r>
            <a:r>
              <a:rPr lang="en-US" sz="2000" dirty="0" smtClean="0">
                <a:cs typeface="Adobe Caslon Pro"/>
              </a:rPr>
              <a:t>Marich, Ph.D</a:t>
            </a:r>
            <a:r>
              <a:rPr lang="en-US" sz="2000" dirty="0">
                <a:cs typeface="Adobe Caslon Pro"/>
              </a:rPr>
              <a:t>., LPCC-S, </a:t>
            </a:r>
            <a:r>
              <a:rPr lang="en-US" sz="2000" dirty="0" smtClean="0">
                <a:cs typeface="Adobe Caslon Pro"/>
              </a:rPr>
              <a:t>LICDC-CS</a:t>
            </a:r>
            <a:endParaRPr lang="en-US" sz="2000" dirty="0">
              <a:cs typeface="Adobe Caslon Pro"/>
            </a:endParaRPr>
          </a:p>
          <a:p>
            <a:r>
              <a:rPr lang="en-US" sz="2000" dirty="0" smtClean="0">
                <a:cs typeface="Adobe Caslon Pro"/>
              </a:rPr>
              <a:t>Mindful Ohio</a:t>
            </a:r>
            <a:endParaRPr lang="en-US" sz="2000" dirty="0">
              <a:cs typeface="Adobe Caslon Pro"/>
            </a:endParaRPr>
          </a:p>
          <a:p>
            <a:endParaRPr lang="en-US" sz="2400" dirty="0">
              <a:cs typeface="Adobe Caslon Pro"/>
            </a:endParaRPr>
          </a:p>
          <a:p>
            <a:r>
              <a:rPr lang="en-US" sz="2400" dirty="0">
                <a:cs typeface="Adobe Caslon Pro"/>
              </a:rPr>
              <a:t>jamie@jamiemarich.com</a:t>
            </a:r>
          </a:p>
          <a:p>
            <a:r>
              <a:rPr lang="en-US" sz="2400" dirty="0" smtClean="0">
                <a:cs typeface="Adobe Caslon Pro"/>
                <a:hlinkClick r:id=""/>
              </a:rPr>
              <a:t>www.mindfulohio.com</a:t>
            </a:r>
          </a:p>
          <a:p>
            <a:r>
              <a:rPr lang="en-US" sz="2400" dirty="0" smtClean="0">
                <a:cs typeface="Adobe Caslon Pro"/>
                <a:hlinkClick r:id=""/>
              </a:rPr>
              <a:t>www.jamiemarich.com</a:t>
            </a:r>
            <a:endParaRPr lang="en-US" sz="2400" dirty="0" smtClean="0">
              <a:cs typeface="Adobe Caslon Pro"/>
            </a:endParaRPr>
          </a:p>
          <a:p>
            <a:r>
              <a:rPr lang="en-US" sz="2400" dirty="0" smtClean="0">
                <a:cs typeface="Adobe Caslon Pro"/>
                <a:hlinkClick r:id="rId3"/>
              </a:rPr>
              <a:t>www.drjamiemarich.com</a:t>
            </a:r>
            <a:endParaRPr lang="en-US" sz="2400" dirty="0" smtClean="0">
              <a:cs typeface="Adobe Caslon Pro"/>
            </a:endParaRPr>
          </a:p>
          <a:p>
            <a:r>
              <a:rPr lang="en-US" sz="2400" dirty="0" smtClean="0">
                <a:cs typeface="Adobe Caslon Pro"/>
                <a:hlinkClick r:id="rId4"/>
              </a:rPr>
              <a:t>www.dancingmindfulness.com</a:t>
            </a:r>
            <a:r>
              <a:rPr lang="en-US" sz="2400" dirty="0" smtClean="0">
                <a:cs typeface="Adobe Caslon Pro"/>
              </a:rPr>
              <a:t> </a:t>
            </a:r>
          </a:p>
          <a:p>
            <a:r>
              <a:rPr lang="en-US" sz="2400" dirty="0" smtClean="0">
                <a:cs typeface="Adobe Caslon Pro"/>
                <a:hlinkClick r:id="rId5"/>
              </a:rPr>
              <a:t>www.TraumaTwelve.com</a:t>
            </a:r>
            <a:r>
              <a:rPr lang="en-US" sz="2400" dirty="0" smtClean="0">
                <a:cs typeface="Adobe Caslon Pro"/>
              </a:rPr>
              <a:t>  </a:t>
            </a:r>
            <a:endParaRPr lang="en-US" sz="2400" dirty="0">
              <a:cs typeface="Adobe Caslon Pro"/>
            </a:endParaRPr>
          </a:p>
          <a:p>
            <a:endParaRPr lang="en-US" sz="2400" dirty="0">
              <a:cs typeface="Adobe Caslon Pro"/>
            </a:endParaRPr>
          </a:p>
          <a:p>
            <a:r>
              <a:rPr lang="en-US" sz="2400" dirty="0">
                <a:cs typeface="Adobe Caslon Pro"/>
              </a:rPr>
              <a:t>Phone: 330-881-2944</a:t>
            </a:r>
          </a:p>
        </p:txBody>
      </p:sp>
    </p:spTree>
    <p:extLst>
      <p:ext uri="{BB962C8B-B14F-4D97-AF65-F5344CB8AC3E}">
        <p14:creationId xmlns:p14="http://schemas.microsoft.com/office/powerpoint/2010/main" val="235410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Other Potential Attitudes</a:t>
            </a:r>
            <a:endParaRPr lang="en-US" dirty="0">
              <a:latin typeface="Chalkduster"/>
              <a:cs typeface="Chalkduster"/>
            </a:endParaRPr>
          </a:p>
        </p:txBody>
      </p:sp>
      <p:sp>
        <p:nvSpPr>
          <p:cNvPr id="3" name="Content Placeholder 2"/>
          <p:cNvSpPr>
            <a:spLocks noGrp="1"/>
          </p:cNvSpPr>
          <p:nvPr>
            <p:ph idx="1"/>
          </p:nvPr>
        </p:nvSpPr>
        <p:spPr/>
        <p:txBody>
          <a:bodyPr/>
          <a:lstStyle/>
          <a:p>
            <a:r>
              <a:rPr lang="en-US" sz="2000" dirty="0" smtClean="0"/>
              <a:t>Friendliness</a:t>
            </a:r>
          </a:p>
          <a:p>
            <a:r>
              <a:rPr lang="en-US" sz="2000" dirty="0" smtClean="0"/>
              <a:t>Gratitude</a:t>
            </a:r>
          </a:p>
          <a:p>
            <a:r>
              <a:rPr lang="en-US" sz="2000" dirty="0" smtClean="0"/>
              <a:t>Gentleness</a:t>
            </a:r>
          </a:p>
          <a:p>
            <a:r>
              <a:rPr lang="en-US" sz="2000" dirty="0" smtClean="0"/>
              <a:t>Curiosity</a:t>
            </a:r>
          </a:p>
          <a:p>
            <a:r>
              <a:rPr lang="en-US" sz="2000" dirty="0" smtClean="0"/>
              <a:t>Non-attachment</a:t>
            </a:r>
          </a:p>
          <a:p>
            <a:r>
              <a:rPr lang="en-US" sz="2000" dirty="0" smtClean="0"/>
              <a:t>Non-reactivity</a:t>
            </a:r>
          </a:p>
          <a:p>
            <a:r>
              <a:rPr lang="en-US" sz="2000" dirty="0" smtClean="0"/>
              <a:t>Happiness</a:t>
            </a:r>
          </a:p>
          <a:p>
            <a:r>
              <a:rPr lang="en-US" sz="2000" dirty="0" smtClean="0"/>
              <a:t>Creativity</a:t>
            </a:r>
          </a:p>
          <a:p>
            <a:r>
              <a:rPr lang="en-US" sz="2000" dirty="0" smtClean="0"/>
              <a:t>Attunement</a:t>
            </a:r>
          </a:p>
          <a:p>
            <a:r>
              <a:rPr lang="en-US" sz="2000" dirty="0" smtClean="0"/>
              <a:t>Persistence </a:t>
            </a:r>
          </a:p>
          <a:p>
            <a:r>
              <a:rPr lang="en-US" sz="2000" dirty="0" smtClean="0"/>
              <a:t>Confidence</a:t>
            </a:r>
          </a:p>
          <a:p>
            <a:r>
              <a:rPr lang="en-US" sz="2000" dirty="0" smtClean="0"/>
              <a:t>Willingness </a:t>
            </a:r>
          </a:p>
          <a:p>
            <a:endParaRPr lang="en-US" dirty="0" smtClean="0"/>
          </a:p>
        </p:txBody>
      </p:sp>
      <p:pic>
        <p:nvPicPr>
          <p:cNvPr id="5" name="Picture 4" descr="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621" y="2058494"/>
            <a:ext cx="5101651" cy="3388410"/>
          </a:xfrm>
          <a:prstGeom prst="rect">
            <a:avLst/>
          </a:prstGeom>
        </p:spPr>
      </p:pic>
    </p:spTree>
    <p:extLst>
      <p:ext uri="{BB962C8B-B14F-4D97-AF65-F5344CB8AC3E}">
        <p14:creationId xmlns:p14="http://schemas.microsoft.com/office/powerpoint/2010/main" val="238237122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5|111.1"/>
</p:tagLst>
</file>

<file path=ppt/tags/tag2.xml><?xml version="1.0" encoding="utf-8"?>
<p:tagLst xmlns:a="http://schemas.openxmlformats.org/drawingml/2006/main" xmlns:r="http://schemas.openxmlformats.org/officeDocument/2006/relationships" xmlns:p="http://schemas.openxmlformats.org/presentationml/2006/main">
  <p:tag name="TIMING" val="|6.4|6.9|3.3"/>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1575</TotalTime>
  <Words>2594</Words>
  <Application>Microsoft Macintosh PowerPoint</Application>
  <PresentationFormat>On-screen Show (4:3)</PresentationFormat>
  <Paragraphs>293</Paragraphs>
  <Slides>82</Slides>
  <Notes>0</Notes>
  <HiddenSlides>0</HiddenSlides>
  <MMClips>1</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Default Theme</vt:lpstr>
      <vt:lpstr>EMDR &amp; Mindfulness Interventions for Anxiety, Depression, Panic, Trauma, and Other Disorders  </vt:lpstr>
      <vt:lpstr>About Your Presenter</vt:lpstr>
      <vt:lpstr>What led you to this conference?</vt:lpstr>
      <vt:lpstr>Objectives</vt:lpstr>
      <vt:lpstr>Audience</vt:lpstr>
      <vt:lpstr>Mindfulness</vt:lpstr>
      <vt:lpstr>Mindfulness</vt:lpstr>
      <vt:lpstr>Seven Primary Attitudes</vt:lpstr>
      <vt:lpstr>Other Potential Attitudes</vt:lpstr>
      <vt:lpstr>An Introduction to Classic Mindfulness Practices</vt:lpstr>
      <vt:lpstr>Skill 1:  Practicing Awareness</vt:lpstr>
      <vt:lpstr>PowerPoint Presentation</vt:lpstr>
      <vt:lpstr>PowerPoint Presentation</vt:lpstr>
      <vt:lpstr>Skill 3:  Body Cuing</vt:lpstr>
      <vt:lpstr>The Role of Somatic Awareness in Reprocessing Therapies</vt:lpstr>
      <vt:lpstr>Skill 4:  Light Stream Imagery + Body Scan</vt:lpstr>
      <vt:lpstr>The Role of Light Stream &amp; Body Scan in EMDR</vt:lpstr>
      <vt:lpstr>Skill 5:  Walking Meditation</vt:lpstr>
      <vt:lpstr>Walking Meditation: The Original “BLS”</vt:lpstr>
      <vt:lpstr>Skill 6:  Clench &amp; Release</vt:lpstr>
      <vt:lpstr>Clench &amp; Release: Bilateral Variations</vt:lpstr>
      <vt:lpstr>PowerPoint Presentation</vt:lpstr>
      <vt:lpstr>Recommendations</vt:lpstr>
      <vt:lpstr>PowerPoint Presentation</vt:lpstr>
      <vt:lpstr>Trauma</vt:lpstr>
      <vt:lpstr>Large T Trauma vs.   small t trauma</vt:lpstr>
      <vt:lpstr>Trauma: Large-T or “Big” T </vt:lpstr>
      <vt:lpstr>DSM-IV-TR Nutshell Definition of PTSD (Post-Traumatic Stress Disorder )  (APA, 2000)</vt:lpstr>
      <vt:lpstr>DSM-5 ®  Nutshell Definition of PTSD (Post-Traumatic Stress Disorder )  (American Psychiatric Association, 2013)</vt:lpstr>
      <vt:lpstr>Trauma: small-t</vt:lpstr>
      <vt:lpstr>Etymological Origin</vt:lpstr>
      <vt:lpstr>Trauma and the Adaptive Information Processing Model (Part I: Highlights) </vt:lpstr>
      <vt:lpstr>Unprocessed and inappropriately stored as it was perceived =   STUCK material that causes disturbance </vt:lpstr>
      <vt:lpstr>How can something then get “unstuck”?</vt:lpstr>
      <vt:lpstr>Trauma and the Adaptive Information Processing Model (Part II: Highlights) </vt:lpstr>
      <vt:lpstr>Trauma and the Adaptive Information Processing Model (Part III: Highlights) </vt:lpstr>
      <vt:lpstr>A Client’s Perspective:  from Marich (2010)</vt:lpstr>
      <vt:lpstr>PowerPoint Presentation</vt:lpstr>
      <vt:lpstr>PowerPoint Presentation</vt:lpstr>
      <vt:lpstr>An EMDR Client’s Perspective:  Lily Burana (2009)</vt:lpstr>
      <vt:lpstr>An EMDR Client’s Perspective:  Lily Burana (2009)</vt:lpstr>
      <vt:lpstr>An EMDR Client’s Perspective:  Lily Burana (2009)</vt:lpstr>
      <vt:lpstr>An EMDR Client’s Perspective:  Lily Burana (2009)</vt:lpstr>
      <vt:lpstr>PowerPoint Presentation</vt:lpstr>
      <vt:lpstr>General Consensus Model of Trauma Treatment </vt:lpstr>
      <vt:lpstr>General Consensus Model of Trauma Treatment </vt:lpstr>
      <vt:lpstr>EMDR: Changing the Way We Thinking About Reprocessing</vt:lpstr>
      <vt:lpstr> </vt:lpstr>
      <vt:lpstr>EMDR: The Story</vt:lpstr>
      <vt:lpstr>EMDR: General Comments</vt:lpstr>
      <vt:lpstr>PowerPoint Presentation</vt:lpstr>
      <vt:lpstr>PowerPoint Presentation</vt:lpstr>
      <vt:lpstr>So what is bilateral stimulation? </vt:lpstr>
      <vt:lpstr>Primary Forms of Bilateral Stimulation Used in EMDR</vt:lpstr>
      <vt:lpstr>Similarities to Bilateral Forms of Native American Healing Ritual</vt:lpstr>
      <vt:lpstr>Bilateral Stimulation </vt:lpstr>
      <vt:lpstr>The EMDR Approach</vt:lpstr>
      <vt:lpstr>Skill 7: Modified Drum Circle</vt:lpstr>
      <vt:lpstr>Discussion</vt:lpstr>
      <vt:lpstr>Recommendations</vt:lpstr>
      <vt:lpstr>PowerPoint Presentation</vt:lpstr>
      <vt:lpstr>Skill 8: Butterfly Hug or  Monkey Tap (for Stabilization)</vt:lpstr>
      <vt:lpstr>“Resource Tapping” &amp; Mindfulness</vt:lpstr>
      <vt:lpstr> </vt:lpstr>
      <vt:lpstr>Discussion</vt:lpstr>
      <vt:lpstr>“Go With That”</vt:lpstr>
      <vt:lpstr>Vipassana Meditation</vt:lpstr>
      <vt:lpstr>Eight Phases of EMDR  (Shapiro, 2001)</vt:lpstr>
      <vt:lpstr>PowerPoint Presentation</vt:lpstr>
      <vt:lpstr>PowerPoint Presentation</vt:lpstr>
      <vt:lpstr>PowerPoint Presentation</vt:lpstr>
      <vt:lpstr>Mindfulness &amp; The Brain</vt:lpstr>
      <vt:lpstr>Mindfulness &amp; The Brain</vt:lpstr>
      <vt:lpstr>Neurological Implications for Combining Mindfulness Practice with EMDR &amp; Other Reprocessing Therapies</vt:lpstr>
      <vt:lpstr>Research Articles on  EMDR &amp; Mindfulness Combination</vt:lpstr>
      <vt:lpstr>The Four Faces of EMDR (Marich, 2011)</vt:lpstr>
      <vt:lpstr>PowerPoint Presentation</vt:lpstr>
      <vt:lpstr>Skill 9: Sufi Grinder &amp;  Simple Bilateral Movements</vt:lpstr>
      <vt:lpstr>Options for Further Training: EMDR &amp; Other Reprocessing Therapies </vt:lpstr>
      <vt:lpstr>Discussion  (Grouped by EMDR-Trained &amp; General Clinicians)</vt:lpstr>
      <vt:lpstr>Skill 10: Energetic Massage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EMDR &amp; Mindfulness Interventions for Anxiety, Depression, Panic, Trauma, and Other Disorders  </dc:title>
  <dc:creator>Jamie Marich</dc:creator>
  <cp:lastModifiedBy>Jamie Marich</cp:lastModifiedBy>
  <cp:revision>29</cp:revision>
  <cp:lastPrinted>2013-08-18T16:50:51Z</cp:lastPrinted>
  <dcterms:created xsi:type="dcterms:W3CDTF">2013-08-17T20:56:55Z</dcterms:created>
  <dcterms:modified xsi:type="dcterms:W3CDTF">2013-12-03T20:56:27Z</dcterms:modified>
</cp:coreProperties>
</file>