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notesMasterIdLst>
    <p:notesMasterId r:id="rId119"/>
  </p:notesMasterIdLst>
  <p:sldIdLst>
    <p:sldId id="256" r:id="rId2"/>
    <p:sldId id="257" r:id="rId3"/>
    <p:sldId id="272" r:id="rId4"/>
    <p:sldId id="258" r:id="rId5"/>
    <p:sldId id="304" r:id="rId6"/>
    <p:sldId id="306" r:id="rId7"/>
    <p:sldId id="314" r:id="rId8"/>
    <p:sldId id="431" r:id="rId9"/>
    <p:sldId id="430" r:id="rId10"/>
    <p:sldId id="432" r:id="rId11"/>
    <p:sldId id="307" r:id="rId12"/>
    <p:sldId id="308" r:id="rId13"/>
    <p:sldId id="309" r:id="rId14"/>
    <p:sldId id="391" r:id="rId15"/>
    <p:sldId id="473" r:id="rId16"/>
    <p:sldId id="392" r:id="rId17"/>
    <p:sldId id="453" r:id="rId18"/>
    <p:sldId id="393" r:id="rId19"/>
    <p:sldId id="415" r:id="rId20"/>
    <p:sldId id="311" r:id="rId21"/>
    <p:sldId id="310" r:id="rId22"/>
    <p:sldId id="416" r:id="rId23"/>
    <p:sldId id="259" r:id="rId24"/>
    <p:sldId id="468" r:id="rId25"/>
    <p:sldId id="418" r:id="rId26"/>
    <p:sldId id="419" r:id="rId27"/>
    <p:sldId id="420" r:id="rId28"/>
    <p:sldId id="421" r:id="rId29"/>
    <p:sldId id="422" r:id="rId30"/>
    <p:sldId id="423" r:id="rId31"/>
    <p:sldId id="469" r:id="rId32"/>
    <p:sldId id="433" r:id="rId33"/>
    <p:sldId id="434" r:id="rId34"/>
    <p:sldId id="435" r:id="rId35"/>
    <p:sldId id="436" r:id="rId36"/>
    <p:sldId id="437" r:id="rId37"/>
    <p:sldId id="438" r:id="rId38"/>
    <p:sldId id="325" r:id="rId39"/>
    <p:sldId id="408" r:id="rId40"/>
    <p:sldId id="409" r:id="rId41"/>
    <p:sldId id="316" r:id="rId42"/>
    <p:sldId id="439" r:id="rId43"/>
    <p:sldId id="440" r:id="rId44"/>
    <p:sldId id="441" r:id="rId45"/>
    <p:sldId id="442" r:id="rId46"/>
    <p:sldId id="443" r:id="rId47"/>
    <p:sldId id="444" r:id="rId48"/>
    <p:sldId id="445" r:id="rId49"/>
    <p:sldId id="425" r:id="rId50"/>
    <p:sldId id="426" r:id="rId51"/>
    <p:sldId id="428" r:id="rId52"/>
    <p:sldId id="429" r:id="rId53"/>
    <p:sldId id="287" r:id="rId54"/>
    <p:sldId id="446" r:id="rId55"/>
    <p:sldId id="447" r:id="rId56"/>
    <p:sldId id="448" r:id="rId57"/>
    <p:sldId id="449" r:id="rId58"/>
    <p:sldId id="290" r:id="rId59"/>
    <p:sldId id="330" r:id="rId60"/>
    <p:sldId id="450" r:id="rId61"/>
    <p:sldId id="474" r:id="rId62"/>
    <p:sldId id="451" r:id="rId63"/>
    <p:sldId id="452" r:id="rId64"/>
    <p:sldId id="340" r:id="rId65"/>
    <p:sldId id="338" r:id="rId66"/>
    <p:sldId id="341" r:id="rId67"/>
    <p:sldId id="412" r:id="rId68"/>
    <p:sldId id="410" r:id="rId69"/>
    <p:sldId id="411" r:id="rId70"/>
    <p:sldId id="342" r:id="rId71"/>
    <p:sldId id="293" r:id="rId72"/>
    <p:sldId id="417" r:id="rId73"/>
    <p:sldId id="350" r:id="rId74"/>
    <p:sldId id="351" r:id="rId75"/>
    <p:sldId id="352" r:id="rId76"/>
    <p:sldId id="353" r:id="rId77"/>
    <p:sldId id="291" r:id="rId78"/>
    <p:sldId id="475" r:id="rId79"/>
    <p:sldId id="476" r:id="rId80"/>
    <p:sldId id="454" r:id="rId81"/>
    <p:sldId id="356" r:id="rId82"/>
    <p:sldId id="407" r:id="rId83"/>
    <p:sldId id="478" r:id="rId84"/>
    <p:sldId id="357" r:id="rId85"/>
    <p:sldId id="477" r:id="rId86"/>
    <p:sldId id="358" r:id="rId87"/>
    <p:sldId id="359" r:id="rId88"/>
    <p:sldId id="479" r:id="rId89"/>
    <p:sldId id="360" r:id="rId90"/>
    <p:sldId id="404" r:id="rId91"/>
    <p:sldId id="470" r:id="rId92"/>
    <p:sldId id="480" r:id="rId93"/>
    <p:sldId id="481" r:id="rId94"/>
    <p:sldId id="482" r:id="rId95"/>
    <p:sldId id="296" r:id="rId96"/>
    <p:sldId id="456" r:id="rId97"/>
    <p:sldId id="457" r:id="rId98"/>
    <p:sldId id="365" r:id="rId99"/>
    <p:sldId id="366" r:id="rId100"/>
    <p:sldId id="387" r:id="rId101"/>
    <p:sldId id="386" r:id="rId102"/>
    <p:sldId id="459" r:id="rId103"/>
    <p:sldId id="370" r:id="rId104"/>
    <p:sldId id="390" r:id="rId105"/>
    <p:sldId id="460" r:id="rId106"/>
    <p:sldId id="461" r:id="rId107"/>
    <p:sldId id="462" r:id="rId108"/>
    <p:sldId id="463" r:id="rId109"/>
    <p:sldId id="464" r:id="rId110"/>
    <p:sldId id="465" r:id="rId111"/>
    <p:sldId id="466" r:id="rId112"/>
    <p:sldId id="302" r:id="rId113"/>
    <p:sldId id="376" r:id="rId114"/>
    <p:sldId id="383" r:id="rId115"/>
    <p:sldId id="384" r:id="rId116"/>
    <p:sldId id="398" r:id="rId117"/>
    <p:sldId id="472"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7" autoAdjust="0"/>
    <p:restoredTop sz="94660"/>
  </p:normalViewPr>
  <p:slideViewPr>
    <p:cSldViewPr>
      <p:cViewPr varScale="1">
        <p:scale>
          <a:sx n="81" d="100"/>
          <a:sy n="81" d="100"/>
        </p:scale>
        <p:origin x="-18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08"/>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printerSettings" Target="printerSettings/printerSettings1.bin"/><Relationship Id="rId121" Type="http://schemas.openxmlformats.org/officeDocument/2006/relationships/presProps" Target="presProps.xml"/><Relationship Id="rId122" Type="http://schemas.openxmlformats.org/officeDocument/2006/relationships/viewProps" Target="viewProps.xml"/><Relationship Id="rId123" Type="http://schemas.openxmlformats.org/officeDocument/2006/relationships/theme" Target="theme/theme1.xml"/><Relationship Id="rId12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notesMaster" Target="notesMasters/notesMaster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24422-7CA9-4128-85EB-0C5B7E248071}" type="datetimeFigureOut">
              <a:rPr lang="en-US" smtClean="0"/>
              <a:pPr/>
              <a:t>3/10/15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6B9C6-DCD7-4BFF-B96C-536FCEA3CA5F}" type="slidenum">
              <a:rPr lang="en-US" smtClean="0"/>
              <a:pPr/>
              <a:t>‹#›</a:t>
            </a:fld>
            <a:endParaRPr lang="en-US"/>
          </a:p>
        </p:txBody>
      </p:sp>
    </p:spTree>
    <p:extLst>
      <p:ext uri="{BB962C8B-B14F-4D97-AF65-F5344CB8AC3E}">
        <p14:creationId xmlns:p14="http://schemas.microsoft.com/office/powerpoint/2010/main" val="374679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TO SELF….Address this in terms of the shame piece </a:t>
            </a:r>
            <a:r>
              <a:rPr lang="en-US" dirty="0" smtClean="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EF76B9C6-DCD7-4BFF-B96C-536FCEA3CA5F}" type="slidenum">
              <a:rPr lang="en-US" smtClean="0"/>
              <a:pPr/>
              <a:t>68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B3C9377-ABD8-4C83-AD17-3701475BBA3E}" type="datetimeFigureOut">
              <a:rPr lang="en-US" smtClean="0"/>
              <a:pPr/>
              <a:t>3/10/15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8B3C9377-ABD8-4C83-AD17-3701475BBA3E}" type="datetimeFigureOut">
              <a:rPr lang="en-US" smtClean="0"/>
              <a:pPr/>
              <a:t>3/10/15</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3C47C6A5-CC1F-477E-B973-92C48488F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8B3C9377-ABD8-4C83-AD17-3701475BBA3E}" type="datetimeFigureOut">
              <a:rPr lang="en-US" smtClean="0"/>
              <a:pPr/>
              <a:t>3/10/15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3C9377-ABD8-4C83-AD17-3701475BBA3E}" type="datetimeFigureOut">
              <a:rPr lang="en-US" smtClean="0"/>
              <a:pPr/>
              <a:t>3/10/15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47C6A5-CC1F-477E-B973-92C48488F40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B3C9377-ABD8-4C83-AD17-3701475BBA3E}" type="datetimeFigureOut">
              <a:rPr lang="en-US" smtClean="0"/>
              <a:pPr/>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7C6A5-CC1F-477E-B973-92C48488F40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B3C9377-ABD8-4C83-AD17-3701475BBA3E}" type="datetimeFigureOut">
              <a:rPr lang="en-US" smtClean="0"/>
              <a:pPr/>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7C6A5-CC1F-477E-B973-92C48488F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B3C9377-ABD8-4C83-AD17-3701475BBA3E}" type="datetimeFigureOut">
              <a:rPr lang="en-US" smtClean="0"/>
              <a:pPr/>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7C6A5-CC1F-477E-B973-92C48488F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B3C9377-ABD8-4C83-AD17-3701475BBA3E}" type="datetimeFigureOut">
              <a:rPr lang="en-US" smtClean="0"/>
              <a:pPr/>
              <a:t>3/10/15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8B3C9377-ABD8-4C83-AD17-3701475BBA3E}" type="datetimeFigureOut">
              <a:rPr lang="en-US" smtClean="0"/>
              <a:pPr/>
              <a:t>3/10/15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B3C9377-ABD8-4C83-AD17-3701475BBA3E}" type="datetimeFigureOut">
              <a:rPr lang="en-US" smtClean="0"/>
              <a:pPr/>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7C6A5-CC1F-477E-B973-92C48488F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B3C9377-ABD8-4C83-AD17-3701475BBA3E}" type="datetimeFigureOut">
              <a:rPr lang="en-US" smtClean="0"/>
              <a:pPr/>
              <a:t>3/10/15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47C6A5-CC1F-477E-B973-92C48488F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B3C9377-ABD8-4C83-AD17-3701475BBA3E}" type="datetimeFigureOut">
              <a:rPr lang="en-US" smtClean="0"/>
              <a:pPr/>
              <a:t>3/10/15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47C6A5-CC1F-477E-B973-92C48488F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B3C9377-ABD8-4C83-AD17-3701475BBA3E}" type="datetimeFigureOut">
              <a:rPr lang="en-US" smtClean="0"/>
              <a:pPr/>
              <a:t>3/10/15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47C6A5-CC1F-477E-B973-92C48488F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8B3C9377-ABD8-4C83-AD17-3701475BBA3E}" type="datetimeFigureOut">
              <a:rPr lang="en-US" smtClean="0"/>
              <a:pPr/>
              <a:t>3/10/15</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8B3C9377-ABD8-4C83-AD17-3701475BBA3E}" type="datetimeFigureOut">
              <a:rPr lang="en-US" smtClean="0"/>
              <a:pPr/>
              <a:t>3/10/15</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3C47C6A5-CC1F-477E-B973-92C48488F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images.google.com/imgres?imgurl=http://www.dreamstime.com/counseling-session-or-salesman-thumb2099850.jpg&amp;imgrefurl=http://www.dreamstime.com/counseling-session-or-salesman-image2099850&amp;h=200&amp;w=300&amp;sz=37&amp;hl=en&amp;start=7&amp;usg=__LKpP63AZ3dcdFb4OLLXKiUjDml4=&amp;tbnid=cjkQXDaIpRvw9M:&amp;tbnh=77&amp;tbnw=116&amp;prev=/images?q=counseling+session&amp;gbv=2&amp;hl=en" TargetMode="External"/><Relationship Id="rId3" Type="http://schemas.openxmlformats.org/officeDocument/2006/relationships/image" Target="../media/image40.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repp.samhsa.gov/" TargetMode="External"/><Relationship Id="rId3" Type="http://schemas.openxmlformats.org/officeDocument/2006/relationships/image" Target="../media/image7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w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9.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lenbeigh.com" TargetMode="External"/><Relationship Id="rId3" Type="http://schemas.openxmlformats.org/officeDocument/2006/relationships/image" Target="../media/image81.jpg"/></Relationships>
</file>

<file path=ppt/slides/_rels/slide117.xml.rels><?xml version="1.0" encoding="UTF-8" standalone="yes"?>
<Relationships xmlns="http://schemas.openxmlformats.org/package/2006/relationships"><Relationship Id="rId3" Type="http://schemas.openxmlformats.org/officeDocument/2006/relationships/hyperlink" Target="http://www.jamiemarich.com/" TargetMode="External"/><Relationship Id="rId4" Type="http://schemas.openxmlformats.org/officeDocument/2006/relationships/hyperlink" Target="http://www.drjamiemarich.com" TargetMode="External"/><Relationship Id="rId5" Type="http://schemas.openxmlformats.org/officeDocument/2006/relationships/hyperlink" Target="http://www.dancingmindfulness.com" TargetMode="External"/><Relationship Id="rId6" Type="http://schemas.openxmlformats.org/officeDocument/2006/relationships/hyperlink" Target="http://www.TraumaTwelve.com" TargetMode="External"/><Relationship Id="rId1" Type="http://schemas.openxmlformats.org/officeDocument/2006/relationships/slideLayout" Target="../slideLayouts/slideLayout8.xml"/><Relationship Id="rId2" Type="http://schemas.openxmlformats.org/officeDocument/2006/relationships/image" Target="../media/image8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http://www.suewilliamsilverman.com/" TargetMode="External"/><Relationship Id="rId1" Type="http://schemas.openxmlformats.org/officeDocument/2006/relationships/slideLayout" Target="../slideLayouts/slideLayout8.xml"/><Relationship Id="rId2" Type="http://schemas.openxmlformats.org/officeDocument/2006/relationships/hyperlink" Target="http://images.google.com/imgres?imgurl=http://images.barnesandnoble.com/images/25880000/25881702.JPG&amp;imgrefurl=http://search.barnesandnoble.com/Love-Sick/Sue-William-Silverman/e/9780393333008&amp;usg=__kHjz6ccavxlmEiHHnMUxymEDbA8=&amp;h=275&amp;w=185&amp;sz=12&amp;hl=en&amp;start=4&amp;tbnid=98xUSecsFvxTVM:&amp;tbnh=114&amp;tbnw=77&amp;prev=/images?q=Love+Sick+by+Sue+William+Silverman&amp;gbv=2&amp;hl=e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hyperlink" Target="http://www.dsm5.org/proposedrevision/Pages/proposedrevision.aspx?rid=537" TargetMode="External"/><Relationship Id="rId4" Type="http://schemas.openxmlformats.org/officeDocument/2006/relationships/hyperlink" Target="http://www.dsm5.org/proposedrevision/Pages/proposedrevision.aspx?rid=495" TargetMode="External"/><Relationship Id="rId5" Type="http://schemas.openxmlformats.org/officeDocument/2006/relationships/hyperlink" Target="http://www.dsm5.org/proposedrevision/Pages/proposedrevision.aspx?rid=410" TargetMode="External"/><Relationship Id="rId6" Type="http://schemas.openxmlformats.org/officeDocument/2006/relationships/hyperlink" Target="http://www.dsm5.org/proposedrevision/Pages/proposedrevision.aspx?rid=528" TargetMode="External"/><Relationship Id="rId7" Type="http://schemas.openxmlformats.org/officeDocument/2006/relationships/hyperlink" Target="http://www.dsm5.org/proposedrevision/Pages/proposedrevision.aspx?rid=324" TargetMode="External"/><Relationship Id="rId8" Type="http://schemas.openxmlformats.org/officeDocument/2006/relationships/hyperlink" Target="http://www.dsm5.org/proposedrevision/Pages/proposedrevision.aspx?rid=323" TargetMode="External"/><Relationship Id="rId9" Type="http://schemas.openxmlformats.org/officeDocument/2006/relationships/hyperlink" Target="http://www.dsm5.org/proposedrevision/Pages/proposedrevision.aspx?rid=250" TargetMode="External"/><Relationship Id="rId10" Type="http://schemas.openxmlformats.org/officeDocument/2006/relationships/hyperlink" Target="http://www.dsm5.org/proposedrevision/Pages/proposedrevision.aspx?rid=552" TargetMode="External"/><Relationship Id="rId1" Type="http://schemas.openxmlformats.org/officeDocument/2006/relationships/slideLayout" Target="../slideLayouts/slideLayout2.xml"/><Relationship Id="rId2" Type="http://schemas.openxmlformats.org/officeDocument/2006/relationships/hyperlink" Target="http://www.dsm5.org/proposedrevision/Pages/proposedrevision.aspx?rid=268"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dsm5.org/ProposedRevision/Pages/proposedrevision.aspx?rid=248" TargetMode="External"/><Relationship Id="rId4" Type="http://schemas.openxmlformats.org/officeDocument/2006/relationships/hyperlink" Target="http://www.dsm5.org/ProposedRevision/Pages/proposedrevision.aspx?rid=249" TargetMode="External"/><Relationship Id="rId5" Type="http://schemas.openxmlformats.org/officeDocument/2006/relationships/hyperlink" Target="http://www.dsm5.org/ProposedRevision/Pages/proposedrevision.aspx?rid=556" TargetMode="External"/><Relationship Id="rId1" Type="http://schemas.openxmlformats.org/officeDocument/2006/relationships/slideLayout" Target="../slideLayouts/slideLayout2.xml"/><Relationship Id="rId2" Type="http://schemas.openxmlformats.org/officeDocument/2006/relationships/hyperlink" Target="http://www.dsm5.org/ProposedRevision/Pages/proposedrevision.aspx?rid=452"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hyperlink" Target="http://www.dsm5.org/ProposedRevision/Pages/proposedrevision.aspx?rid=573" TargetMode="External"/><Relationship Id="rId4" Type="http://schemas.openxmlformats.org/officeDocument/2006/relationships/hyperlink" Target="http://www.dsm5.org/ProposedRevision/Pages/proposedrevision.aspx?rid=574" TargetMode="External"/><Relationship Id="rId1" Type="http://schemas.openxmlformats.org/officeDocument/2006/relationships/slideLayout" Target="../slideLayouts/slideLayout2.xml"/><Relationship Id="rId2" Type="http://schemas.openxmlformats.org/officeDocument/2006/relationships/hyperlink" Target="http://www.dsm5.org/ProposedRevision/Pages/proposedrevision.aspx?rid=557"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images.google.com/imgres?imgurl=http://www.dreamstime.com/counseling-session-or-salesman-thumb2099850.jpg&amp;imgrefurl=http://www.dreamstime.com/counseling-session-or-salesman-image2099850&amp;h=200&amp;w=300&amp;sz=37&amp;hl=en&amp;start=7&amp;usg=__LKpP63AZ3dcdFb4OLLXKiUjDml4=&amp;tbnid=cjkQXDaIpRvw9M:&amp;tbnh=77&amp;tbnw=116&amp;prev=/images?q=counseling+session&amp;gbv=2&amp;hl=en" TargetMode="External"/><Relationship Id="rId3" Type="http://schemas.openxmlformats.org/officeDocument/2006/relationships/image" Target="../media/image4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9.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1.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ages.google.com/imgres?imgurl=http://farm4.static.flickr.com/3241/2343609365_0f4820cc14.jpg?v=0&amp;imgrefurl=http://flickr.com/photos/21700227@N07/2343609365/&amp;usg=__yZ5q2ufnlePZ-Lg-oeLVGiLjXcY=&amp;h=373&amp;w=500&amp;sz=100&amp;hl=en&amp;start=12&amp;tbnid=uBd6SF7yHVKA7M:&amp;tbnh=97&amp;tbnw=130&amp;prev=/images?q=mangled+yarn&amp;gbv=2&amp;hl=en" TargetMode="External"/><Relationship Id="rId3" Type="http://schemas.openxmlformats.org/officeDocument/2006/relationships/image" Target="../media/image5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images.google.com/imgres?imgurl=http://www.dreamstime.com/counseling-session-or-salesman-thumb2099850.jpg&amp;imgrefurl=http://www.dreamstime.com/counseling-session-or-salesman-image2099850&amp;h=200&amp;w=300&amp;sz=37&amp;hl=en&amp;start=7&amp;usg=__LKpP63AZ3dcdFb4OLLXKiUjDml4=&amp;tbnid=cjkQXDaIpRvw9M:&amp;tbnh=77&amp;tbnw=116&amp;prev=/images?q=counseling+session&amp;gbv=2&amp;hl=en" TargetMode="External"/><Relationship Id="rId3" Type="http://schemas.openxmlformats.org/officeDocument/2006/relationships/image" Target="../media/image40.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rweil.com/drw/u/ART00521/three-breathing-exercises.html" TargetMode="External"/><Relationship Id="rId3" Type="http://schemas.openxmlformats.org/officeDocument/2006/relationships/hyperlink" Target="http://www.traumamadesimple.com/videos"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garecovery.com" TargetMode="External"/><Relationship Id="rId3" Type="http://schemas.openxmlformats.org/officeDocument/2006/relationships/image" Target="../media/image6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8839200" cy="1905000"/>
          </a:xfrm>
        </p:spPr>
        <p:txBody>
          <a:bodyPr>
            <a:normAutofit fontScale="90000"/>
          </a:bodyPr>
          <a:lstStyle/>
          <a:p>
            <a:r>
              <a:rPr lang="en-US" sz="5600" b="1" dirty="0" smtClean="0">
                <a:solidFill>
                  <a:schemeClr val="bg1"/>
                </a:solidFill>
              </a:rPr>
              <a:t>A Person-Centered Approach to Addiction Treatment</a:t>
            </a:r>
            <a:endParaRPr lang="en-US" sz="4900" dirty="0">
              <a:solidFill>
                <a:schemeClr val="bg1"/>
              </a:solidFill>
            </a:endParaRPr>
          </a:p>
        </p:txBody>
      </p:sp>
      <p:sp>
        <p:nvSpPr>
          <p:cNvPr id="3" name="Subtitle 2"/>
          <p:cNvSpPr>
            <a:spLocks noGrp="1"/>
          </p:cNvSpPr>
          <p:nvPr>
            <p:ph type="subTitle" idx="1"/>
          </p:nvPr>
        </p:nvSpPr>
        <p:spPr>
          <a:xfrm>
            <a:off x="-685800" y="4038600"/>
            <a:ext cx="7854696" cy="1752600"/>
          </a:xfrm>
        </p:spPr>
        <p:txBody>
          <a:bodyPr>
            <a:noAutofit/>
          </a:bodyPr>
          <a:lstStyle/>
          <a:p>
            <a:r>
              <a:rPr lang="en-US" sz="2400" b="1" dirty="0" smtClean="0"/>
              <a:t>Jamie Marich, Ph.D., LPCC-S, LICDC-CS</a:t>
            </a:r>
          </a:p>
          <a:p>
            <a:endParaRPr lang="en-US" sz="2400" dirty="0" smtClean="0"/>
          </a:p>
          <a:p>
            <a:r>
              <a:rPr lang="en-US" sz="2400" dirty="0" smtClean="0"/>
              <a:t>Director, Mindful Ohio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normAutofit/>
          </a:bodyPr>
          <a:lstStyle/>
          <a:p>
            <a:pPr eaLnBrk="1" fontAlgn="auto" hangingPunct="1">
              <a:spcAft>
                <a:spcPts val="0"/>
              </a:spcAft>
              <a:defRPr/>
            </a:pPr>
            <a:r>
              <a:rPr lang="en-US" dirty="0" smtClean="0"/>
              <a:t>A Point to Consider</a:t>
            </a:r>
            <a:endParaRPr lang="en-US" dirty="0"/>
          </a:p>
        </p:txBody>
      </p:sp>
      <p:sp>
        <p:nvSpPr>
          <p:cNvPr id="15363" name="Content Placeholder 2"/>
          <p:cNvSpPr>
            <a:spLocks noGrp="1"/>
          </p:cNvSpPr>
          <p:nvPr>
            <p:ph idx="1"/>
          </p:nvPr>
        </p:nvSpPr>
        <p:spPr>
          <a:xfrm>
            <a:off x="685800" y="1828800"/>
            <a:ext cx="7696200" cy="5029201"/>
          </a:xfrm>
        </p:spPr>
        <p:txBody>
          <a:bodyPr/>
          <a:lstStyle/>
          <a:p>
            <a:r>
              <a:rPr lang="en-US" sz="4800" dirty="0" smtClean="0"/>
              <a:t>Whether </a:t>
            </a:r>
            <a:r>
              <a:rPr lang="en-US" sz="4800" dirty="0"/>
              <a:t>you sniff it smoke it eat it or shove it up your ass the result is the same: addiction</a:t>
            </a:r>
            <a:r>
              <a:rPr lang="en-US" sz="4800" dirty="0" smtClean="0"/>
              <a:t>.</a:t>
            </a:r>
            <a:r>
              <a:rPr lang="en-US" sz="2800" dirty="0" smtClean="0"/>
              <a:t>     </a:t>
            </a:r>
            <a:endParaRPr lang="en-US" sz="2800" dirty="0"/>
          </a:p>
          <a:p>
            <a:pPr marL="0" indent="0">
              <a:buNone/>
            </a:pPr>
            <a:r>
              <a:rPr lang="en-US" sz="2800" dirty="0" smtClean="0"/>
              <a:t>-William S. </a:t>
            </a:r>
            <a:r>
              <a:rPr lang="en-US" sz="2800" dirty="0" err="1" smtClean="0"/>
              <a:t>Borroughs</a:t>
            </a:r>
            <a:r>
              <a:rPr lang="en-US" sz="2800" dirty="0"/>
              <a:t> </a:t>
            </a:r>
            <a:r>
              <a:rPr lang="en-US" sz="2800" dirty="0" smtClean="0"/>
              <a:t>(Author) </a:t>
            </a:r>
            <a:endParaRPr lang="en-US" sz="2800" dirty="0"/>
          </a:p>
        </p:txBody>
      </p:sp>
      <p:pic>
        <p:nvPicPr>
          <p:cNvPr id="4" name="Picture 3"/>
          <p:cNvPicPr>
            <a:picLocks noChangeAspect="1"/>
          </p:cNvPicPr>
          <p:nvPr/>
        </p:nvPicPr>
        <p:blipFill>
          <a:blip r:embed="rId2"/>
          <a:stretch>
            <a:fillRect/>
          </a:stretch>
        </p:blipFill>
        <p:spPr>
          <a:xfrm>
            <a:off x="5715000" y="4191000"/>
            <a:ext cx="3302000" cy="2463800"/>
          </a:xfrm>
          <a:prstGeom prst="rect">
            <a:avLst/>
          </a:prstGeom>
        </p:spPr>
      </p:pic>
    </p:spTree>
    <p:extLst>
      <p:ext uri="{BB962C8B-B14F-4D97-AF65-F5344CB8AC3E}">
        <p14:creationId xmlns:p14="http://schemas.microsoft.com/office/powerpoint/2010/main" val="1297433992"/>
      </p:ext>
    </p:extLst>
  </p:cSld>
  <p:clrMapOvr>
    <a:masterClrMapping/>
  </p:clrMapOvr>
  <p:transition xmlns:p14="http://schemas.microsoft.com/office/powerpoint/2010/main" advTm="766"/>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marich\AppData\Local\Microsoft\Windows\Temporary Internet Files\Content.IE5\14JFZM8O\MCj04258020000[1].wmf"/>
          <p:cNvPicPr>
            <a:picLocks noChangeAspect="1" noChangeArrowheads="1"/>
          </p:cNvPicPr>
          <p:nvPr/>
        </p:nvPicPr>
        <p:blipFill>
          <a:blip r:embed="rId2" cstate="print"/>
          <a:srcRect/>
          <a:stretch>
            <a:fillRect/>
          </a:stretch>
        </p:blipFill>
        <p:spPr bwMode="auto">
          <a:xfrm>
            <a:off x="1752600" y="1447800"/>
            <a:ext cx="5745162" cy="4016785"/>
          </a:xfrm>
          <a:prstGeom prst="rect">
            <a:avLst/>
          </a:prstGeom>
          <a:noFill/>
        </p:spPr>
      </p:pic>
      <p:sp>
        <p:nvSpPr>
          <p:cNvPr id="3" name="TextBox 2"/>
          <p:cNvSpPr txBox="1"/>
          <p:nvPr/>
        </p:nvSpPr>
        <p:spPr>
          <a:xfrm>
            <a:off x="5257800" y="5715000"/>
            <a:ext cx="3886200" cy="646331"/>
          </a:xfrm>
          <a:prstGeom prst="rect">
            <a:avLst/>
          </a:prstGeom>
          <a:noFill/>
        </p:spPr>
        <p:txBody>
          <a:bodyPr wrap="square" rtlCol="0">
            <a:spAutoFit/>
          </a:bodyPr>
          <a:lstStyle/>
          <a:p>
            <a:r>
              <a:rPr lang="en-US" sz="3600" b="1" dirty="0" smtClean="0"/>
              <a:t>BREAK TIME</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pPr algn="l" eaLnBrk="1" fontAlgn="auto" hangingPunct="1">
              <a:spcAft>
                <a:spcPts val="0"/>
              </a:spcAft>
              <a:defRPr/>
            </a:pPr>
            <a:r>
              <a:rPr lang="en-US" dirty="0" smtClean="0"/>
              <a:t>So What Is The Role of </a:t>
            </a:r>
            <a:br>
              <a:rPr lang="en-US" dirty="0" smtClean="0"/>
            </a:br>
            <a:r>
              <a:rPr lang="en-US" dirty="0" smtClean="0"/>
              <a:t>the Professional? </a:t>
            </a:r>
            <a:endParaRPr lang="en-US" dirty="0">
              <a:solidFill>
                <a:schemeClr val="bg1"/>
              </a:solidFill>
            </a:endParaRPr>
          </a:p>
        </p:txBody>
      </p:sp>
      <p:sp>
        <p:nvSpPr>
          <p:cNvPr id="3" name="TextBox 2"/>
          <p:cNvSpPr txBox="1"/>
          <p:nvPr/>
        </p:nvSpPr>
        <p:spPr>
          <a:xfrm>
            <a:off x="228600" y="2667000"/>
            <a:ext cx="8686800" cy="2246769"/>
          </a:xfrm>
          <a:prstGeom prst="rect">
            <a:avLst/>
          </a:prstGeom>
          <a:noFill/>
        </p:spPr>
        <p:txBody>
          <a:bodyPr>
            <a:spAutoFit/>
          </a:bodyPr>
          <a:lstStyle/>
          <a:p>
            <a:pPr fontAlgn="auto">
              <a:spcBef>
                <a:spcPts val="0"/>
              </a:spcBef>
              <a:spcAft>
                <a:spcPts val="0"/>
              </a:spcAft>
              <a:defRPr/>
            </a:pPr>
            <a:endParaRPr lang="en-US" sz="2800" b="1" dirty="0" smtClean="0">
              <a:solidFill>
                <a:schemeClr val="accent1">
                  <a:lumMod val="50000"/>
                </a:schemeClr>
              </a:solidFill>
              <a:latin typeface="+mn-lt"/>
              <a:cs typeface="+mn-cs"/>
            </a:endParaRPr>
          </a:p>
          <a:p>
            <a:pPr fontAlgn="auto">
              <a:spcBef>
                <a:spcPts val="0"/>
              </a:spcBef>
              <a:spcAft>
                <a:spcPts val="0"/>
              </a:spcAft>
              <a:buFont typeface="Wingdings" pitchFamily="2" charset="2"/>
              <a:buChar char="ü"/>
              <a:defRPr/>
            </a:pPr>
            <a:r>
              <a:rPr lang="en-US" sz="2800" b="1" dirty="0" smtClean="0">
                <a:solidFill>
                  <a:schemeClr val="accent1">
                    <a:lumMod val="50000"/>
                  </a:schemeClr>
                </a:solidFill>
                <a:latin typeface="+mn-lt"/>
                <a:cs typeface="+mn-cs"/>
              </a:rPr>
              <a:t> Develop an individually-tailored treatment plan to facilitate the lifestyle changes that are needed for meaningful recovery</a:t>
            </a:r>
            <a:endParaRPr lang="en-US" sz="2800" b="1" dirty="0">
              <a:solidFill>
                <a:schemeClr val="accent1">
                  <a:lumMod val="50000"/>
                </a:schemeClr>
              </a:solidFill>
              <a:latin typeface="+mn-lt"/>
              <a:cs typeface="+mn-cs"/>
            </a:endParaRPr>
          </a:p>
          <a:p>
            <a:pPr fontAlgn="auto">
              <a:spcBef>
                <a:spcPts val="0"/>
              </a:spcBef>
              <a:spcAft>
                <a:spcPts val="0"/>
              </a:spcAft>
              <a:defRPr/>
            </a:pPr>
            <a:r>
              <a:rPr lang="en-US" sz="2800" b="1" dirty="0" smtClean="0">
                <a:solidFill>
                  <a:schemeClr val="accent1">
                    <a:lumMod val="50000"/>
                  </a:schemeClr>
                </a:solidFill>
              </a:rPr>
              <a:t> </a:t>
            </a:r>
            <a:endParaRPr lang="en-US" sz="2800" b="1" dirty="0">
              <a:solidFill>
                <a:schemeClr val="accent1">
                  <a:lumMod val="50000"/>
                </a:schemeClr>
              </a:solidFill>
              <a:latin typeface="+mn-lt"/>
              <a:cs typeface="+mn-cs"/>
            </a:endParaRPr>
          </a:p>
        </p:txBody>
      </p:sp>
      <p:pic>
        <p:nvPicPr>
          <p:cNvPr id="47108" name="Picture 2" descr="http://tbn0.google.com/images?q=tbn:cjkQXDaIpRvw9M:http://www.dreamstime.com/counseling-session-or-salesman-thumb2099850.jpg">
            <a:hlinkClick r:id="rId2"/>
          </p:cNvPr>
          <p:cNvPicPr>
            <a:picLocks noChangeAspect="1" noChangeArrowheads="1"/>
          </p:cNvPicPr>
          <p:nvPr/>
        </p:nvPicPr>
        <p:blipFill>
          <a:blip r:embed="rId3" cstate="print"/>
          <a:srcRect/>
          <a:stretch>
            <a:fillRect/>
          </a:stretch>
        </p:blipFill>
        <p:spPr bwMode="auto">
          <a:xfrm rot="262162">
            <a:off x="7201859" y="899056"/>
            <a:ext cx="1639089" cy="108789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i="1" dirty="0" smtClean="0"/>
              <a:t>Life Style</a:t>
            </a:r>
            <a:r>
              <a:rPr lang="en-US" dirty="0" smtClean="0"/>
              <a:t> (Alder, 1931)</a:t>
            </a:r>
            <a:endParaRPr lang="en-US" dirty="0"/>
          </a:p>
        </p:txBody>
      </p:sp>
      <p:sp>
        <p:nvSpPr>
          <p:cNvPr id="3" name="Content Placeholder 2"/>
          <p:cNvSpPr>
            <a:spLocks noGrp="1"/>
          </p:cNvSpPr>
          <p:nvPr>
            <p:ph idx="1"/>
          </p:nvPr>
        </p:nvSpPr>
        <p:spPr>
          <a:xfrm>
            <a:off x="762000" y="2362200"/>
            <a:ext cx="7583488" cy="4007224"/>
          </a:xfrm>
        </p:spPr>
        <p:txBody>
          <a:bodyPr>
            <a:normAutofit/>
          </a:bodyPr>
          <a:lstStyle/>
          <a:p>
            <a:pPr>
              <a:buFontTx/>
              <a:buChar char="•"/>
            </a:pPr>
            <a:r>
              <a:rPr lang="en-US" sz="2800" dirty="0"/>
              <a:t>P</a:t>
            </a:r>
            <a:r>
              <a:rPr lang="en-US" sz="2800" dirty="0" smtClean="0"/>
              <a:t>atterns </a:t>
            </a:r>
            <a:r>
              <a:rPr lang="en-US" sz="2800" dirty="0"/>
              <a:t>form in childhood as a way to cope with any feelings and beliefs of inferiority that </a:t>
            </a:r>
            <a:r>
              <a:rPr lang="en-US" sz="2800" dirty="0" smtClean="0"/>
              <a:t>emerge</a:t>
            </a:r>
          </a:p>
          <a:p>
            <a:pPr>
              <a:buFontTx/>
              <a:buChar char="•"/>
            </a:pPr>
            <a:r>
              <a:rPr lang="en-US" sz="2800" dirty="0"/>
              <a:t>T</a:t>
            </a:r>
            <a:r>
              <a:rPr lang="en-US" sz="2800" dirty="0" smtClean="0"/>
              <a:t>he </a:t>
            </a:r>
            <a:r>
              <a:rPr lang="en-US" sz="2800" dirty="0"/>
              <a:t>pair of glasses through which an individual sees the world, glasses that we have designed to deal with our feelings of inferiority</a:t>
            </a:r>
            <a:endParaRPr lang="en-US" sz="2800" dirty="0" smtClean="0"/>
          </a:p>
        </p:txBody>
      </p:sp>
      <p:pic>
        <p:nvPicPr>
          <p:cNvPr id="4" name="Picture 3"/>
          <p:cNvPicPr>
            <a:picLocks noChangeAspect="1"/>
          </p:cNvPicPr>
          <p:nvPr/>
        </p:nvPicPr>
        <p:blipFill>
          <a:blip r:embed="rId2"/>
          <a:stretch>
            <a:fillRect/>
          </a:stretch>
        </p:blipFill>
        <p:spPr>
          <a:xfrm>
            <a:off x="6934200" y="457200"/>
            <a:ext cx="1467409" cy="1816100"/>
          </a:xfrm>
          <a:prstGeom prst="rect">
            <a:avLst/>
          </a:prstGeom>
        </p:spPr>
      </p:pic>
    </p:spTree>
    <p:extLst>
      <p:ext uri="{BB962C8B-B14F-4D97-AF65-F5344CB8AC3E}">
        <p14:creationId xmlns:p14="http://schemas.microsoft.com/office/powerpoint/2010/main" val="409659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a:t>
            </a:r>
            <a:r>
              <a:rPr lang="en-US" dirty="0"/>
              <a:t>W</a:t>
            </a:r>
            <a:r>
              <a:rPr lang="en-US" dirty="0" smtClean="0"/>
              <a:t>orks for Addiction </a:t>
            </a:r>
            <a:r>
              <a:rPr lang="en-US" dirty="0"/>
              <a:t>T</a:t>
            </a:r>
            <a:r>
              <a:rPr lang="en-US" dirty="0" smtClean="0"/>
              <a:t>reatment?</a:t>
            </a:r>
            <a:endParaRPr lang="en-US" dirty="0"/>
          </a:p>
        </p:txBody>
      </p:sp>
      <p:sp>
        <p:nvSpPr>
          <p:cNvPr id="3" name="Content Placeholder 2"/>
          <p:cNvSpPr>
            <a:spLocks noGrp="1"/>
          </p:cNvSpPr>
          <p:nvPr>
            <p:ph idx="1"/>
          </p:nvPr>
        </p:nvSpPr>
        <p:spPr>
          <a:xfrm>
            <a:off x="457200" y="1828800"/>
            <a:ext cx="8229600" cy="4495800"/>
          </a:xfrm>
        </p:spPr>
        <p:txBody>
          <a:bodyPr>
            <a:normAutofit/>
          </a:bodyPr>
          <a:lstStyle/>
          <a:p>
            <a:r>
              <a:rPr lang="en-US" sz="2800" dirty="0" smtClean="0"/>
              <a:t>A meta-analysis examining all studies on bona fide treatments for alcohol dependence and abuse (e.g., CBT, 12-steps, PDT, Relapse Prevention therapy) conducted between 1960-2007 found no statistical significance amongst the treatments (</a:t>
            </a:r>
            <a:r>
              <a:rPr lang="en-US" sz="2800" dirty="0" err="1" smtClean="0"/>
              <a:t>Imel</a:t>
            </a:r>
            <a:r>
              <a:rPr lang="en-US" sz="2800" dirty="0" smtClean="0"/>
              <a:t>, </a:t>
            </a:r>
            <a:r>
              <a:rPr lang="en-US" sz="2800" dirty="0" err="1" smtClean="0"/>
              <a:t>Wampold</a:t>
            </a:r>
            <a:r>
              <a:rPr lang="en-US" sz="2800" dirty="0" smtClean="0"/>
              <a:t>, Miller, &amp; Fleming, 2008). </a:t>
            </a:r>
          </a:p>
          <a:p>
            <a:r>
              <a:rPr lang="en-US" sz="2800" dirty="0" smtClean="0"/>
              <a:t>The only factor leading to any statistically significant impact was </a:t>
            </a:r>
            <a:r>
              <a:rPr lang="en-US" sz="2800" i="1" dirty="0" smtClean="0"/>
              <a:t>therapist allegiance. </a:t>
            </a:r>
            <a:endParaRPr lang="en-US" sz="2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SAMHSA</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For many professionals, the “gold standard” of what constitutes an evidence-based practice or promising practice is one that is catalogued by SAMHSA: </a:t>
            </a:r>
          </a:p>
          <a:p>
            <a:pPr marL="0" indent="0">
              <a:buNone/>
            </a:pPr>
            <a:r>
              <a:rPr lang="en-US" sz="3600" u="sng" dirty="0">
                <a:hlinkClick r:id="rId2"/>
              </a:rPr>
              <a:t>http://www.nrepp.samhsa.gov/</a:t>
            </a:r>
            <a:r>
              <a:rPr lang="en-US" sz="3600" dirty="0"/>
              <a:t>  </a:t>
            </a:r>
          </a:p>
          <a:p>
            <a:pPr marL="0" indent="0">
              <a:buNone/>
            </a:pPr>
            <a:endParaRPr lang="en-US" sz="3600" dirty="0"/>
          </a:p>
        </p:txBody>
      </p:sp>
      <p:pic>
        <p:nvPicPr>
          <p:cNvPr id="4" name="Picture 3"/>
          <p:cNvPicPr>
            <a:picLocks noChangeAspect="1"/>
          </p:cNvPicPr>
          <p:nvPr/>
        </p:nvPicPr>
        <p:blipFill>
          <a:blip r:embed="rId3"/>
          <a:stretch>
            <a:fillRect/>
          </a:stretch>
        </p:blipFill>
        <p:spPr>
          <a:xfrm>
            <a:off x="4343400" y="304800"/>
            <a:ext cx="4241800" cy="1181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143000"/>
          </a:xfrm>
        </p:spPr>
        <p:txBody>
          <a:bodyPr rtlCol="0">
            <a:noAutofit/>
          </a:bodyPr>
          <a:lstStyle/>
          <a:p>
            <a:pPr eaLnBrk="1" fontAlgn="auto" hangingPunct="1">
              <a:spcAft>
                <a:spcPts val="0"/>
              </a:spcAft>
              <a:defRPr/>
            </a:pPr>
            <a:r>
              <a:rPr lang="en-US" sz="4000" dirty="0" smtClean="0">
                <a:ea typeface="+mj-ea"/>
                <a:cs typeface="Arabic Typesetting" pitchFamily="66" charset="-78"/>
              </a:rPr>
              <a:t>From the American Psychological Association</a:t>
            </a:r>
            <a:r>
              <a:rPr lang="en-US" sz="4000" i="1" dirty="0" smtClean="0">
                <a:ea typeface="+mj-ea"/>
                <a:cs typeface="Arabic Typesetting" pitchFamily="66" charset="-78"/>
              </a:rPr>
              <a:t> </a:t>
            </a:r>
            <a:r>
              <a:rPr lang="en-US" sz="4000" dirty="0" smtClean="0">
                <a:ea typeface="+mj-ea"/>
                <a:cs typeface="Arabic Typesetting" pitchFamily="66" charset="-78"/>
              </a:rPr>
              <a:t>(2006)</a:t>
            </a:r>
          </a:p>
        </p:txBody>
      </p:sp>
      <p:sp>
        <p:nvSpPr>
          <p:cNvPr id="15362" name="TextBox 2"/>
          <p:cNvSpPr txBox="1">
            <a:spLocks noChangeArrowheads="1"/>
          </p:cNvSpPr>
          <p:nvPr/>
        </p:nvSpPr>
        <p:spPr bwMode="auto">
          <a:xfrm>
            <a:off x="533400" y="2209800"/>
            <a:ext cx="8991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v"/>
            </a:pPr>
            <a:r>
              <a:rPr lang="en-US" sz="2800" dirty="0">
                <a:latin typeface="Arabic Typesetting" charset="0"/>
                <a:cs typeface="Arabic Typesetting" charset="0"/>
              </a:rPr>
              <a:t> </a:t>
            </a:r>
            <a:r>
              <a:rPr lang="en-US" sz="3600" dirty="0">
                <a:latin typeface="+mn-lt"/>
                <a:cs typeface="Arabic Typesetting" charset="0"/>
              </a:rPr>
              <a:t>An </a:t>
            </a:r>
            <a:r>
              <a:rPr lang="en-US" sz="3600" i="1" dirty="0">
                <a:latin typeface="+mn-lt"/>
                <a:cs typeface="Arabic Typesetting" charset="0"/>
              </a:rPr>
              <a:t>evidence-based practice</a:t>
            </a:r>
            <a:r>
              <a:rPr lang="en-US" sz="3600" dirty="0">
                <a:latin typeface="+mn-lt"/>
                <a:cs typeface="Arabic Typesetting" charset="0"/>
              </a:rPr>
              <a:t> in psychology is </a:t>
            </a:r>
            <a:r>
              <a:rPr lang="ja-JP" altLang="en-US" sz="3600" dirty="0">
                <a:latin typeface="+mn-lt"/>
                <a:cs typeface="Arabic Typesetting" charset="0"/>
              </a:rPr>
              <a:t>“</a:t>
            </a:r>
            <a:r>
              <a:rPr lang="en-US" altLang="ja-JP" sz="3600" dirty="0">
                <a:latin typeface="+mn-lt"/>
                <a:cs typeface="Arabic Typesetting" charset="0"/>
              </a:rPr>
              <a:t>the best available research with clinical expertise in the context of patient characteristics, culture, and preferences</a:t>
            </a:r>
            <a:r>
              <a:rPr lang="ja-JP" altLang="en-US" sz="3600" dirty="0">
                <a:latin typeface="+mn-lt"/>
                <a:cs typeface="Arabic Typesetting" charset="0"/>
              </a:rPr>
              <a:t>”</a:t>
            </a:r>
            <a:r>
              <a:rPr lang="en-US" altLang="ja-JP" sz="3600" dirty="0">
                <a:latin typeface="+mn-lt"/>
                <a:cs typeface="Arabic Typesetting" charset="0"/>
              </a:rPr>
              <a:t> </a:t>
            </a:r>
          </a:p>
          <a:p>
            <a:pPr eaLnBrk="1" hangingPunct="1">
              <a:buFont typeface="Wingdings" charset="0"/>
              <a:buChar char="v"/>
            </a:pPr>
            <a:endParaRPr lang="en-US" sz="3600" dirty="0">
              <a:latin typeface="Arabic Typesetting" charset="0"/>
              <a:cs typeface="Arabic Typesetting" charset="0"/>
            </a:endParaRPr>
          </a:p>
        </p:txBody>
      </p:sp>
      <p:pic>
        <p:nvPicPr>
          <p:cNvPr id="15363" name="Picture 2" descr="C:\Users\jmarich\AppData\Local\Microsoft\Windows\Temporary Internet Files\Content.IE5\6MPDNAXU\MC90029493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64820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292396"/>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NIDA: 13 Principles </a:t>
            </a:r>
            <a:endParaRPr lang="en-US" dirty="0"/>
          </a:p>
        </p:txBody>
      </p:sp>
      <p:sp>
        <p:nvSpPr>
          <p:cNvPr id="3" name="Content Placeholder 2"/>
          <p:cNvSpPr>
            <a:spLocks noGrp="1"/>
          </p:cNvSpPr>
          <p:nvPr>
            <p:ph idx="1"/>
          </p:nvPr>
        </p:nvSpPr>
        <p:spPr>
          <a:xfrm>
            <a:off x="381000" y="1981200"/>
            <a:ext cx="8458200" cy="4419600"/>
          </a:xfrm>
        </p:spPr>
        <p:txBody>
          <a:bodyPr>
            <a:normAutofit fontScale="92500" lnSpcReduction="10000"/>
          </a:bodyPr>
          <a:lstStyle/>
          <a:p>
            <a:pPr marL="457200" indent="-457200">
              <a:buAutoNum type="arabicPeriod"/>
            </a:pPr>
            <a:r>
              <a:rPr lang="en-US" sz="2400" b="1" dirty="0" smtClean="0"/>
              <a:t>No </a:t>
            </a:r>
            <a:r>
              <a:rPr lang="en-US" sz="2400" b="1" dirty="0"/>
              <a:t>single treatment is appropriate for all individuals</a:t>
            </a:r>
            <a:r>
              <a:rPr lang="en-US" sz="2400" b="1" dirty="0" smtClean="0"/>
              <a:t>.</a:t>
            </a:r>
          </a:p>
          <a:p>
            <a:pPr marL="457200" indent="-457200">
              <a:buAutoNum type="arabicPeriod"/>
            </a:pPr>
            <a:r>
              <a:rPr lang="en-US" sz="2400" b="1" dirty="0"/>
              <a:t>Treatment needs to be readily available</a:t>
            </a:r>
            <a:r>
              <a:rPr lang="en-US" sz="2400" b="1" dirty="0" smtClean="0"/>
              <a:t>.</a:t>
            </a:r>
          </a:p>
          <a:p>
            <a:pPr marL="457200" indent="-457200">
              <a:buAutoNum type="arabicPeriod"/>
            </a:pPr>
            <a:r>
              <a:rPr lang="en-US" sz="2400" b="1" dirty="0"/>
              <a:t>Effective treatment attends to multiple needs</a:t>
            </a:r>
            <a:r>
              <a:rPr lang="en-US" sz="2400" dirty="0"/>
              <a:t> </a:t>
            </a:r>
            <a:r>
              <a:rPr lang="en-US" sz="2400" b="1" dirty="0"/>
              <a:t>of the individual, not just his or her drug use</a:t>
            </a:r>
            <a:r>
              <a:rPr lang="en-US" sz="2400" b="1" dirty="0" smtClean="0"/>
              <a:t>.</a:t>
            </a:r>
          </a:p>
          <a:p>
            <a:pPr marL="457200" indent="-457200">
              <a:buAutoNum type="arabicPeriod"/>
            </a:pPr>
            <a:r>
              <a:rPr lang="en-US" sz="2400" b="1" dirty="0"/>
              <a:t>Treatment needs to be </a:t>
            </a:r>
            <a:r>
              <a:rPr lang="en-US" sz="2400" b="1" dirty="0" smtClean="0"/>
              <a:t>flexible</a:t>
            </a:r>
          </a:p>
          <a:p>
            <a:pPr marL="457200" indent="-457200">
              <a:buAutoNum type="arabicPeriod"/>
            </a:pPr>
            <a:r>
              <a:rPr lang="en-US" sz="2400" b="1" dirty="0"/>
              <a:t>Remaining in treatment for an adequate period of time is critical for treatment effectiveness</a:t>
            </a:r>
            <a:r>
              <a:rPr lang="en-US" sz="2400" b="1" dirty="0" smtClean="0"/>
              <a:t>.</a:t>
            </a:r>
          </a:p>
          <a:p>
            <a:pPr marL="457200" indent="-457200">
              <a:buAutoNum type="arabicPeriod"/>
            </a:pPr>
            <a:r>
              <a:rPr lang="en-US" sz="2400" b="1" dirty="0"/>
              <a:t>Individual and/or group counseling and other behavioral therapies are critical components of effective treatment for addiction.</a:t>
            </a:r>
            <a:r>
              <a:rPr lang="en-US" sz="2400" dirty="0"/>
              <a:t> </a:t>
            </a:r>
            <a:endParaRPr lang="en-US" sz="2400" dirty="0" smtClean="0"/>
          </a:p>
        </p:txBody>
      </p:sp>
    </p:spTree>
    <p:extLst>
      <p:ext uri="{BB962C8B-B14F-4D97-AF65-F5344CB8AC3E}">
        <p14:creationId xmlns:p14="http://schemas.microsoft.com/office/powerpoint/2010/main" val="241139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NIDA: 13 Principles </a:t>
            </a:r>
            <a:endParaRPr lang="en-US" dirty="0"/>
          </a:p>
        </p:txBody>
      </p:sp>
      <p:sp>
        <p:nvSpPr>
          <p:cNvPr id="3" name="Content Placeholder 2"/>
          <p:cNvSpPr>
            <a:spLocks noGrp="1"/>
          </p:cNvSpPr>
          <p:nvPr>
            <p:ph idx="1"/>
          </p:nvPr>
        </p:nvSpPr>
        <p:spPr>
          <a:xfrm>
            <a:off x="381000" y="1981200"/>
            <a:ext cx="8458200" cy="4419600"/>
          </a:xfrm>
        </p:spPr>
        <p:txBody>
          <a:bodyPr>
            <a:normAutofit fontScale="62500" lnSpcReduction="20000"/>
          </a:bodyPr>
          <a:lstStyle/>
          <a:p>
            <a:pPr marL="514350" indent="-514350">
              <a:buAutoNum type="arabicPeriod" startAt="7"/>
            </a:pPr>
            <a:r>
              <a:rPr lang="en-US" sz="3100" b="1" dirty="0" smtClean="0"/>
              <a:t>Medications </a:t>
            </a:r>
            <a:r>
              <a:rPr lang="en-US" sz="3100" b="1" dirty="0"/>
              <a:t>are an important element of treatment for many </a:t>
            </a:r>
            <a:r>
              <a:rPr lang="en-US" sz="3100" b="1" dirty="0" smtClean="0"/>
              <a:t>patients</a:t>
            </a:r>
          </a:p>
          <a:p>
            <a:pPr marL="514350" indent="-514350">
              <a:buAutoNum type="arabicPeriod" startAt="7"/>
            </a:pPr>
            <a:r>
              <a:rPr lang="en-US" sz="3100" b="1" dirty="0" smtClean="0"/>
              <a:t>Addicted </a:t>
            </a:r>
            <a:r>
              <a:rPr lang="en-US" sz="3100" b="1" dirty="0"/>
              <a:t>or drug-abusing individuals with coexisting mental disorders should have both disorders treated in an integrated </a:t>
            </a:r>
            <a:r>
              <a:rPr lang="en-US" sz="3100" b="1" dirty="0" smtClean="0"/>
              <a:t>way.</a:t>
            </a:r>
          </a:p>
          <a:p>
            <a:pPr marL="514350" indent="-514350">
              <a:buAutoNum type="arabicPeriod" startAt="7"/>
            </a:pPr>
            <a:r>
              <a:rPr lang="en-US" sz="3100" b="1" dirty="0" smtClean="0"/>
              <a:t>Medical </a:t>
            </a:r>
            <a:r>
              <a:rPr lang="en-US" sz="3100" b="1" dirty="0"/>
              <a:t>detoxification is only the first stage of addiction </a:t>
            </a:r>
            <a:r>
              <a:rPr lang="en-US" sz="3100" b="1" dirty="0" smtClean="0"/>
              <a:t>treatment</a:t>
            </a:r>
          </a:p>
          <a:p>
            <a:pPr marL="514350" indent="-514350">
              <a:buAutoNum type="arabicPeriod" startAt="7"/>
            </a:pPr>
            <a:r>
              <a:rPr lang="en-US" sz="3100" b="1" dirty="0" smtClean="0"/>
              <a:t>Treatment </a:t>
            </a:r>
            <a:r>
              <a:rPr lang="en-US" sz="3100" b="1" dirty="0"/>
              <a:t>does not need to be voluntary to be effective.</a:t>
            </a:r>
            <a:r>
              <a:rPr lang="en-US" sz="3100" dirty="0"/>
              <a:t> </a:t>
            </a:r>
            <a:endParaRPr lang="en-US" sz="3100" dirty="0" smtClean="0"/>
          </a:p>
          <a:p>
            <a:pPr marL="514350" indent="-514350">
              <a:buAutoNum type="arabicPeriod" startAt="7"/>
            </a:pPr>
            <a:r>
              <a:rPr lang="en-US" sz="3100" b="1" dirty="0" smtClean="0"/>
              <a:t>Possible </a:t>
            </a:r>
            <a:r>
              <a:rPr lang="en-US" sz="3100" b="1" dirty="0"/>
              <a:t>drug use during treatment must be monitored </a:t>
            </a:r>
            <a:r>
              <a:rPr lang="en-US" sz="3100" b="1" dirty="0" smtClean="0"/>
              <a:t>continuously.</a:t>
            </a:r>
          </a:p>
          <a:p>
            <a:pPr marL="514350" indent="-514350">
              <a:buAutoNum type="arabicPeriod" startAt="7"/>
            </a:pPr>
            <a:r>
              <a:rPr lang="en-US" sz="3100" b="1" dirty="0" smtClean="0"/>
              <a:t>Treatment </a:t>
            </a:r>
            <a:r>
              <a:rPr lang="en-US" sz="3100" b="1" dirty="0"/>
              <a:t>programs should provide assessment for HIV/AIDS, hepatitis B and C, tuberculosis and other infectious </a:t>
            </a:r>
            <a:r>
              <a:rPr lang="en-US" sz="3100" b="1" dirty="0" smtClean="0"/>
              <a:t>diseases</a:t>
            </a:r>
          </a:p>
          <a:p>
            <a:pPr marL="514350" indent="-514350">
              <a:buAutoNum type="arabicPeriod" startAt="7"/>
            </a:pPr>
            <a:r>
              <a:rPr lang="en-US" sz="3100" b="1" dirty="0" smtClean="0"/>
              <a:t>Recovery </a:t>
            </a:r>
            <a:r>
              <a:rPr lang="en-US" sz="3100" b="1" dirty="0"/>
              <a:t>from drug addiction can be a long-term process</a:t>
            </a:r>
          </a:p>
          <a:p>
            <a:pPr marL="0" indent="0">
              <a:buNone/>
            </a:pPr>
            <a:endParaRPr lang="en-US" sz="2400" b="1" dirty="0" smtClean="0"/>
          </a:p>
        </p:txBody>
      </p:sp>
    </p:spTree>
    <p:extLst>
      <p:ext uri="{BB962C8B-B14F-4D97-AF65-F5344CB8AC3E}">
        <p14:creationId xmlns:p14="http://schemas.microsoft.com/office/powerpoint/2010/main" val="21029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Stages of Change</a:t>
            </a:r>
            <a:br>
              <a:rPr lang="en-US" dirty="0" smtClean="0"/>
            </a:br>
            <a:r>
              <a:rPr lang="en-US" sz="2000" dirty="0" smtClean="0"/>
              <a:t>(</a:t>
            </a:r>
            <a:r>
              <a:rPr lang="en-US" sz="2000" dirty="0" err="1" smtClean="0"/>
              <a:t>Prochaska</a:t>
            </a:r>
            <a:r>
              <a:rPr lang="en-US" sz="2000" dirty="0" smtClean="0"/>
              <a:t>, Norcross, &amp; </a:t>
            </a:r>
            <a:r>
              <a:rPr lang="en-US" sz="2000" dirty="0" err="1" smtClean="0"/>
              <a:t>DiClemente</a:t>
            </a:r>
            <a:r>
              <a:rPr lang="en-US" sz="2000" dirty="0" smtClean="0"/>
              <a:t>, 1994)</a:t>
            </a:r>
            <a:endParaRPr lang="en-US" sz="2000" dirty="0"/>
          </a:p>
        </p:txBody>
      </p:sp>
      <p:sp>
        <p:nvSpPr>
          <p:cNvPr id="3" name="Content Placeholder 2"/>
          <p:cNvSpPr>
            <a:spLocks noGrp="1"/>
          </p:cNvSpPr>
          <p:nvPr>
            <p:ph idx="1"/>
          </p:nvPr>
        </p:nvSpPr>
        <p:spPr>
          <a:xfrm>
            <a:off x="762000" y="1981200"/>
            <a:ext cx="7583488" cy="4007224"/>
          </a:xfrm>
        </p:spPr>
        <p:txBody>
          <a:bodyPr>
            <a:normAutofit/>
          </a:bodyPr>
          <a:lstStyle/>
          <a:p>
            <a:pPr>
              <a:buFontTx/>
              <a:buChar char="•"/>
            </a:pPr>
            <a:r>
              <a:rPr lang="en-US" sz="2800" dirty="0" err="1" smtClean="0"/>
              <a:t>Precontemplation</a:t>
            </a:r>
            <a:endParaRPr lang="en-US" sz="2800" dirty="0" smtClean="0"/>
          </a:p>
          <a:p>
            <a:pPr>
              <a:buFontTx/>
              <a:buChar char="•"/>
            </a:pPr>
            <a:r>
              <a:rPr lang="en-US" sz="2800" dirty="0" smtClean="0"/>
              <a:t>Contemplation</a:t>
            </a:r>
          </a:p>
          <a:p>
            <a:pPr>
              <a:buFontTx/>
              <a:buChar char="•"/>
            </a:pPr>
            <a:r>
              <a:rPr lang="en-US" sz="2800" dirty="0" smtClean="0"/>
              <a:t>Preparation</a:t>
            </a:r>
          </a:p>
          <a:p>
            <a:pPr>
              <a:buFontTx/>
              <a:buChar char="•"/>
            </a:pPr>
            <a:r>
              <a:rPr lang="en-US" sz="2800" dirty="0" smtClean="0"/>
              <a:t>Action</a:t>
            </a:r>
          </a:p>
          <a:p>
            <a:pPr>
              <a:buFontTx/>
              <a:buChar char="•"/>
            </a:pPr>
            <a:r>
              <a:rPr lang="en-US" sz="2800" dirty="0" smtClean="0"/>
              <a:t>Maintenance</a:t>
            </a:r>
          </a:p>
          <a:p>
            <a:pPr>
              <a:buFontTx/>
              <a:buChar char="•"/>
            </a:pPr>
            <a:r>
              <a:rPr lang="en-US" sz="2800" dirty="0" smtClean="0"/>
              <a:t>Termination</a:t>
            </a:r>
          </a:p>
        </p:txBody>
      </p:sp>
      <p:pic>
        <p:nvPicPr>
          <p:cNvPr id="5" name="Picture 4"/>
          <p:cNvPicPr>
            <a:picLocks noChangeAspect="1"/>
          </p:cNvPicPr>
          <p:nvPr/>
        </p:nvPicPr>
        <p:blipFill>
          <a:blip r:embed="rId2"/>
          <a:stretch>
            <a:fillRect/>
          </a:stretch>
        </p:blipFill>
        <p:spPr>
          <a:xfrm>
            <a:off x="4495800" y="2052637"/>
            <a:ext cx="3911600" cy="3929063"/>
          </a:xfrm>
          <a:prstGeom prst="rect">
            <a:avLst/>
          </a:prstGeom>
        </p:spPr>
      </p:pic>
    </p:spTree>
    <p:extLst>
      <p:ext uri="{BB962C8B-B14F-4D97-AF65-F5344CB8AC3E}">
        <p14:creationId xmlns:p14="http://schemas.microsoft.com/office/powerpoint/2010/main" val="2321800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noAutofit/>
          </a:bodyPr>
          <a:lstStyle/>
          <a:p>
            <a:r>
              <a:rPr lang="en-US" sz="2800" dirty="0" smtClean="0"/>
              <a:t>Evans &amp; </a:t>
            </a:r>
            <a:r>
              <a:rPr lang="en-US" sz="2800" dirty="0"/>
              <a:t>S</a:t>
            </a:r>
            <a:r>
              <a:rPr lang="en-US" sz="2800" dirty="0" smtClean="0"/>
              <a:t>ullivan (1995): </a:t>
            </a:r>
            <a:br>
              <a:rPr lang="en-US" sz="2800" dirty="0" smtClean="0"/>
            </a:br>
            <a:r>
              <a:rPr lang="en-US" sz="2800" dirty="0" smtClean="0"/>
              <a:t>An </a:t>
            </a:r>
            <a:r>
              <a:rPr lang="en-US" sz="2800" dirty="0"/>
              <a:t>E</a:t>
            </a:r>
            <a:r>
              <a:rPr lang="en-US" sz="2800" dirty="0" smtClean="0"/>
              <a:t>xcellent Model for “Tying it All </a:t>
            </a:r>
            <a:r>
              <a:rPr lang="en-US" sz="2800" dirty="0"/>
              <a:t>T</a:t>
            </a:r>
            <a:r>
              <a:rPr lang="en-US" sz="2800" dirty="0" smtClean="0"/>
              <a:t>ogether”</a:t>
            </a:r>
            <a:endParaRPr lang="en-US" sz="2800" dirty="0"/>
          </a:p>
        </p:txBody>
      </p:sp>
      <p:sp>
        <p:nvSpPr>
          <p:cNvPr id="3" name="Content Placeholder 2"/>
          <p:cNvSpPr>
            <a:spLocks noGrp="1"/>
          </p:cNvSpPr>
          <p:nvPr>
            <p:ph idx="1"/>
          </p:nvPr>
        </p:nvSpPr>
        <p:spPr>
          <a:xfrm>
            <a:off x="304800" y="2087562"/>
            <a:ext cx="8686800" cy="4770438"/>
          </a:xfrm>
        </p:spPr>
        <p:txBody>
          <a:bodyPr>
            <a:normAutofit/>
          </a:bodyPr>
          <a:lstStyle/>
          <a:p>
            <a:pPr>
              <a:buNone/>
            </a:pPr>
            <a:r>
              <a:rPr lang="en-US" dirty="0" smtClean="0"/>
              <a:t>1.) A large portion of clients presenting for treatment in any setting have a history of trauma. Respecting this history enhances treatment. </a:t>
            </a:r>
          </a:p>
          <a:p>
            <a:pPr>
              <a:buNone/>
            </a:pPr>
            <a:r>
              <a:rPr lang="en-US" dirty="0" smtClean="0"/>
              <a:t>2.) Successful treatment of the trauma must include working through memories of the trauma in an experiential way, </a:t>
            </a:r>
            <a:r>
              <a:rPr lang="en-US" i="1" dirty="0" smtClean="0"/>
              <a:t>after</a:t>
            </a:r>
            <a:r>
              <a:rPr lang="en-US" dirty="0" smtClean="0"/>
              <a:t> the clinician and client have established a foundation of safety and coping skills</a:t>
            </a:r>
            <a:endParaRPr lang="en-US" dirty="0"/>
          </a:p>
        </p:txBody>
      </p:sp>
      <p:pic>
        <p:nvPicPr>
          <p:cNvPr id="6147" name="Picture 3" descr="C:\Users\jmarich\AppData\Local\Microsoft\Windows\Temporary Internet Files\Content.IE5\91XMOSKU\MCj04419640000[1].wmf"/>
          <p:cNvPicPr>
            <a:picLocks noChangeAspect="1" noChangeArrowheads="1"/>
          </p:cNvPicPr>
          <p:nvPr/>
        </p:nvPicPr>
        <p:blipFill>
          <a:blip r:embed="rId2" cstate="print"/>
          <a:srcRect/>
          <a:stretch>
            <a:fillRect/>
          </a:stretch>
        </p:blipFill>
        <p:spPr bwMode="auto">
          <a:xfrm>
            <a:off x="7615111" y="6096000"/>
            <a:ext cx="1309814" cy="441325"/>
          </a:xfrm>
          <a:prstGeom prst="rect">
            <a:avLst/>
          </a:prstGeom>
          <a:noFill/>
        </p:spPr>
      </p:pic>
    </p:spTree>
    <p:extLst>
      <p:ext uri="{BB962C8B-B14F-4D97-AF65-F5344CB8AC3E}">
        <p14:creationId xmlns:p14="http://schemas.microsoft.com/office/powerpoint/2010/main" val="2214549751"/>
      </p:ext>
    </p:extLst>
  </p:cSld>
  <p:clrMapOvr>
    <a:masterClrMapping/>
  </p:clrMapOvr>
  <p:transition xmlns:p14="http://schemas.microsoft.com/office/powerpoint/2010/main" advTm="121316"/>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239000" cy="1143000"/>
          </a:xfrm>
        </p:spPr>
        <p:txBody>
          <a:bodyPr>
            <a:normAutofit fontScale="90000"/>
          </a:bodyPr>
          <a:lstStyle/>
          <a:p>
            <a:pPr eaLnBrk="1" fontAlgn="auto" hangingPunct="1">
              <a:spcAft>
                <a:spcPts val="0"/>
              </a:spcAft>
              <a:defRPr/>
            </a:pPr>
            <a:r>
              <a:rPr lang="en-US" dirty="0" smtClean="0"/>
              <a:t>Dr. </a:t>
            </a:r>
            <a:r>
              <a:rPr lang="en-US" dirty="0" err="1" smtClean="0"/>
              <a:t>Marich’s</a:t>
            </a:r>
            <a:r>
              <a:rPr lang="en-US" dirty="0" smtClean="0"/>
              <a:t> </a:t>
            </a:r>
            <a:br>
              <a:rPr lang="en-US" dirty="0" smtClean="0"/>
            </a:br>
            <a:r>
              <a:rPr lang="en-US" dirty="0" smtClean="0"/>
              <a:t>Working Definition</a:t>
            </a:r>
            <a:endParaRPr lang="en-US" dirty="0"/>
          </a:p>
        </p:txBody>
      </p:sp>
      <p:sp>
        <p:nvSpPr>
          <p:cNvPr id="13315" name="Content Placeholder 2"/>
          <p:cNvSpPr>
            <a:spLocks noGrp="1"/>
          </p:cNvSpPr>
          <p:nvPr>
            <p:ph idx="1"/>
          </p:nvPr>
        </p:nvSpPr>
        <p:spPr>
          <a:xfrm>
            <a:off x="304800" y="2133600"/>
            <a:ext cx="8686800" cy="4525963"/>
          </a:xfrm>
        </p:spPr>
        <p:txBody>
          <a:bodyPr/>
          <a:lstStyle/>
          <a:p>
            <a:pPr eaLnBrk="1" hangingPunct="1"/>
            <a:r>
              <a:rPr lang="en-US" sz="3200" i="1" dirty="0" smtClean="0"/>
              <a:t>Addiction</a:t>
            </a:r>
            <a:r>
              <a:rPr lang="en-US" sz="3200" dirty="0" smtClean="0"/>
              <a:t> is continuing to do something (e.g., drink alcohol, smoke cigarettes, gamble, engage in sexual activity), even when the activity causes repeated pain and </a:t>
            </a:r>
            <a:r>
              <a:rPr lang="en-US" sz="3200" u="sng" dirty="0" smtClean="0"/>
              <a:t>consequences</a:t>
            </a:r>
            <a:r>
              <a:rPr lang="en-US" sz="3200" dirty="0" smtClean="0"/>
              <a:t>.</a:t>
            </a:r>
          </a:p>
          <a:p>
            <a:pPr eaLnBrk="1" hangingPunct="1">
              <a:buFont typeface="Wingdings 2" pitchFamily="18" charset="2"/>
              <a:buNone/>
            </a:pPr>
            <a:endParaRPr lang="en-US" dirty="0" smtClean="0"/>
          </a:p>
          <a:p>
            <a:pPr eaLnBrk="1" hangingPunct="1">
              <a:buFont typeface="Wingdings 2" pitchFamily="18" charset="2"/>
              <a:buNone/>
            </a:pPr>
            <a:r>
              <a:rPr lang="en-US" sz="2000" dirty="0" smtClean="0"/>
              <a:t>SOURCE: GWC, Inc. (1993), </a:t>
            </a:r>
            <a:r>
              <a:rPr lang="en-US" sz="2000" i="1" dirty="0" smtClean="0"/>
              <a:t>Human Addiction</a:t>
            </a:r>
            <a:endParaRPr lang="en-US" sz="2000" dirty="0" smtClean="0"/>
          </a:p>
          <a:p>
            <a:pPr eaLnBrk="1" hangingPunct="1">
              <a:buFont typeface="Wingdings 2" pitchFamily="18" charset="2"/>
              <a:buNone/>
            </a:pPr>
            <a:endParaRPr lang="en-US" dirty="0" smtClean="0"/>
          </a:p>
        </p:txBody>
      </p:sp>
      <p:pic>
        <p:nvPicPr>
          <p:cNvPr id="13316" name="Picture 2" descr="C:\Users\jmarich\AppData\Local\Microsoft\Windows\Temporary Internet Files\Content.IE5\J06PZTCF\MPj04341600000[1].jpg"/>
          <p:cNvPicPr>
            <a:picLocks noChangeAspect="1" noChangeArrowheads="1"/>
          </p:cNvPicPr>
          <p:nvPr/>
        </p:nvPicPr>
        <p:blipFill>
          <a:blip r:embed="rId2" cstate="print"/>
          <a:srcRect/>
          <a:stretch>
            <a:fillRect/>
          </a:stretch>
        </p:blipFill>
        <p:spPr bwMode="auto">
          <a:xfrm rot="329061">
            <a:off x="6400800" y="4648200"/>
            <a:ext cx="2193925" cy="1600200"/>
          </a:xfrm>
          <a:prstGeom prst="rect">
            <a:avLst/>
          </a:prstGeom>
          <a:noFill/>
          <a:ln w="9525">
            <a:noFill/>
            <a:miter lim="800000"/>
            <a:headEnd/>
            <a:tailEnd/>
          </a:ln>
        </p:spPr>
      </p:pic>
    </p:spTree>
  </p:cSld>
  <p:clrMapOvr>
    <a:masterClrMapping/>
  </p:clrMapOvr>
  <p:transition xmlns:p14="http://schemas.microsoft.com/office/powerpoint/2010/main" advTm="2916"/>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noAutofit/>
          </a:bodyPr>
          <a:lstStyle/>
          <a:p>
            <a:r>
              <a:rPr lang="en-US" sz="2800" dirty="0" smtClean="0"/>
              <a:t>Evans &amp; </a:t>
            </a:r>
            <a:r>
              <a:rPr lang="en-US" sz="2800" dirty="0"/>
              <a:t>S</a:t>
            </a:r>
            <a:r>
              <a:rPr lang="en-US" sz="2800" dirty="0" smtClean="0"/>
              <a:t>ullivan (1995): </a:t>
            </a:r>
            <a:br>
              <a:rPr lang="en-US" sz="2800" dirty="0" smtClean="0"/>
            </a:br>
            <a:r>
              <a:rPr lang="en-US" sz="2800" dirty="0" smtClean="0"/>
              <a:t>An </a:t>
            </a:r>
            <a:r>
              <a:rPr lang="en-US" sz="2800" dirty="0"/>
              <a:t>E</a:t>
            </a:r>
            <a:r>
              <a:rPr lang="en-US" sz="2800" dirty="0" smtClean="0"/>
              <a:t>xcellent Model for “Tying it all together”</a:t>
            </a:r>
            <a:endParaRPr lang="en-US" sz="2800" dirty="0"/>
          </a:p>
        </p:txBody>
      </p:sp>
      <p:sp>
        <p:nvSpPr>
          <p:cNvPr id="3" name="Content Placeholder 2"/>
          <p:cNvSpPr>
            <a:spLocks noGrp="1"/>
          </p:cNvSpPr>
          <p:nvPr>
            <p:ph idx="1"/>
          </p:nvPr>
        </p:nvSpPr>
        <p:spPr>
          <a:xfrm>
            <a:off x="304800" y="2087562"/>
            <a:ext cx="8686800" cy="4770438"/>
          </a:xfrm>
        </p:spPr>
        <p:txBody>
          <a:bodyPr>
            <a:normAutofit/>
          </a:bodyPr>
          <a:lstStyle/>
          <a:p>
            <a:pPr>
              <a:buNone/>
            </a:pPr>
            <a:r>
              <a:rPr lang="en-US" dirty="0" smtClean="0"/>
              <a:t>3.) Substance use disorders are a significant part of the clinical picture for a substantial number of survivors of childhood abuse, thus:</a:t>
            </a:r>
          </a:p>
          <a:p>
            <a:pPr>
              <a:buNone/>
            </a:pPr>
            <a:r>
              <a:rPr lang="en-US" dirty="0" smtClean="0"/>
              <a:t>		-Treatment of the abuse issues that does not address the 	substance use issues will be ineffective</a:t>
            </a:r>
          </a:p>
          <a:p>
            <a:pPr>
              <a:buNone/>
            </a:pPr>
            <a:r>
              <a:rPr lang="en-US" dirty="0" smtClean="0"/>
              <a:t>		- Treating only the addiction in those with survivor issues will likely 	be ineffective </a:t>
            </a:r>
            <a:endParaRPr lang="en-US" dirty="0"/>
          </a:p>
        </p:txBody>
      </p:sp>
      <p:pic>
        <p:nvPicPr>
          <p:cNvPr id="6147" name="Picture 3" descr="C:\Users\jmarich\AppData\Local\Microsoft\Windows\Temporary Internet Files\Content.IE5\91XMOSKU\MCj04419640000[1].wmf"/>
          <p:cNvPicPr>
            <a:picLocks noChangeAspect="1" noChangeArrowheads="1"/>
          </p:cNvPicPr>
          <p:nvPr/>
        </p:nvPicPr>
        <p:blipFill>
          <a:blip r:embed="rId2" cstate="print"/>
          <a:srcRect/>
          <a:stretch>
            <a:fillRect/>
          </a:stretch>
        </p:blipFill>
        <p:spPr bwMode="auto">
          <a:xfrm>
            <a:off x="7615111" y="6096000"/>
            <a:ext cx="1309814" cy="441325"/>
          </a:xfrm>
          <a:prstGeom prst="rect">
            <a:avLst/>
          </a:prstGeom>
          <a:noFill/>
        </p:spPr>
      </p:pic>
    </p:spTree>
    <p:extLst>
      <p:ext uri="{BB962C8B-B14F-4D97-AF65-F5344CB8AC3E}">
        <p14:creationId xmlns:p14="http://schemas.microsoft.com/office/powerpoint/2010/main" val="1411247581"/>
      </p:ext>
    </p:extLst>
  </p:cSld>
  <p:clrMapOvr>
    <a:masterClrMapping/>
  </p:clrMapOvr>
  <p:transition xmlns:p14="http://schemas.microsoft.com/office/powerpoint/2010/main" advTm="54700"/>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Autofit/>
          </a:bodyPr>
          <a:lstStyle/>
          <a:p>
            <a:r>
              <a:rPr lang="en-US" sz="2800" dirty="0" smtClean="0"/>
              <a:t>Evans &amp; </a:t>
            </a:r>
            <a:r>
              <a:rPr lang="en-US" sz="2800" dirty="0"/>
              <a:t>S</a:t>
            </a:r>
            <a:r>
              <a:rPr lang="en-US" sz="2800" dirty="0" smtClean="0"/>
              <a:t>ullivan (1995): </a:t>
            </a:r>
            <a:br>
              <a:rPr lang="en-US" sz="2800" dirty="0" smtClean="0"/>
            </a:br>
            <a:r>
              <a:rPr lang="en-US" sz="2800" dirty="0" smtClean="0"/>
              <a:t>An </a:t>
            </a:r>
            <a:r>
              <a:rPr lang="en-US" sz="2800" dirty="0"/>
              <a:t>E</a:t>
            </a:r>
            <a:r>
              <a:rPr lang="en-US" sz="2800" dirty="0" smtClean="0"/>
              <a:t>xcellent </a:t>
            </a:r>
            <a:r>
              <a:rPr lang="en-US" sz="2800" dirty="0"/>
              <a:t>M</a:t>
            </a:r>
            <a:r>
              <a:rPr lang="en-US" sz="2800" dirty="0" smtClean="0"/>
              <a:t>odel for “Tying it All </a:t>
            </a:r>
            <a:r>
              <a:rPr lang="en-US" sz="2800" dirty="0"/>
              <a:t>T</a:t>
            </a:r>
            <a:r>
              <a:rPr lang="en-US" sz="2800" dirty="0" smtClean="0"/>
              <a:t>ogether”</a:t>
            </a:r>
            <a:endParaRPr lang="en-US" sz="2800" dirty="0"/>
          </a:p>
        </p:txBody>
      </p:sp>
      <p:sp>
        <p:nvSpPr>
          <p:cNvPr id="3" name="Content Placeholder 2"/>
          <p:cNvSpPr>
            <a:spLocks noGrp="1"/>
          </p:cNvSpPr>
          <p:nvPr>
            <p:ph idx="1"/>
          </p:nvPr>
        </p:nvSpPr>
        <p:spPr>
          <a:xfrm>
            <a:off x="228600" y="2209800"/>
            <a:ext cx="8686800" cy="4770438"/>
          </a:xfrm>
        </p:spPr>
        <p:txBody>
          <a:bodyPr>
            <a:normAutofit/>
          </a:bodyPr>
          <a:lstStyle/>
          <a:p>
            <a:pPr>
              <a:buNone/>
            </a:pPr>
            <a:r>
              <a:rPr lang="en-US" dirty="0" smtClean="0"/>
              <a:t>4.) The disease model of addiction and conventional 12-step approaches to treatment are productive in treating the addicted survivor of trauma</a:t>
            </a:r>
          </a:p>
          <a:p>
            <a:pPr>
              <a:buNone/>
            </a:pPr>
            <a:r>
              <a:rPr lang="en-US" dirty="0" smtClean="0"/>
              <a:t>5.) Treatment models for addicted survivors of trauma must be </a:t>
            </a:r>
            <a:r>
              <a:rPr lang="en-US" i="1" dirty="0" smtClean="0"/>
              <a:t>integrated</a:t>
            </a:r>
            <a:r>
              <a:rPr lang="en-US" dirty="0" smtClean="0"/>
              <a:t>, and must address the </a:t>
            </a:r>
            <a:r>
              <a:rPr lang="en-US" i="1" dirty="0" smtClean="0"/>
              <a:t>synergism </a:t>
            </a:r>
            <a:r>
              <a:rPr lang="en-US" dirty="0" smtClean="0"/>
              <a:t> of trauma and addiction. A two-track approach is generally ineffective. </a:t>
            </a:r>
            <a:endParaRPr lang="en-US" dirty="0"/>
          </a:p>
        </p:txBody>
      </p:sp>
    </p:spTree>
    <p:extLst>
      <p:ext uri="{BB962C8B-B14F-4D97-AF65-F5344CB8AC3E}">
        <p14:creationId xmlns:p14="http://schemas.microsoft.com/office/powerpoint/2010/main" val="3412926096"/>
      </p:ext>
    </p:extLst>
  </p:cSld>
  <p:clrMapOvr>
    <a:masterClrMapping/>
  </p:clrMapOvr>
  <p:transition xmlns:p14="http://schemas.microsoft.com/office/powerpoint/2010/main" advTm="300916"/>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Where Am I at With </a:t>
            </a:r>
            <a:br>
              <a:rPr lang="en-US" dirty="0" smtClean="0"/>
            </a:br>
            <a:r>
              <a:rPr lang="en-US" dirty="0" smtClean="0"/>
              <a:t>Addiction? </a:t>
            </a:r>
            <a:endParaRPr lang="en-US" dirty="0"/>
          </a:p>
        </p:txBody>
      </p:sp>
      <p:pic>
        <p:nvPicPr>
          <p:cNvPr id="36866" name="Picture 2" descr="C:\Users\jmarich\AppData\Local\Microsoft\Windows\Temporary Internet Files\Content.IE5\91XMOSKU\MPj04222240000[1].jpg"/>
          <p:cNvPicPr>
            <a:picLocks noChangeAspect="1" noChangeArrowheads="1"/>
          </p:cNvPicPr>
          <p:nvPr/>
        </p:nvPicPr>
        <p:blipFill>
          <a:blip r:embed="rId2" cstate="print"/>
          <a:srcRect/>
          <a:stretch>
            <a:fillRect/>
          </a:stretch>
        </p:blipFill>
        <p:spPr bwMode="auto">
          <a:xfrm>
            <a:off x="3581400" y="381000"/>
            <a:ext cx="1905967" cy="28575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Continued Development</a:t>
            </a:r>
            <a:endParaRPr lang="en-US" dirty="0"/>
          </a:p>
        </p:txBody>
      </p:sp>
      <p:sp>
        <p:nvSpPr>
          <p:cNvPr id="3" name="Content Placeholder 2"/>
          <p:cNvSpPr>
            <a:spLocks noGrp="1"/>
          </p:cNvSpPr>
          <p:nvPr>
            <p:ph idx="1"/>
          </p:nvPr>
        </p:nvSpPr>
        <p:spPr/>
        <p:txBody>
          <a:bodyPr>
            <a:normAutofit/>
          </a:bodyPr>
          <a:lstStyle/>
          <a:p>
            <a:r>
              <a:rPr lang="en-US" dirty="0" smtClean="0"/>
              <a:t>What are my personal barriers with addiction?</a:t>
            </a:r>
          </a:p>
          <a:p>
            <a:r>
              <a:rPr lang="en-US" dirty="0" smtClean="0"/>
              <a:t>What factors may inhibit me from being effective with an addict? </a:t>
            </a:r>
          </a:p>
          <a:p>
            <a:r>
              <a:rPr lang="en-US" dirty="0" smtClean="0"/>
              <a:t>Am I able to treat an addicted individual with dignity? If not, what prevents me? </a:t>
            </a:r>
          </a:p>
          <a:p>
            <a:r>
              <a:rPr lang="en-US" dirty="0" smtClean="0"/>
              <a:t>Do I have an understanding of what masked grief means? </a:t>
            </a:r>
          </a:p>
          <a:p>
            <a:r>
              <a:rPr lang="en-US" dirty="0" smtClean="0"/>
              <a:t>When is the best time to use collaborative referrals?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Tips for Collaborative </a:t>
            </a:r>
            <a:r>
              <a:rPr lang="en-US" sz="3600" dirty="0"/>
              <a:t>R</a:t>
            </a:r>
            <a:r>
              <a:rPr lang="en-US" sz="3600" dirty="0" smtClean="0"/>
              <a:t>eferral</a:t>
            </a:r>
            <a:endParaRPr lang="en-US" sz="3600" dirty="0"/>
          </a:p>
        </p:txBody>
      </p:sp>
      <p:sp>
        <p:nvSpPr>
          <p:cNvPr id="3" name="Content Placeholder 2"/>
          <p:cNvSpPr>
            <a:spLocks noGrp="1"/>
          </p:cNvSpPr>
          <p:nvPr>
            <p:ph idx="1"/>
          </p:nvPr>
        </p:nvSpPr>
        <p:spPr/>
        <p:txBody>
          <a:bodyPr>
            <a:normAutofit lnSpcReduction="10000"/>
          </a:bodyPr>
          <a:lstStyle/>
          <a:p>
            <a:pPr lvl="0"/>
            <a:r>
              <a:rPr lang="en-US" dirty="0" smtClean="0"/>
              <a:t>Know your limits. Hopefully, all therapists will one day be able to deal with an addicted client and not get “freaked out.” However, if a client is triggering </a:t>
            </a:r>
            <a:r>
              <a:rPr lang="en-US" i="1" dirty="0" smtClean="0"/>
              <a:t>you</a:t>
            </a:r>
            <a:r>
              <a:rPr lang="en-US" dirty="0" smtClean="0"/>
              <a:t> too much, don’t be afraid to refer. </a:t>
            </a:r>
          </a:p>
          <a:p>
            <a:r>
              <a:rPr lang="en-US" dirty="0"/>
              <a:t>Network in your local community—get to know who offers what and who seems to be most knowledgeable in trauma and addiction.</a:t>
            </a:r>
          </a:p>
          <a:p>
            <a:pPr lvl="0"/>
            <a:r>
              <a:rPr lang="en-US" dirty="0" smtClean="0"/>
              <a:t>The Internet is a treasure trove of resources. Many of the major websites in trauma therapies have data bases listing clinicians around the country who have gone through extra training.</a:t>
            </a:r>
          </a:p>
          <a:p>
            <a:endParaRPr lang="en-US" dirty="0"/>
          </a:p>
        </p:txBody>
      </p:sp>
      <p:pic>
        <p:nvPicPr>
          <p:cNvPr id="4" name="Picture 3" descr="C:\Users\jmarich\AppData\Local\Microsoft\Windows\Temporary Internet Files\Content.IE5\91XMOSKU\MCj04419640000[1].wmf"/>
          <p:cNvPicPr>
            <a:picLocks noChangeAspect="1" noChangeArrowheads="1"/>
          </p:cNvPicPr>
          <p:nvPr/>
        </p:nvPicPr>
        <p:blipFill>
          <a:blip r:embed="rId2" cstate="print"/>
          <a:srcRect/>
          <a:stretch>
            <a:fillRect/>
          </a:stretch>
        </p:blipFill>
        <p:spPr bwMode="auto">
          <a:xfrm>
            <a:off x="7467600" y="6019800"/>
            <a:ext cx="1309814" cy="4413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Tips for Collaborative </a:t>
            </a:r>
            <a:r>
              <a:rPr lang="en-US" sz="3600" dirty="0"/>
              <a:t>R</a:t>
            </a:r>
            <a:r>
              <a:rPr lang="en-US" sz="3600" dirty="0" smtClean="0"/>
              <a:t>eferral</a:t>
            </a:r>
            <a:endParaRPr lang="en-US" sz="3600" dirty="0"/>
          </a:p>
        </p:txBody>
      </p:sp>
      <p:sp>
        <p:nvSpPr>
          <p:cNvPr id="3" name="Content Placeholder 2"/>
          <p:cNvSpPr>
            <a:spLocks noGrp="1"/>
          </p:cNvSpPr>
          <p:nvPr>
            <p:ph idx="1"/>
          </p:nvPr>
        </p:nvSpPr>
        <p:spPr>
          <a:xfrm>
            <a:off x="304800" y="1828800"/>
            <a:ext cx="8686800" cy="4724400"/>
          </a:xfrm>
        </p:spPr>
        <p:txBody>
          <a:bodyPr>
            <a:normAutofit/>
          </a:bodyPr>
          <a:lstStyle/>
          <a:p>
            <a:pPr lvl="0"/>
            <a:r>
              <a:rPr lang="en-US" dirty="0" smtClean="0"/>
              <a:t>In making psychiatric referral, get to know the doctors (or nurse practitioners) in your area who have a prudent, balanced approach to medication. It is not wise to send a client who struggles with addiction and trauma issues to a psychiatrist who relies heavily on benzodiazepine prescribing (or use of other controlled substances). However, you do not want to send your client to a provider who is completely closed-off to prescribing appropriate medications to addicts who may benefit from them. </a:t>
            </a:r>
          </a:p>
          <a:p>
            <a:endParaRPr lang="en-US" dirty="0"/>
          </a:p>
        </p:txBody>
      </p:sp>
      <p:pic>
        <p:nvPicPr>
          <p:cNvPr id="3075" name="Picture 3" descr="C:\Users\jmarich\AppData\Local\Microsoft\Windows\Temporary Internet Files\Content.IE5\3IEN9XUB\MCj04396030000[1].png"/>
          <p:cNvPicPr>
            <a:picLocks noChangeAspect="1" noChangeArrowheads="1"/>
          </p:cNvPicPr>
          <p:nvPr/>
        </p:nvPicPr>
        <p:blipFill>
          <a:blip r:embed="rId2" cstate="print"/>
          <a:srcRect/>
          <a:stretch>
            <a:fillRect/>
          </a:stretch>
        </p:blipFill>
        <p:spPr bwMode="auto">
          <a:xfrm>
            <a:off x="5029200" y="5562600"/>
            <a:ext cx="3581400" cy="1066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a:t>
            </a:r>
            <a:endParaRPr lang="en-US" dirty="0"/>
          </a:p>
        </p:txBody>
      </p:sp>
      <p:sp>
        <p:nvSpPr>
          <p:cNvPr id="3" name="Content Placeholder 2"/>
          <p:cNvSpPr>
            <a:spLocks noGrp="1"/>
          </p:cNvSpPr>
          <p:nvPr>
            <p:ph idx="1"/>
          </p:nvPr>
        </p:nvSpPr>
        <p:spPr/>
        <p:txBody>
          <a:bodyPr/>
          <a:lstStyle/>
          <a:p>
            <a:pPr marL="0" indent="0">
              <a:buNone/>
            </a:pPr>
            <a:r>
              <a:rPr lang="en-US" i="1" dirty="0" smtClean="0"/>
              <a:t>Medications and the Recovering Person</a:t>
            </a:r>
            <a:r>
              <a:rPr lang="en-US" dirty="0" smtClean="0"/>
              <a:t> (</a:t>
            </a:r>
            <a:r>
              <a:rPr lang="en-US" dirty="0" err="1" smtClean="0"/>
              <a:t>pdf</a:t>
            </a:r>
            <a:r>
              <a:rPr lang="en-US" dirty="0" smtClean="0"/>
              <a:t>)</a:t>
            </a:r>
          </a:p>
          <a:p>
            <a:pPr marL="0" indent="0">
              <a:buNone/>
            </a:pPr>
            <a:endParaRPr lang="en-US" i="1" dirty="0"/>
          </a:p>
          <a:p>
            <a:pPr marL="0" indent="0">
              <a:buNone/>
            </a:pPr>
            <a:r>
              <a:rPr lang="en-US" dirty="0" smtClean="0"/>
              <a:t>Available at: </a:t>
            </a:r>
            <a:r>
              <a:rPr lang="en-US" dirty="0" smtClean="0">
                <a:hlinkClick r:id="rId2"/>
              </a:rPr>
              <a:t>www.glenbeigh.com</a:t>
            </a:r>
            <a:r>
              <a:rPr lang="en-US" dirty="0" smtClean="0"/>
              <a:t> </a:t>
            </a:r>
          </a:p>
          <a:p>
            <a:pPr marL="0" indent="0">
              <a:buNone/>
            </a:pPr>
            <a:r>
              <a:rPr lang="en-US" dirty="0" smtClean="0"/>
              <a:t>(Under “Resources”) </a:t>
            </a:r>
            <a:endParaRPr lang="en-US" dirty="0"/>
          </a:p>
        </p:txBody>
      </p:sp>
      <p:pic>
        <p:nvPicPr>
          <p:cNvPr id="4" name="Picture 3" descr="medicationsrecoveringper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048000"/>
            <a:ext cx="2349500" cy="3467100"/>
          </a:xfrm>
          <a:prstGeom prst="rect">
            <a:avLst/>
          </a:prstGeom>
        </p:spPr>
      </p:pic>
    </p:spTree>
    <p:extLst>
      <p:ext uri="{BB962C8B-B14F-4D97-AF65-F5344CB8AC3E}">
        <p14:creationId xmlns:p14="http://schemas.microsoft.com/office/powerpoint/2010/main" val="118888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72060" y="1524000"/>
            <a:ext cx="2676027" cy="4029075"/>
          </a:xfrm>
          <a:prstGeom prst="rect">
            <a:avLst/>
          </a:prstGeom>
          <a:noFill/>
          <a:ln w="9525">
            <a:noFill/>
            <a:miter lim="800000"/>
            <a:headEnd/>
            <a:tailEnd/>
          </a:ln>
        </p:spPr>
      </p:pic>
      <p:sp>
        <p:nvSpPr>
          <p:cNvPr id="48131" name="TextBox 2"/>
          <p:cNvSpPr txBox="1">
            <a:spLocks noChangeArrowheads="1"/>
          </p:cNvSpPr>
          <p:nvPr/>
        </p:nvSpPr>
        <p:spPr bwMode="auto">
          <a:xfrm>
            <a:off x="3729703" y="1295400"/>
            <a:ext cx="5410200" cy="4893647"/>
          </a:xfrm>
          <a:prstGeom prst="rect">
            <a:avLst/>
          </a:prstGeom>
          <a:noFill/>
          <a:ln w="9525">
            <a:noFill/>
            <a:miter lim="800000"/>
            <a:headEnd/>
            <a:tailEnd/>
          </a:ln>
        </p:spPr>
        <p:txBody>
          <a:bodyPr wrap="square">
            <a:spAutoFit/>
          </a:bodyPr>
          <a:lstStyle/>
          <a:p>
            <a:r>
              <a:rPr lang="en-US" sz="2400" dirty="0">
                <a:cs typeface="Adobe Caslon Pro"/>
              </a:rPr>
              <a:t>To contact today’s presenter:</a:t>
            </a:r>
          </a:p>
          <a:p>
            <a:endParaRPr lang="en-US" sz="2400" dirty="0">
              <a:cs typeface="Adobe Caslon Pro"/>
            </a:endParaRPr>
          </a:p>
          <a:p>
            <a:r>
              <a:rPr lang="en-US" sz="2400" dirty="0">
                <a:cs typeface="Adobe Caslon Pro"/>
              </a:rPr>
              <a:t>Jamie </a:t>
            </a:r>
            <a:r>
              <a:rPr lang="en-US" sz="2400" dirty="0" smtClean="0">
                <a:cs typeface="Adobe Caslon Pro"/>
              </a:rPr>
              <a:t>Marich, Ph.D</a:t>
            </a:r>
            <a:r>
              <a:rPr lang="en-US" sz="2400" dirty="0">
                <a:cs typeface="Adobe Caslon Pro"/>
              </a:rPr>
              <a:t>., LPCC-S, </a:t>
            </a:r>
            <a:r>
              <a:rPr lang="en-US" sz="2400" dirty="0" smtClean="0">
                <a:cs typeface="Adobe Caslon Pro"/>
              </a:rPr>
              <a:t>LICDC-CS</a:t>
            </a:r>
            <a:endParaRPr lang="en-US" sz="2400" dirty="0">
              <a:cs typeface="Adobe Caslon Pro"/>
            </a:endParaRPr>
          </a:p>
          <a:p>
            <a:r>
              <a:rPr lang="en-US" sz="2400" dirty="0" smtClean="0">
                <a:cs typeface="Adobe Caslon Pro"/>
              </a:rPr>
              <a:t>Mindful Ohio</a:t>
            </a:r>
            <a:endParaRPr lang="en-US" sz="2400" dirty="0">
              <a:cs typeface="Adobe Caslon Pro"/>
            </a:endParaRPr>
          </a:p>
          <a:p>
            <a:endParaRPr lang="en-US" sz="2400" dirty="0">
              <a:cs typeface="Adobe Caslon Pro"/>
            </a:endParaRPr>
          </a:p>
          <a:p>
            <a:r>
              <a:rPr lang="en-US" sz="2400" dirty="0">
                <a:cs typeface="Adobe Caslon Pro"/>
              </a:rPr>
              <a:t>jamie@jamiemarich.com</a:t>
            </a:r>
          </a:p>
          <a:p>
            <a:r>
              <a:rPr lang="en-US" sz="2400" dirty="0" smtClean="0">
                <a:cs typeface="Adobe Caslon Pro"/>
                <a:hlinkClick r:id="rId3"/>
              </a:rPr>
              <a:t>www.mindfulohio.com</a:t>
            </a:r>
          </a:p>
          <a:p>
            <a:r>
              <a:rPr lang="en-US" sz="2400" dirty="0" smtClean="0">
                <a:cs typeface="Adobe Caslon Pro"/>
                <a:hlinkClick r:id="rId3"/>
              </a:rPr>
              <a:t>www.jamiemarich.com</a:t>
            </a:r>
            <a:endParaRPr lang="en-US" sz="2400" dirty="0" smtClean="0">
              <a:cs typeface="Adobe Caslon Pro"/>
            </a:endParaRPr>
          </a:p>
          <a:p>
            <a:r>
              <a:rPr lang="en-US" sz="2400" dirty="0" smtClean="0">
                <a:cs typeface="Adobe Caslon Pro"/>
                <a:hlinkClick r:id="rId4"/>
              </a:rPr>
              <a:t>www.drjamiemarich.com</a:t>
            </a:r>
            <a:endParaRPr lang="en-US" sz="2400" dirty="0" smtClean="0">
              <a:cs typeface="Adobe Caslon Pro"/>
            </a:endParaRPr>
          </a:p>
          <a:p>
            <a:r>
              <a:rPr lang="en-US" sz="2400" dirty="0" smtClean="0">
                <a:cs typeface="Adobe Caslon Pro"/>
                <a:hlinkClick r:id="rId5"/>
              </a:rPr>
              <a:t>www.dancingmindfulness.com</a:t>
            </a:r>
            <a:r>
              <a:rPr lang="en-US" sz="2400" dirty="0" smtClean="0">
                <a:cs typeface="Adobe Caslon Pro"/>
              </a:rPr>
              <a:t> </a:t>
            </a:r>
          </a:p>
          <a:p>
            <a:r>
              <a:rPr lang="en-US" sz="2400" dirty="0" smtClean="0">
                <a:cs typeface="Adobe Caslon Pro"/>
                <a:hlinkClick r:id="rId6"/>
              </a:rPr>
              <a:t>www.TraumaTwelve.com</a:t>
            </a:r>
            <a:r>
              <a:rPr lang="en-US" sz="2400" dirty="0" smtClean="0">
                <a:cs typeface="Adobe Caslon Pro"/>
              </a:rPr>
              <a:t>  </a:t>
            </a:r>
            <a:endParaRPr lang="en-US" sz="2400" dirty="0">
              <a:cs typeface="Adobe Caslon Pro"/>
            </a:endParaRPr>
          </a:p>
          <a:p>
            <a:endParaRPr lang="en-US" sz="2400" dirty="0">
              <a:cs typeface="Adobe Caslon Pro"/>
            </a:endParaRPr>
          </a:p>
          <a:p>
            <a:r>
              <a:rPr lang="en-US" sz="2400" dirty="0">
                <a:cs typeface="Adobe Caslon Pro"/>
              </a:rPr>
              <a:t>Phone: 330-881-2944</a:t>
            </a:r>
          </a:p>
        </p:txBody>
      </p:sp>
    </p:spTree>
    <p:extLst>
      <p:ext uri="{BB962C8B-B14F-4D97-AF65-F5344CB8AC3E}">
        <p14:creationId xmlns:p14="http://schemas.microsoft.com/office/powerpoint/2010/main" val="323006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These consequences can be…</a:t>
            </a:r>
            <a:endParaRPr lang="en-US" dirty="0"/>
          </a:p>
        </p:txBody>
      </p:sp>
      <p:sp>
        <p:nvSpPr>
          <p:cNvPr id="3" name="Content Placeholder 2"/>
          <p:cNvSpPr>
            <a:spLocks noGrp="1"/>
          </p:cNvSpPr>
          <p:nvPr>
            <p:ph idx="1"/>
          </p:nvPr>
        </p:nvSpPr>
        <p:spPr/>
        <p:txBody>
          <a:bodyPr>
            <a:normAutofit/>
          </a:bodyPr>
          <a:lstStyle/>
          <a:p>
            <a:r>
              <a:rPr lang="en-US" dirty="0" smtClean="0"/>
              <a:t>Physical/Biological </a:t>
            </a:r>
          </a:p>
          <a:p>
            <a:r>
              <a:rPr lang="en-US" dirty="0" smtClean="0"/>
              <a:t>Psychological/Emotional</a:t>
            </a:r>
          </a:p>
          <a:p>
            <a:r>
              <a:rPr lang="en-US" dirty="0" smtClean="0"/>
              <a:t>Social/Occupational</a:t>
            </a:r>
          </a:p>
          <a:p>
            <a:r>
              <a:rPr lang="en-US" dirty="0" smtClean="0"/>
              <a:t>Spiritual/Existential </a:t>
            </a:r>
          </a:p>
          <a:p>
            <a:endParaRPr lang="en-US" dirty="0" smtClean="0"/>
          </a:p>
          <a:p>
            <a:pPr>
              <a:buNone/>
            </a:pPr>
            <a:r>
              <a:rPr lang="en-US" dirty="0" smtClean="0"/>
              <a:t>In people with addictive disorders, we typically see a combination of these four areas being affected. </a:t>
            </a:r>
            <a:endParaRPr lang="en-US" dirty="0"/>
          </a:p>
        </p:txBody>
      </p:sp>
    </p:spTree>
  </p:cSld>
  <p:clrMapOvr>
    <a:masterClrMapping/>
  </p:clrMapOvr>
  <p:transition xmlns:p14="http://schemas.microsoft.com/office/powerpoint/2010/main" advTm="228883"/>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Addiction</a:t>
            </a:r>
            <a:endParaRPr lang="en-US" dirty="0"/>
          </a:p>
        </p:txBody>
      </p:sp>
      <p:sp>
        <p:nvSpPr>
          <p:cNvPr id="3" name="Content Placeholder 2"/>
          <p:cNvSpPr>
            <a:spLocks noGrp="1"/>
          </p:cNvSpPr>
          <p:nvPr>
            <p:ph idx="1"/>
          </p:nvPr>
        </p:nvSpPr>
        <p:spPr>
          <a:xfrm>
            <a:off x="304800" y="2057400"/>
            <a:ext cx="8686800" cy="4922838"/>
          </a:xfrm>
        </p:spPr>
        <p:txBody>
          <a:bodyPr>
            <a:normAutofit/>
          </a:bodyPr>
          <a:lstStyle/>
          <a:p>
            <a:r>
              <a:rPr lang="en-US" dirty="0" smtClean="0"/>
              <a:t>Disease concept of addiction first published in </a:t>
            </a:r>
            <a:r>
              <a:rPr lang="en-US" i="1" dirty="0" smtClean="0"/>
              <a:t>Alcoholics Anonymous</a:t>
            </a:r>
            <a:r>
              <a:rPr lang="en-US" dirty="0" smtClean="0"/>
              <a:t> (1939) </a:t>
            </a:r>
          </a:p>
          <a:p>
            <a:r>
              <a:rPr lang="en-US" dirty="0" smtClean="0"/>
              <a:t>Addiction has been classified as a </a:t>
            </a:r>
            <a:r>
              <a:rPr lang="en-US" u="sng" dirty="0" smtClean="0"/>
              <a:t>disease</a:t>
            </a:r>
            <a:r>
              <a:rPr lang="en-US" dirty="0" smtClean="0"/>
              <a:t> by the American Medical Association since 1952.</a:t>
            </a:r>
          </a:p>
          <a:p>
            <a:r>
              <a:rPr lang="en-US" dirty="0" smtClean="0"/>
              <a:t>So what exactly does </a:t>
            </a:r>
            <a:r>
              <a:rPr lang="en-US" i="1" dirty="0" smtClean="0"/>
              <a:t>disease</a:t>
            </a:r>
            <a:r>
              <a:rPr lang="en-US" dirty="0" smtClean="0"/>
              <a:t> mean???</a:t>
            </a:r>
          </a:p>
          <a:p>
            <a:pPr>
              <a:buNone/>
            </a:pPr>
            <a:endParaRPr lang="en-US" dirty="0" smtClean="0"/>
          </a:p>
        </p:txBody>
      </p:sp>
      <p:pic>
        <p:nvPicPr>
          <p:cNvPr id="5" name="Picture 4"/>
          <p:cNvPicPr>
            <a:picLocks noChangeAspect="1"/>
          </p:cNvPicPr>
          <p:nvPr/>
        </p:nvPicPr>
        <p:blipFill>
          <a:blip r:embed="rId3"/>
          <a:stretch>
            <a:fillRect/>
          </a:stretch>
        </p:blipFill>
        <p:spPr>
          <a:xfrm>
            <a:off x="6096000" y="4090318"/>
            <a:ext cx="2549756" cy="2203646"/>
          </a:xfrm>
          <a:prstGeom prst="rect">
            <a:avLst/>
          </a:prstGeom>
        </p:spPr>
      </p:pic>
    </p:spTree>
    <p:custDataLst>
      <p:tags r:id="rId1"/>
    </p:custDataLst>
  </p:cSld>
  <p:clrMapOvr>
    <a:masterClrMapping/>
  </p:clrMapOvr>
  <p:transition xmlns:p14="http://schemas.microsoft.com/office/powerpoint/2010/main" advTm="26214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Dr. Kevin McCauley (2009): </a:t>
            </a:r>
            <a:endParaRPr lang="en-US" dirty="0"/>
          </a:p>
        </p:txBody>
      </p:sp>
      <p:sp>
        <p:nvSpPr>
          <p:cNvPr id="3" name="Content Placeholder 2"/>
          <p:cNvSpPr>
            <a:spLocks noGrp="1"/>
          </p:cNvSpPr>
          <p:nvPr>
            <p:ph idx="1"/>
          </p:nvPr>
        </p:nvSpPr>
        <p:spPr>
          <a:xfrm>
            <a:off x="304800" y="1981200"/>
            <a:ext cx="8458199" cy="4572000"/>
          </a:xfrm>
        </p:spPr>
        <p:txBody>
          <a:bodyPr/>
          <a:lstStyle/>
          <a:p>
            <a:r>
              <a:rPr lang="en-US" b="1" dirty="0" err="1" smtClean="0"/>
              <a:t>Organ</a:t>
            </a:r>
            <a:r>
              <a:rPr lang="en-US" b="1" dirty="0" err="1" smtClean="0">
                <a:sym typeface="Wingdings"/>
              </a:rPr>
              <a:t></a:t>
            </a:r>
            <a:r>
              <a:rPr lang="en-US" b="1" dirty="0" smtClean="0">
                <a:sym typeface="Wingdings"/>
              </a:rPr>
              <a:t> </a:t>
            </a:r>
            <a:r>
              <a:rPr lang="en-US" b="1" dirty="0" smtClean="0"/>
              <a:t>Defect (Cause) </a:t>
            </a:r>
            <a:r>
              <a:rPr lang="en-US" b="1" dirty="0" err="1" smtClean="0">
                <a:sym typeface="Wingdings"/>
              </a:rPr>
              <a:t></a:t>
            </a:r>
            <a:r>
              <a:rPr lang="en-US" b="1" dirty="0" smtClean="0">
                <a:sym typeface="Wingdings"/>
              </a:rPr>
              <a:t> </a:t>
            </a:r>
            <a:r>
              <a:rPr lang="en-US" b="1" dirty="0" smtClean="0"/>
              <a:t>Symptoms</a:t>
            </a:r>
          </a:p>
          <a:p>
            <a:pPr>
              <a:buNone/>
            </a:pPr>
            <a:endParaRPr lang="en-US" b="1" dirty="0" smtClean="0"/>
          </a:p>
          <a:p>
            <a:r>
              <a:rPr lang="en-US" b="1" dirty="0" smtClean="0"/>
              <a:t> </a:t>
            </a:r>
            <a:r>
              <a:rPr lang="en-US" b="1" dirty="0" err="1" smtClean="0"/>
              <a:t>Femur</a:t>
            </a:r>
            <a:r>
              <a:rPr lang="en-US" b="1" dirty="0" err="1" smtClean="0">
                <a:sym typeface="Wingdings"/>
              </a:rPr>
              <a:t></a:t>
            </a:r>
            <a:r>
              <a:rPr lang="en-US" b="1" dirty="0" smtClean="0">
                <a:sym typeface="Wingdings"/>
              </a:rPr>
              <a:t> </a:t>
            </a:r>
            <a:r>
              <a:rPr lang="en-US" b="1" dirty="0" smtClean="0"/>
              <a:t>Fracture (e.g., skiing) </a:t>
            </a:r>
            <a:r>
              <a:rPr lang="en-US" b="1" dirty="0" err="1" smtClean="0">
                <a:sym typeface="Wingdings"/>
              </a:rPr>
              <a:t></a:t>
            </a:r>
            <a:r>
              <a:rPr lang="en-US" b="1" dirty="0" smtClean="0">
                <a:sym typeface="Wingdings"/>
              </a:rPr>
              <a:t> </a:t>
            </a:r>
            <a:r>
              <a:rPr lang="en-US" b="1" dirty="0" smtClean="0"/>
              <a:t>Pain     					</a:t>
            </a:r>
          </a:p>
          <a:p>
            <a:r>
              <a:rPr lang="en-US" b="1" dirty="0" smtClean="0"/>
              <a:t>Pancreas </a:t>
            </a:r>
            <a:r>
              <a:rPr lang="en-US" b="1" dirty="0" smtClean="0">
                <a:sym typeface="Wingdings"/>
              </a:rPr>
              <a:t> </a:t>
            </a:r>
            <a:r>
              <a:rPr lang="en-US" b="1" dirty="0" smtClean="0"/>
              <a:t>No Insulin </a:t>
            </a:r>
            <a:r>
              <a:rPr lang="en-US" b="1" dirty="0" smtClean="0">
                <a:sym typeface="Wingdings"/>
              </a:rPr>
              <a:t> </a:t>
            </a:r>
            <a:r>
              <a:rPr lang="en-US" b="1" dirty="0" smtClean="0"/>
              <a:t>Blindness, Numbness, Wounds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Dr. Kevin McCauley (2009): </a:t>
            </a:r>
            <a:endParaRPr lang="en-US" dirty="0"/>
          </a:p>
        </p:txBody>
      </p:sp>
      <p:sp>
        <p:nvSpPr>
          <p:cNvPr id="3" name="Content Placeholder 2"/>
          <p:cNvSpPr>
            <a:spLocks noGrp="1"/>
          </p:cNvSpPr>
          <p:nvPr>
            <p:ph idx="1"/>
          </p:nvPr>
        </p:nvSpPr>
        <p:spPr/>
        <p:txBody>
          <a:bodyPr>
            <a:normAutofit/>
          </a:bodyPr>
          <a:lstStyle/>
          <a:p>
            <a:r>
              <a:rPr lang="en-US" b="1" dirty="0" smtClean="0"/>
              <a:t>___________ </a:t>
            </a:r>
            <a:r>
              <a:rPr lang="en-US" b="1" dirty="0" smtClean="0">
                <a:sym typeface="Wingdings"/>
              </a:rPr>
              <a:t> __________  </a:t>
            </a:r>
            <a:r>
              <a:rPr lang="en-US" b="1" dirty="0" smtClean="0">
                <a:sym typeface="Wingdings"/>
              </a:rPr>
              <a:t>_____________</a:t>
            </a:r>
          </a:p>
          <a:p>
            <a:endParaRPr lang="en-US" b="1" dirty="0">
              <a:sym typeface="Wingdings"/>
            </a:endParaRPr>
          </a:p>
          <a:p>
            <a:endParaRPr lang="en-US" b="1" dirty="0" smtClean="0">
              <a:sym typeface="Wingdings"/>
            </a:endParaRPr>
          </a:p>
          <a:p>
            <a:r>
              <a:rPr lang="en-US" b="1" dirty="0"/>
              <a:t>___________ </a:t>
            </a:r>
            <a:r>
              <a:rPr lang="en-US" b="1" dirty="0">
                <a:sym typeface="Wingdings"/>
              </a:rPr>
              <a:t> __________  _____________</a:t>
            </a:r>
          </a:p>
          <a:p>
            <a:pPr marL="0" indent="0">
              <a:buNone/>
            </a:pPr>
            <a:endParaRPr lang="en-US" b="1" u="sng" dirty="0" smtClean="0">
              <a:sym typeface="Wingdings"/>
            </a:endParaRPr>
          </a:p>
          <a:p>
            <a:pPr>
              <a:buNone/>
            </a:pPr>
            <a:r>
              <a:rPr lang="en-US" b="1" dirty="0" smtClean="0">
                <a:sym typeface="Wingdings"/>
              </a:rPr>
              <a:t>* </a:t>
            </a:r>
            <a:r>
              <a:rPr lang="en-US" dirty="0" smtClean="0"/>
              <a:t>Addiction (McCauley): defect in the brain’s ability to perceive, process, and act upon pleasurable/painful experiences</a:t>
            </a:r>
            <a:endParaRPr lang="en-US" b="1" dirty="0" smtClean="0">
              <a:sym typeface="Wingdings"/>
            </a:endParaRPr>
          </a:p>
          <a:p>
            <a:pPr>
              <a:buNone/>
            </a:pPr>
            <a:endParaRPr lang="en-US" b="1" dirty="0" smtClean="0">
              <a:sym typeface="Wingdings"/>
            </a:endParaRPr>
          </a:p>
          <a:p>
            <a:pPr>
              <a:buNone/>
            </a:pPr>
            <a:endParaRPr lang="en-US" b="1" dirty="0" smtClean="0">
              <a:sym typeface="Wingdings"/>
            </a:endParaRPr>
          </a:p>
          <a:p>
            <a:endParaRPr lang="en-US" b="1" dirty="0" smtClean="0">
              <a:sym typeface="Wingdings"/>
            </a:endParaRPr>
          </a:p>
          <a:p>
            <a:endParaRPr lang="en-US" u="sng" dirty="0"/>
          </a:p>
        </p:txBody>
      </p:sp>
    </p:spTree>
    <p:extLst>
      <p:ext uri="{BB962C8B-B14F-4D97-AF65-F5344CB8AC3E}">
        <p14:creationId xmlns:p14="http://schemas.microsoft.com/office/powerpoint/2010/main" val="177700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Dr. Kevin McCauley (2009): </a:t>
            </a:r>
            <a:endParaRPr lang="en-US" dirty="0"/>
          </a:p>
        </p:txBody>
      </p:sp>
      <p:sp>
        <p:nvSpPr>
          <p:cNvPr id="3" name="Content Placeholder 2"/>
          <p:cNvSpPr>
            <a:spLocks noGrp="1"/>
          </p:cNvSpPr>
          <p:nvPr>
            <p:ph idx="1"/>
          </p:nvPr>
        </p:nvSpPr>
        <p:spPr/>
        <p:txBody>
          <a:bodyPr>
            <a:normAutofit/>
          </a:bodyPr>
          <a:lstStyle/>
          <a:p>
            <a:r>
              <a:rPr lang="en-US" b="1" dirty="0" smtClean="0"/>
              <a:t>___________ </a:t>
            </a:r>
            <a:r>
              <a:rPr lang="en-US" b="1" dirty="0" err="1" smtClean="0">
                <a:sym typeface="Wingdings"/>
              </a:rPr>
              <a:t></a:t>
            </a:r>
            <a:r>
              <a:rPr lang="en-US" b="1" dirty="0" smtClean="0">
                <a:sym typeface="Wingdings"/>
              </a:rPr>
              <a:t> __________ </a:t>
            </a:r>
            <a:r>
              <a:rPr lang="en-US" b="1" dirty="0" err="1" smtClean="0">
                <a:sym typeface="Wingdings"/>
              </a:rPr>
              <a:t></a:t>
            </a:r>
            <a:r>
              <a:rPr lang="en-US" b="1" dirty="0" smtClean="0">
                <a:sym typeface="Wingdings"/>
              </a:rPr>
              <a:t> _____________</a:t>
            </a:r>
          </a:p>
          <a:p>
            <a:endParaRPr lang="en-US" b="1" dirty="0" smtClean="0">
              <a:sym typeface="Wingdings"/>
            </a:endParaRPr>
          </a:p>
          <a:p>
            <a:r>
              <a:rPr lang="en-US" b="1" u="sng" dirty="0" smtClean="0">
                <a:sym typeface="Wingdings"/>
              </a:rPr>
              <a:t>Midbrain</a:t>
            </a:r>
            <a:r>
              <a:rPr lang="en-US" b="1" dirty="0" smtClean="0">
                <a:sym typeface="Wingdings"/>
              </a:rPr>
              <a:t>  </a:t>
            </a:r>
            <a:r>
              <a:rPr lang="en-US" b="1" u="sng" dirty="0" smtClean="0">
                <a:sym typeface="Wingdings"/>
              </a:rPr>
              <a:t>Various *</a:t>
            </a:r>
            <a:r>
              <a:rPr lang="en-US" b="1" dirty="0" smtClean="0">
                <a:sym typeface="Wingdings"/>
              </a:rPr>
              <a:t>               	</a:t>
            </a:r>
            <a:r>
              <a:rPr lang="en-US" b="1" u="sng" dirty="0" err="1" smtClean="0">
                <a:sym typeface="Wingdings"/>
              </a:rPr>
              <a:t>Biopsychosocial</a:t>
            </a:r>
            <a:r>
              <a:rPr lang="en-US" b="1" u="sng" dirty="0" smtClean="0">
                <a:sym typeface="Wingdings"/>
              </a:rPr>
              <a:t> </a:t>
            </a:r>
            <a:r>
              <a:rPr lang="en-US" b="1" dirty="0" smtClean="0">
                <a:sym typeface="Wingdings"/>
              </a:rPr>
              <a:t>					</a:t>
            </a:r>
            <a:r>
              <a:rPr lang="en-US" b="1" u="sng" dirty="0" smtClean="0">
                <a:sym typeface="Wingdings"/>
              </a:rPr>
              <a:t>Consequences</a:t>
            </a:r>
          </a:p>
          <a:p>
            <a:endParaRPr lang="en-US" b="1" u="sng" dirty="0" smtClean="0">
              <a:sym typeface="Wingdings"/>
            </a:endParaRPr>
          </a:p>
          <a:p>
            <a:pPr>
              <a:buNone/>
            </a:pPr>
            <a:r>
              <a:rPr lang="en-US" b="1" dirty="0" smtClean="0">
                <a:sym typeface="Wingdings"/>
              </a:rPr>
              <a:t>* </a:t>
            </a:r>
            <a:r>
              <a:rPr lang="en-US" dirty="0" smtClean="0"/>
              <a:t>Addiction (McCauley): defect in the brain’s ability to perceive, process, and act upon pleasurable/painful experiences</a:t>
            </a:r>
            <a:endParaRPr lang="en-US" b="1" dirty="0" smtClean="0">
              <a:sym typeface="Wingdings"/>
            </a:endParaRPr>
          </a:p>
          <a:p>
            <a:pPr>
              <a:buNone/>
            </a:pPr>
            <a:endParaRPr lang="en-US" b="1" dirty="0" smtClean="0">
              <a:sym typeface="Wingdings"/>
            </a:endParaRPr>
          </a:p>
          <a:p>
            <a:pPr>
              <a:buNone/>
            </a:pPr>
            <a:endParaRPr lang="en-US" b="1" dirty="0" smtClean="0">
              <a:sym typeface="Wingdings"/>
            </a:endParaRPr>
          </a:p>
          <a:p>
            <a:endParaRPr lang="en-US" b="1" dirty="0" smtClean="0">
              <a:sym typeface="Wingdings"/>
            </a:endParaRPr>
          </a:p>
          <a:p>
            <a:endParaRPr lang="en-US" u="sng"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marich\AppData\Local\Microsoft\Windows\Temporary Internet Files\Low\Content.IE5\TXKUJQNS\craving_brain[1].jpg"/>
          <p:cNvPicPr>
            <a:picLocks noChangeAspect="1" noChangeArrowheads="1"/>
          </p:cNvPicPr>
          <p:nvPr/>
        </p:nvPicPr>
        <p:blipFill>
          <a:blip r:embed="rId2" cstate="print"/>
          <a:srcRect/>
          <a:stretch>
            <a:fillRect/>
          </a:stretch>
        </p:blipFill>
        <p:spPr bwMode="auto">
          <a:xfrm>
            <a:off x="1600200" y="609600"/>
            <a:ext cx="6172200" cy="5754689"/>
          </a:xfrm>
          <a:prstGeom prst="rect">
            <a:avLst/>
          </a:prstGeom>
          <a:noFill/>
          <a:ln w="9525">
            <a:noFill/>
            <a:miter lim="800000"/>
            <a:headEnd/>
            <a:tailEnd/>
          </a:ln>
        </p:spPr>
      </p:pic>
    </p:spTree>
    <p:extLst>
      <p:ext uri="{BB962C8B-B14F-4D97-AF65-F5344CB8AC3E}">
        <p14:creationId xmlns:p14="http://schemas.microsoft.com/office/powerpoint/2010/main" val="223165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Dr. Kevin McCauley (2009): </a:t>
            </a:r>
            <a:endParaRPr lang="en-US" dirty="0"/>
          </a:p>
        </p:txBody>
      </p:sp>
      <p:sp>
        <p:nvSpPr>
          <p:cNvPr id="3" name="Content Placeholder 2"/>
          <p:cNvSpPr>
            <a:spLocks noGrp="1"/>
          </p:cNvSpPr>
          <p:nvPr>
            <p:ph idx="1"/>
          </p:nvPr>
        </p:nvSpPr>
        <p:spPr/>
        <p:txBody>
          <a:bodyPr/>
          <a:lstStyle/>
          <a:p>
            <a:r>
              <a:rPr lang="en-US" dirty="0" smtClean="0"/>
              <a:t>For a non‐addict, drug=drug </a:t>
            </a:r>
          </a:p>
          <a:p>
            <a:pPr>
              <a:buNone/>
            </a:pPr>
            <a:endParaRPr lang="en-US" dirty="0" smtClean="0"/>
          </a:p>
          <a:p>
            <a:pPr>
              <a:buNone/>
            </a:pPr>
            <a:endParaRPr lang="en-US" dirty="0" smtClean="0"/>
          </a:p>
          <a:p>
            <a:r>
              <a:rPr lang="en-US" dirty="0" smtClean="0"/>
              <a:t>For an addict, drug=survival</a:t>
            </a:r>
            <a:endParaRPr lang="en-US" dirty="0"/>
          </a:p>
        </p:txBody>
      </p:sp>
      <p:pic>
        <p:nvPicPr>
          <p:cNvPr id="4" name="Picture 3"/>
          <p:cNvPicPr>
            <a:picLocks noChangeAspect="1"/>
          </p:cNvPicPr>
          <p:nvPr/>
        </p:nvPicPr>
        <p:blipFill>
          <a:blip r:embed="rId2"/>
          <a:stretch>
            <a:fillRect/>
          </a:stretch>
        </p:blipFill>
        <p:spPr>
          <a:xfrm>
            <a:off x="4953000" y="3581400"/>
            <a:ext cx="3670300" cy="2222500"/>
          </a:xfrm>
          <a:prstGeom prst="rect">
            <a:avLst/>
          </a:prstGeom>
        </p:spPr>
      </p:pic>
      <p:pic>
        <p:nvPicPr>
          <p:cNvPr id="5" name="Picture 4"/>
          <p:cNvPicPr>
            <a:picLocks noChangeAspect="1"/>
          </p:cNvPicPr>
          <p:nvPr/>
        </p:nvPicPr>
        <p:blipFill>
          <a:blip r:embed="rId3"/>
          <a:stretch>
            <a:fillRect/>
          </a:stretch>
        </p:blipFill>
        <p:spPr>
          <a:xfrm>
            <a:off x="5181600" y="1905000"/>
            <a:ext cx="3276600" cy="13508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From Dr. Pat Carnes: </a:t>
            </a:r>
            <a:endParaRPr lang="en-US" dirty="0"/>
          </a:p>
        </p:txBody>
      </p:sp>
      <p:sp>
        <p:nvSpPr>
          <p:cNvPr id="14339" name="Content Placeholder 2"/>
          <p:cNvSpPr>
            <a:spLocks noGrp="1"/>
          </p:cNvSpPr>
          <p:nvPr>
            <p:ph idx="1"/>
          </p:nvPr>
        </p:nvSpPr>
        <p:spPr>
          <a:xfrm>
            <a:off x="304800" y="1905000"/>
            <a:ext cx="7848600" cy="4846638"/>
          </a:xfrm>
        </p:spPr>
        <p:txBody>
          <a:bodyPr/>
          <a:lstStyle/>
          <a:p>
            <a:pPr eaLnBrk="1" hangingPunct="1"/>
            <a:r>
              <a:rPr lang="en-US" sz="3600" i="1" dirty="0" smtClean="0"/>
              <a:t>Addiction</a:t>
            </a:r>
            <a:r>
              <a:rPr lang="en-US" sz="3600" dirty="0" smtClean="0"/>
              <a:t> refers to the entire pattern of maladaptive behaviors, cognitions, belief systems, consequences and affects on others, not just the </a:t>
            </a:r>
            <a:r>
              <a:rPr lang="en-US" sz="3600" i="1" dirty="0" smtClean="0"/>
              <a:t>behavior</a:t>
            </a:r>
            <a:r>
              <a:rPr lang="en-US" sz="3600" dirty="0" smtClean="0"/>
              <a:t> as in compulsivity </a:t>
            </a:r>
          </a:p>
          <a:p>
            <a:pPr eaLnBrk="1" hangingPunct="1"/>
            <a:endParaRPr lang="en-US" dirty="0" smtClean="0"/>
          </a:p>
        </p:txBody>
      </p:sp>
      <p:sp>
        <p:nvSpPr>
          <p:cNvPr id="14340" name="Rectangle 3"/>
          <p:cNvSpPr>
            <a:spLocks noChangeArrowheads="1"/>
          </p:cNvSpPr>
          <p:nvPr/>
        </p:nvSpPr>
        <p:spPr bwMode="auto">
          <a:xfrm>
            <a:off x="533400" y="5715000"/>
            <a:ext cx="6019800" cy="346249"/>
          </a:xfrm>
          <a:prstGeom prst="rect">
            <a:avLst/>
          </a:prstGeom>
          <a:noFill/>
          <a:ln w="9525">
            <a:noFill/>
            <a:miter lim="800000"/>
            <a:headEnd/>
            <a:tailEnd/>
          </a:ln>
        </p:spPr>
        <p:txBody>
          <a:bodyPr>
            <a:spAutoFit/>
          </a:bodyPr>
          <a:lstStyle/>
          <a:p>
            <a:pPr>
              <a:lnSpc>
                <a:spcPct val="90000"/>
              </a:lnSpc>
            </a:pPr>
            <a:r>
              <a:rPr lang="en-US" dirty="0">
                <a:latin typeface="Trebuchet MS" pitchFamily="34" charset="0"/>
              </a:rPr>
              <a:t>SOURCE: Carnes, as cited in </a:t>
            </a:r>
            <a:r>
              <a:rPr lang="en-US" dirty="0" err="1">
                <a:latin typeface="Trebuchet MS" pitchFamily="34" charset="0"/>
              </a:rPr>
              <a:t>Hagedorn</a:t>
            </a:r>
            <a:r>
              <a:rPr lang="en-US" dirty="0">
                <a:latin typeface="Trebuchet MS" pitchFamily="34" charset="0"/>
              </a:rPr>
              <a:t> &amp; </a:t>
            </a:r>
            <a:r>
              <a:rPr lang="en-US" dirty="0" err="1">
                <a:latin typeface="Trebuchet MS" pitchFamily="34" charset="0"/>
              </a:rPr>
              <a:t>Junke</a:t>
            </a:r>
            <a:r>
              <a:rPr lang="en-US" dirty="0">
                <a:latin typeface="Trebuchet MS" pitchFamily="34" charset="0"/>
              </a:rPr>
              <a:t>, 2005  </a:t>
            </a:r>
          </a:p>
        </p:txBody>
      </p:sp>
      <p:pic>
        <p:nvPicPr>
          <p:cNvPr id="2050" name="Picture 2" descr="C:\Users\jmarich\AppData\Local\Microsoft\Windows\Temporary Internet Files\Content.IE5\3IEN9XUB\MPj04450000000[1].jpg"/>
          <p:cNvPicPr>
            <a:picLocks noChangeAspect="1" noChangeArrowheads="1"/>
          </p:cNvPicPr>
          <p:nvPr/>
        </p:nvPicPr>
        <p:blipFill>
          <a:blip r:embed="rId2" cstate="print"/>
          <a:srcRect/>
          <a:stretch>
            <a:fillRect/>
          </a:stretch>
        </p:blipFill>
        <p:spPr bwMode="auto">
          <a:xfrm>
            <a:off x="6934200" y="4191000"/>
            <a:ext cx="1747943" cy="2263524"/>
          </a:xfrm>
          <a:prstGeom prst="rect">
            <a:avLst/>
          </a:prstGeom>
          <a:noFill/>
        </p:spPr>
      </p:pic>
    </p:spTree>
    <p:extLst>
      <p:ext uri="{BB962C8B-B14F-4D97-AF65-F5344CB8AC3E}">
        <p14:creationId xmlns:p14="http://schemas.microsoft.com/office/powerpoint/2010/main" val="4246274281"/>
      </p:ext>
    </p:extLst>
  </p:cSld>
  <p:clrMapOvr>
    <a:masterClrMapping/>
  </p:clrMapOvr>
  <p:transition xmlns:p14="http://schemas.microsoft.com/office/powerpoint/2010/main" advTm="649"/>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600"/>
            <a:ext cx="8229600" cy="1143000"/>
          </a:xfrm>
        </p:spPr>
        <p:txBody>
          <a:bodyPr/>
          <a:lstStyle/>
          <a:p>
            <a:pPr eaLnBrk="1" fontAlgn="auto" hangingPunct="1">
              <a:spcAft>
                <a:spcPts val="0"/>
              </a:spcAft>
              <a:defRPr/>
            </a:pPr>
            <a:r>
              <a:rPr lang="en-US" dirty="0" smtClean="0"/>
              <a:t>About Today’s Presenter</a:t>
            </a:r>
          </a:p>
        </p:txBody>
      </p:sp>
      <p:sp>
        <p:nvSpPr>
          <p:cNvPr id="3" name="Content Placeholder 2"/>
          <p:cNvSpPr>
            <a:spLocks noGrp="1"/>
          </p:cNvSpPr>
          <p:nvPr>
            <p:ph idx="1"/>
          </p:nvPr>
        </p:nvSpPr>
        <p:spPr>
          <a:xfrm>
            <a:off x="304800" y="1752600"/>
            <a:ext cx="8610600" cy="4953000"/>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sz="2400" dirty="0" smtClean="0"/>
              <a:t>Licensed Supervising Professional Clinical Counselor (MH)</a:t>
            </a:r>
          </a:p>
          <a:p>
            <a:pPr marL="274320" indent="-274320" eaLnBrk="1" fontAlgn="auto" hangingPunct="1">
              <a:spcAft>
                <a:spcPts val="0"/>
              </a:spcAft>
              <a:buClr>
                <a:schemeClr val="accent3"/>
              </a:buClr>
              <a:buFont typeface="Wingdings 2"/>
              <a:buChar char=""/>
              <a:defRPr/>
            </a:pPr>
            <a:r>
              <a:rPr lang="en-US" sz="2400" dirty="0" smtClean="0"/>
              <a:t>Licensed Independent Chemical Dependency Counselor</a:t>
            </a:r>
          </a:p>
          <a:p>
            <a:pPr marL="274320" indent="-274320" eaLnBrk="1" fontAlgn="auto" hangingPunct="1">
              <a:spcAft>
                <a:spcPts val="0"/>
              </a:spcAft>
              <a:buClr>
                <a:schemeClr val="accent3"/>
              </a:buClr>
              <a:buFont typeface="Wingdings 2"/>
              <a:buChar char=""/>
              <a:defRPr/>
            </a:pPr>
            <a:r>
              <a:rPr lang="en-US" sz="2400" dirty="0" smtClean="0"/>
              <a:t>Member of the American Academy of Experts on Traumatic Stress</a:t>
            </a:r>
          </a:p>
          <a:p>
            <a:pPr marL="274320" indent="-274320" eaLnBrk="1" fontAlgn="auto" hangingPunct="1">
              <a:spcAft>
                <a:spcPts val="0"/>
              </a:spcAft>
              <a:buClr>
                <a:schemeClr val="accent3"/>
              </a:buClr>
              <a:buFont typeface="Wingdings 2"/>
              <a:buChar char=""/>
              <a:defRPr/>
            </a:pPr>
            <a:r>
              <a:rPr lang="en-US" sz="2400" dirty="0" smtClean="0"/>
              <a:t>Fourteen </a:t>
            </a:r>
            <a:r>
              <a:rPr lang="en-US" sz="2400" dirty="0" smtClean="0"/>
              <a:t>years of experience working in social services and counseling; includes three years of experience in civilian humanitarian aid in Bosnia-Hercegovina</a:t>
            </a:r>
          </a:p>
          <a:p>
            <a:pPr marL="274320" indent="-274320" eaLnBrk="1" fontAlgn="auto" hangingPunct="1">
              <a:spcAft>
                <a:spcPts val="0"/>
              </a:spcAft>
              <a:buClr>
                <a:schemeClr val="accent3"/>
              </a:buClr>
              <a:buFont typeface="Wingdings 2"/>
              <a:buChar char=""/>
              <a:defRPr/>
            </a:pPr>
            <a:r>
              <a:rPr lang="en-US" sz="2400" dirty="0" smtClean="0"/>
              <a:t>Specialist in addictions, trauma, abuse, dissociative disorders, performance enhancement, grief/loss, and pastoral counseling </a:t>
            </a:r>
          </a:p>
          <a:p>
            <a:pPr marL="274320" indent="-274320" eaLnBrk="1" fontAlgn="auto" hangingPunct="1">
              <a:spcAft>
                <a:spcPts val="0"/>
              </a:spcAft>
              <a:buClr>
                <a:schemeClr val="accent3"/>
              </a:buClr>
              <a:buFont typeface="Wingdings 2"/>
              <a:buChar char=""/>
              <a:defRPr/>
            </a:pPr>
            <a:r>
              <a:rPr lang="en-US" sz="2400" dirty="0" smtClean="0"/>
              <a:t>Trained in several specialty interventions for trauma &amp; addiction </a:t>
            </a:r>
            <a:endParaRPr lang="en-US" sz="2400" dirty="0" smtClean="0"/>
          </a:p>
          <a:p>
            <a:pPr marL="274320" indent="-274320" eaLnBrk="1" fontAlgn="auto" hangingPunct="1">
              <a:spcAft>
                <a:spcPts val="0"/>
              </a:spcAft>
              <a:buClr>
                <a:schemeClr val="accent3"/>
              </a:buClr>
              <a:buFont typeface="Wingdings 2"/>
              <a:buChar char=""/>
              <a:defRPr/>
            </a:pPr>
            <a:r>
              <a:rPr lang="en-US" sz="2400" dirty="0" smtClean="0"/>
              <a:t>Author of 3 books on trauma, including </a:t>
            </a:r>
            <a:r>
              <a:rPr lang="en-US" sz="2400" i="1" dirty="0" smtClean="0"/>
              <a:t>Trauma &amp; The Twelve Steps</a:t>
            </a:r>
            <a:endParaRPr lang="en-US" sz="2400" dirty="0" smtClean="0"/>
          </a:p>
          <a:p>
            <a:pPr marL="274320" indent="-274320" eaLnBrk="1" fontAlgn="auto" hangingPunct="1">
              <a:spcAft>
                <a:spcPts val="0"/>
              </a:spcAft>
              <a:buClr>
                <a:schemeClr val="accent3"/>
              </a:buClr>
              <a:buFont typeface="Wingdings 2"/>
              <a:buChar char=""/>
              <a:defRPr/>
            </a:pPr>
            <a:r>
              <a:rPr lang="en-US" sz="2400" dirty="0" smtClean="0"/>
              <a:t>Creator of the </a:t>
            </a:r>
            <a:r>
              <a:rPr lang="en-US" sz="2400" i="1" dirty="0" smtClean="0"/>
              <a:t>Dancing Mindfulness</a:t>
            </a:r>
            <a:r>
              <a:rPr lang="en-US" sz="2400" dirty="0" smtClean="0"/>
              <a:t> practice </a:t>
            </a:r>
            <a:endParaRPr lang="en-US" sz="2400" dirty="0"/>
          </a:p>
        </p:txBody>
      </p:sp>
    </p:spTree>
  </p:cSld>
  <p:clrMapOvr>
    <a:masterClrMapping/>
  </p:clrMapOvr>
  <p:transition xmlns:p14="http://schemas.microsoft.com/office/powerpoint/2010/main" advTm="25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Addiction</a:t>
            </a:r>
            <a:endParaRPr lang="en-US" dirty="0"/>
          </a:p>
        </p:txBody>
      </p:sp>
      <p:sp>
        <p:nvSpPr>
          <p:cNvPr id="3" name="Content Placeholder 2"/>
          <p:cNvSpPr>
            <a:spLocks noGrp="1"/>
          </p:cNvSpPr>
          <p:nvPr>
            <p:ph idx="1"/>
          </p:nvPr>
        </p:nvSpPr>
        <p:spPr/>
        <p:txBody>
          <a:bodyPr>
            <a:normAutofit lnSpcReduction="10000"/>
          </a:bodyPr>
          <a:lstStyle/>
          <a:p>
            <a:r>
              <a:rPr lang="en-US" dirty="0" smtClean="0"/>
              <a:t>Although there is widespread-acceptance and research support for the disease model in the psychiatric and psychotherapeutic professions, many alternate models exist:</a:t>
            </a:r>
          </a:p>
          <a:p>
            <a:pPr marL="0" indent="0">
              <a:buNone/>
            </a:pPr>
            <a:r>
              <a:rPr lang="en-US" dirty="0" smtClean="0"/>
              <a:t>      -pleasure model/habit model (behavioral) </a:t>
            </a:r>
          </a:p>
          <a:p>
            <a:pPr marL="0" indent="0">
              <a:buNone/>
            </a:pPr>
            <a:r>
              <a:rPr lang="en-US" dirty="0"/>
              <a:t> </a:t>
            </a:r>
            <a:r>
              <a:rPr lang="en-US" dirty="0" smtClean="0"/>
              <a:t>     -moral model</a:t>
            </a:r>
            <a:endParaRPr lang="en-US" dirty="0"/>
          </a:p>
          <a:p>
            <a:pPr marL="0" indent="0">
              <a:buNone/>
            </a:pPr>
            <a:r>
              <a:rPr lang="en-US" dirty="0" smtClean="0"/>
              <a:t>      -genetic model</a:t>
            </a:r>
          </a:p>
          <a:p>
            <a:pPr marL="0" indent="0">
              <a:buNone/>
            </a:pPr>
            <a:r>
              <a:rPr lang="en-US" dirty="0"/>
              <a:t> </a:t>
            </a:r>
            <a:r>
              <a:rPr lang="en-US" dirty="0" smtClean="0"/>
              <a:t>     -cultural model</a:t>
            </a:r>
          </a:p>
          <a:p>
            <a:pPr marL="0" indent="0">
              <a:buNone/>
            </a:pPr>
            <a:r>
              <a:rPr lang="en-US" dirty="0"/>
              <a:t> </a:t>
            </a:r>
            <a:r>
              <a:rPr lang="en-US" dirty="0" smtClean="0"/>
              <a:t>     -</a:t>
            </a:r>
            <a:r>
              <a:rPr lang="en-US" dirty="0" err="1" smtClean="0"/>
              <a:t>allostatic</a:t>
            </a:r>
            <a:r>
              <a:rPr lang="en-US" smtClean="0"/>
              <a:t> model </a:t>
            </a:r>
            <a:endParaRPr lang="en-US" dirty="0"/>
          </a:p>
        </p:txBody>
      </p:sp>
      <p:pic>
        <p:nvPicPr>
          <p:cNvPr id="1026" name="Picture 2" descr="C:\Users\jmarich\AppData\Local\Microsoft\Windows\Temporary Internet Files\Content.IE5\14JFZM8O\MPj04440800000[1].jpg"/>
          <p:cNvPicPr>
            <a:picLocks noChangeAspect="1" noChangeArrowheads="1"/>
          </p:cNvPicPr>
          <p:nvPr/>
        </p:nvPicPr>
        <p:blipFill>
          <a:blip r:embed="rId2" cstate="print"/>
          <a:srcRect/>
          <a:stretch>
            <a:fillRect/>
          </a:stretch>
        </p:blipFill>
        <p:spPr bwMode="auto">
          <a:xfrm rot="256628">
            <a:off x="6324600" y="4876800"/>
            <a:ext cx="2218073" cy="1476103"/>
          </a:xfrm>
          <a:prstGeom prst="rect">
            <a:avLst/>
          </a:prstGeom>
          <a:noFill/>
        </p:spPr>
      </p:pic>
    </p:spTree>
  </p:cSld>
  <p:clrMapOvr>
    <a:masterClrMapping/>
  </p:clrMapOvr>
  <p:transition xmlns:p14="http://schemas.microsoft.com/office/powerpoint/2010/main" advTm="183183"/>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Addiction </a:t>
            </a:r>
            <a:endParaRPr lang="en-US" dirty="0"/>
          </a:p>
        </p:txBody>
      </p:sp>
      <p:sp>
        <p:nvSpPr>
          <p:cNvPr id="3" name="Content Placeholder 2"/>
          <p:cNvSpPr>
            <a:spLocks noGrp="1"/>
          </p:cNvSpPr>
          <p:nvPr>
            <p:ph idx="1"/>
          </p:nvPr>
        </p:nvSpPr>
        <p:spPr>
          <a:xfrm>
            <a:off x="457200" y="1949824"/>
            <a:ext cx="8153399" cy="4007224"/>
          </a:xfrm>
        </p:spPr>
        <p:txBody>
          <a:bodyPr>
            <a:normAutofit/>
          </a:bodyPr>
          <a:lstStyle/>
          <a:p>
            <a:pPr>
              <a:buNone/>
            </a:pPr>
            <a:endParaRPr lang="en-US" i="1" dirty="0" smtClean="0"/>
          </a:p>
          <a:p>
            <a:pPr marL="0" indent="0">
              <a:buNone/>
            </a:pPr>
            <a:r>
              <a:rPr lang="en-US" sz="4000" b="1" i="1" dirty="0"/>
              <a:t>Rigid acceptance of the disease model, or either of these alternative models is neither optimally trauma-sensitive nor ultimately effective in providing individualized care. </a:t>
            </a:r>
            <a:endParaRPr lang="en-US" sz="4000" dirty="0"/>
          </a:p>
          <a:p>
            <a:pPr>
              <a:buNone/>
            </a:pPr>
            <a:endParaRPr lang="en-US" dirty="0"/>
          </a:p>
        </p:txBody>
      </p:sp>
      <p:pic>
        <p:nvPicPr>
          <p:cNvPr id="1026" name="Picture 2" descr="C:\Users\jmarich\AppData\Local\Microsoft\Windows\Temporary Internet Files\Content.IE5\3IEN9XUB\MCj04347500000[1].png"/>
          <p:cNvPicPr>
            <a:picLocks noChangeAspect="1" noChangeArrowheads="1"/>
          </p:cNvPicPr>
          <p:nvPr/>
        </p:nvPicPr>
        <p:blipFill>
          <a:blip r:embed="rId2" cstate="print"/>
          <a:srcRect/>
          <a:stretch>
            <a:fillRect/>
          </a:stretch>
        </p:blipFill>
        <p:spPr bwMode="auto">
          <a:xfrm>
            <a:off x="6400800" y="304800"/>
            <a:ext cx="1980914" cy="1980914"/>
          </a:xfrm>
          <a:prstGeom prst="rect">
            <a:avLst/>
          </a:prstGeom>
          <a:noFill/>
        </p:spPr>
      </p:pic>
    </p:spTree>
  </p:cSld>
  <p:clrMapOvr>
    <a:masterClrMapping/>
  </p:clrMapOvr>
  <p:transition xmlns:p14="http://schemas.microsoft.com/office/powerpoint/2010/main" advTm="371066"/>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458200" cy="1222375"/>
          </a:xfrm>
        </p:spPr>
        <p:txBody>
          <a:bodyPr>
            <a:normAutofit fontScale="90000"/>
          </a:bodyPr>
          <a:lstStyle/>
          <a:p>
            <a:pPr algn="ctr"/>
            <a:r>
              <a:rPr lang="en-US" b="1" dirty="0" smtClean="0">
                <a:solidFill>
                  <a:schemeClr val="bg1"/>
                </a:solidFill>
              </a:rPr>
              <a:t>What makes something a </a:t>
            </a:r>
            <a:br>
              <a:rPr lang="en-US" b="1" dirty="0" smtClean="0">
                <a:solidFill>
                  <a:schemeClr val="bg1"/>
                </a:solidFill>
              </a:rPr>
            </a:br>
            <a:r>
              <a:rPr lang="en-US" b="1" i="1" dirty="0" smtClean="0">
                <a:solidFill>
                  <a:schemeClr val="bg1"/>
                </a:solidFill>
              </a:rPr>
              <a:t>drug of choice</a:t>
            </a:r>
            <a:r>
              <a:rPr lang="en-US" b="1" dirty="0" smtClean="0">
                <a:solidFill>
                  <a:schemeClr val="bg1"/>
                </a:solidFill>
              </a:rPr>
              <a:t> for someone?</a:t>
            </a:r>
            <a:endParaRPr lang="en-US" b="1" dirty="0">
              <a:solidFill>
                <a:schemeClr val="bg1"/>
              </a:solidFill>
            </a:endParaRPr>
          </a:p>
        </p:txBody>
      </p:sp>
      <p:pic>
        <p:nvPicPr>
          <p:cNvPr id="29702" name="Picture 6" descr="C:\Users\jmarich\AppData\Local\Microsoft\Windows\Temporary Internet Files\Content.IE5\14JFZM8O\MPj04393730000[1].jpg"/>
          <p:cNvPicPr>
            <a:picLocks noChangeAspect="1" noChangeArrowheads="1"/>
          </p:cNvPicPr>
          <p:nvPr/>
        </p:nvPicPr>
        <p:blipFill>
          <a:blip r:embed="rId2" cstate="print"/>
          <a:srcRect/>
          <a:stretch>
            <a:fillRect/>
          </a:stretch>
        </p:blipFill>
        <p:spPr bwMode="auto">
          <a:xfrm>
            <a:off x="3352800" y="2971800"/>
            <a:ext cx="2085775" cy="3124200"/>
          </a:xfrm>
          <a:prstGeom prst="rect">
            <a:avLst/>
          </a:prstGeom>
          <a:noFill/>
        </p:spPr>
      </p:pic>
    </p:spTree>
    <p:extLst>
      <p:ext uri="{BB962C8B-B14F-4D97-AF65-F5344CB8AC3E}">
        <p14:creationId xmlns:p14="http://schemas.microsoft.com/office/powerpoint/2010/main" val="378954909"/>
      </p:ext>
    </p:extLst>
  </p:cSld>
  <p:clrMapOvr>
    <a:masterClrMapping/>
  </p:clrMapOvr>
  <p:transition xmlns:p14="http://schemas.microsoft.com/office/powerpoint/2010/main" advTm="15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4800" dirty="0" smtClean="0"/>
              <a:t>Discovering the Story</a:t>
            </a:r>
            <a:endParaRPr lang="en-US" sz="4800" dirty="0"/>
          </a:p>
        </p:txBody>
      </p:sp>
      <p:sp>
        <p:nvSpPr>
          <p:cNvPr id="3" name="TextBox 2"/>
          <p:cNvSpPr txBox="1"/>
          <p:nvPr/>
        </p:nvSpPr>
        <p:spPr>
          <a:xfrm>
            <a:off x="609600" y="5334000"/>
            <a:ext cx="5257800" cy="923330"/>
          </a:xfrm>
          <a:prstGeom prst="rect">
            <a:avLst/>
          </a:prstGeom>
          <a:noFill/>
          <a:ln w="28575" cmpd="sng">
            <a:solidFill>
              <a:schemeClr val="tx1"/>
            </a:solidFill>
          </a:ln>
        </p:spPr>
        <p:txBody>
          <a:bodyPr wrap="square" rtlCol="0">
            <a:spAutoFit/>
          </a:bodyPr>
          <a:lstStyle/>
          <a:p>
            <a:r>
              <a:rPr lang="en-US" i="1" dirty="0" smtClean="0">
                <a:ln>
                  <a:solidFill>
                    <a:schemeClr val="tx1"/>
                  </a:solidFill>
                </a:ln>
              </a:rPr>
              <a:t>What was the first memory of pain relief? </a:t>
            </a:r>
          </a:p>
          <a:p>
            <a:r>
              <a:rPr lang="en-US" i="1" dirty="0" smtClean="0">
                <a:ln>
                  <a:solidFill>
                    <a:schemeClr val="tx1"/>
                  </a:solidFill>
                </a:ln>
              </a:rPr>
              <a:t>What was the most potent memory of pain relief?</a:t>
            </a:r>
          </a:p>
          <a:p>
            <a:r>
              <a:rPr lang="en-US" i="1" dirty="0" smtClean="0">
                <a:ln>
                  <a:solidFill>
                    <a:schemeClr val="tx1"/>
                  </a:solidFill>
                </a:ln>
              </a:rPr>
              <a:t>What was the most recent memory of pain relief? </a:t>
            </a:r>
            <a:endParaRPr lang="en-US" i="1" dirty="0">
              <a:ln>
                <a:solidFill>
                  <a:schemeClr val="tx1"/>
                </a:solidFill>
              </a:ln>
            </a:endParaRPr>
          </a:p>
        </p:txBody>
      </p:sp>
      <p:pic>
        <p:nvPicPr>
          <p:cNvPr id="4" name="Picture 3"/>
          <p:cNvPicPr>
            <a:picLocks noChangeAspect="1"/>
          </p:cNvPicPr>
          <p:nvPr/>
        </p:nvPicPr>
        <p:blipFill>
          <a:blip r:embed="rId2"/>
          <a:stretch>
            <a:fillRect/>
          </a:stretch>
        </p:blipFill>
        <p:spPr>
          <a:xfrm rot="508811">
            <a:off x="746477" y="2045656"/>
            <a:ext cx="2133600" cy="3048000"/>
          </a:xfrm>
          <a:prstGeom prst="rect">
            <a:avLst/>
          </a:prstGeom>
        </p:spPr>
      </p:pic>
      <p:pic>
        <p:nvPicPr>
          <p:cNvPr id="5" name="Picture 4"/>
          <p:cNvPicPr>
            <a:picLocks noChangeAspect="1"/>
          </p:cNvPicPr>
          <p:nvPr/>
        </p:nvPicPr>
        <p:blipFill>
          <a:blip r:embed="rId3"/>
          <a:stretch>
            <a:fillRect/>
          </a:stretch>
        </p:blipFill>
        <p:spPr>
          <a:xfrm>
            <a:off x="3352800" y="2590800"/>
            <a:ext cx="2746736" cy="2057400"/>
          </a:xfrm>
          <a:prstGeom prst="rect">
            <a:avLst/>
          </a:prstGeom>
        </p:spPr>
      </p:pic>
      <p:pic>
        <p:nvPicPr>
          <p:cNvPr id="6" name="Picture 5"/>
          <p:cNvPicPr>
            <a:picLocks noChangeAspect="1"/>
          </p:cNvPicPr>
          <p:nvPr/>
        </p:nvPicPr>
        <p:blipFill>
          <a:blip r:embed="rId4"/>
          <a:stretch>
            <a:fillRect/>
          </a:stretch>
        </p:blipFill>
        <p:spPr>
          <a:xfrm>
            <a:off x="6553200" y="2133600"/>
            <a:ext cx="2173785" cy="3098800"/>
          </a:xfrm>
          <a:prstGeom prst="rect">
            <a:avLst/>
          </a:prstGeom>
        </p:spPr>
      </p:pic>
    </p:spTree>
  </p:cSld>
  <p:clrMapOvr>
    <a:masterClrMapping/>
  </p:clrMapOvr>
  <p:transition xmlns:p14="http://schemas.microsoft.com/office/powerpoint/2010/main" advTm="368033"/>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833"/>
            <a:ext cx="8229599" cy="1143000"/>
          </a:xfrm>
        </p:spPr>
        <p:txBody>
          <a:bodyPr>
            <a:normAutofit fontScale="90000"/>
          </a:bodyPr>
          <a:lstStyle/>
          <a:p>
            <a:r>
              <a:rPr lang="en-US" dirty="0" smtClean="0"/>
              <a:t>What Have We Learned From ‘Crime Drama’? </a:t>
            </a:r>
            <a:endParaRPr lang="en-US" dirty="0"/>
          </a:p>
        </p:txBody>
      </p:sp>
      <p:sp>
        <p:nvSpPr>
          <p:cNvPr id="3" name="Content Placeholder 2"/>
          <p:cNvSpPr>
            <a:spLocks noGrp="1"/>
          </p:cNvSpPr>
          <p:nvPr>
            <p:ph idx="1"/>
          </p:nvPr>
        </p:nvSpPr>
        <p:spPr>
          <a:xfrm>
            <a:off x="609600" y="1981200"/>
            <a:ext cx="4038600" cy="4007224"/>
          </a:xfrm>
        </p:spPr>
        <p:txBody>
          <a:bodyPr>
            <a:normAutofit/>
          </a:bodyPr>
          <a:lstStyle/>
          <a:p>
            <a:r>
              <a:rPr lang="en-US" sz="4800" dirty="0" smtClean="0"/>
              <a:t>Means</a:t>
            </a:r>
          </a:p>
          <a:p>
            <a:r>
              <a:rPr lang="en-US" sz="4800" dirty="0" smtClean="0"/>
              <a:t>Motive</a:t>
            </a:r>
          </a:p>
          <a:p>
            <a:r>
              <a:rPr lang="en-US" sz="4800" dirty="0" smtClean="0"/>
              <a:t>Opportunity </a:t>
            </a:r>
            <a:endParaRPr lang="en-US" sz="4800" dirty="0"/>
          </a:p>
        </p:txBody>
      </p:sp>
      <p:pic>
        <p:nvPicPr>
          <p:cNvPr id="5" name="Picture 4"/>
          <p:cNvPicPr>
            <a:picLocks noChangeAspect="1"/>
          </p:cNvPicPr>
          <p:nvPr/>
        </p:nvPicPr>
        <p:blipFill>
          <a:blip r:embed="rId2"/>
          <a:stretch>
            <a:fillRect/>
          </a:stretch>
        </p:blipFill>
        <p:spPr>
          <a:xfrm rot="20604635">
            <a:off x="4709248" y="2690828"/>
            <a:ext cx="3120112" cy="1950070"/>
          </a:xfrm>
          <a:prstGeom prst="rect">
            <a:avLst/>
          </a:prstGeom>
        </p:spPr>
      </p:pic>
    </p:spTree>
    <p:extLst>
      <p:ext uri="{BB962C8B-B14F-4D97-AF65-F5344CB8AC3E}">
        <p14:creationId xmlns:p14="http://schemas.microsoft.com/office/powerpoint/2010/main" val="1319847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J.R. </a:t>
            </a:r>
            <a:endParaRPr lang="en-US" dirty="0"/>
          </a:p>
        </p:txBody>
      </p:sp>
      <p:sp>
        <p:nvSpPr>
          <p:cNvPr id="3" name="Content Placeholder 2"/>
          <p:cNvSpPr>
            <a:spLocks noGrp="1"/>
          </p:cNvSpPr>
          <p:nvPr>
            <p:ph idx="1"/>
          </p:nvPr>
        </p:nvSpPr>
        <p:spPr/>
        <p:txBody>
          <a:bodyPr>
            <a:normAutofit/>
          </a:bodyPr>
          <a:lstStyle/>
          <a:p>
            <a:r>
              <a:rPr lang="en-US" dirty="0" smtClean="0"/>
              <a:t>Born to a poor farming family in the rural Midwest just before World War II</a:t>
            </a:r>
          </a:p>
          <a:p>
            <a:r>
              <a:rPr lang="en-US" dirty="0" smtClean="0"/>
              <a:t>Witnessed the death of his older brother, the favorite child in the family, in a fatal farming accident</a:t>
            </a:r>
          </a:p>
          <a:p>
            <a:r>
              <a:rPr lang="en-US" dirty="0" smtClean="0"/>
              <a:t>Father’s verbal, emotional and physical, abuse intensified after the death of his brother</a:t>
            </a:r>
          </a:p>
          <a:p>
            <a:r>
              <a:rPr lang="en-US" dirty="0" smtClean="0"/>
              <a:t>Father was likely an alcoholic; constantly reminded J.R. that he should have died, not his brother </a:t>
            </a:r>
            <a:endParaRPr lang="en-US" dirty="0"/>
          </a:p>
        </p:txBody>
      </p:sp>
    </p:spTree>
    <p:extLst>
      <p:ext uri="{BB962C8B-B14F-4D97-AF65-F5344CB8AC3E}">
        <p14:creationId xmlns:p14="http://schemas.microsoft.com/office/powerpoint/2010/main" val="202977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J.R. </a:t>
            </a:r>
            <a:endParaRPr lang="en-US" dirty="0"/>
          </a:p>
        </p:txBody>
      </p:sp>
      <p:sp>
        <p:nvSpPr>
          <p:cNvPr id="3" name="Content Placeholder 2"/>
          <p:cNvSpPr>
            <a:spLocks noGrp="1"/>
          </p:cNvSpPr>
          <p:nvPr>
            <p:ph idx="1"/>
          </p:nvPr>
        </p:nvSpPr>
        <p:spPr/>
        <p:txBody>
          <a:bodyPr>
            <a:normAutofit/>
          </a:bodyPr>
          <a:lstStyle/>
          <a:p>
            <a:r>
              <a:rPr lang="en-US" dirty="0" smtClean="0"/>
              <a:t>J.R. had a good relationship with his mother, even though she showed multiple codependent tendencies</a:t>
            </a:r>
          </a:p>
          <a:p>
            <a:r>
              <a:rPr lang="en-US" dirty="0" smtClean="0"/>
              <a:t>J.R.’s mother fostered his love of music, mostly spiritual hymns, which became J.R.’s only real coping skill </a:t>
            </a:r>
            <a:endParaRPr lang="en-US" dirty="0"/>
          </a:p>
        </p:txBody>
      </p:sp>
      <p:pic>
        <p:nvPicPr>
          <p:cNvPr id="5123" name="Picture 3" descr="C:\Users\jmarich\AppData\Local\Microsoft\Windows\Temporary Internet Files\Content.IE5\3IEN9XUB\MPj04224950000[1].jpg"/>
          <p:cNvPicPr>
            <a:picLocks noChangeAspect="1" noChangeArrowheads="1"/>
          </p:cNvPicPr>
          <p:nvPr/>
        </p:nvPicPr>
        <p:blipFill>
          <a:blip r:embed="rId2" cstate="print"/>
          <a:srcRect/>
          <a:stretch>
            <a:fillRect/>
          </a:stretch>
        </p:blipFill>
        <p:spPr bwMode="auto">
          <a:xfrm>
            <a:off x="5791200" y="4572000"/>
            <a:ext cx="2742485" cy="1827609"/>
          </a:xfrm>
          <a:prstGeom prst="rect">
            <a:avLst/>
          </a:prstGeom>
          <a:noFill/>
        </p:spPr>
      </p:pic>
    </p:spTree>
    <p:extLst>
      <p:ext uri="{BB962C8B-B14F-4D97-AF65-F5344CB8AC3E}">
        <p14:creationId xmlns:p14="http://schemas.microsoft.com/office/powerpoint/2010/main" val="2411330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J.R. </a:t>
            </a:r>
            <a:endParaRPr lang="en-US" dirty="0"/>
          </a:p>
        </p:txBody>
      </p:sp>
      <p:sp>
        <p:nvSpPr>
          <p:cNvPr id="3" name="Content Placeholder 2"/>
          <p:cNvSpPr>
            <a:spLocks noGrp="1"/>
          </p:cNvSpPr>
          <p:nvPr>
            <p:ph idx="1"/>
          </p:nvPr>
        </p:nvSpPr>
        <p:spPr>
          <a:xfrm>
            <a:off x="228600" y="1828800"/>
            <a:ext cx="8686800" cy="5029200"/>
          </a:xfrm>
        </p:spPr>
        <p:txBody>
          <a:bodyPr>
            <a:normAutofit/>
          </a:bodyPr>
          <a:lstStyle/>
          <a:p>
            <a:r>
              <a:rPr lang="en-US" dirty="0" smtClean="0"/>
              <a:t>Served in the Korean War, although his father minimized his service because he never went into combat</a:t>
            </a:r>
          </a:p>
          <a:p>
            <a:r>
              <a:rPr lang="en-US" dirty="0" smtClean="0"/>
              <a:t>Despite a rocky first marriage, J.R. soon became very successful at following his dream of a career in music, despite the protests of his father</a:t>
            </a:r>
          </a:p>
        </p:txBody>
      </p:sp>
      <p:pic>
        <p:nvPicPr>
          <p:cNvPr id="6146" name="Picture 2" descr="C:\Users\jmarich\AppData\Local\Microsoft\Windows\Temporary Internet Files\Content.IE5\14JFZM8O\MCj04413010000[1].png"/>
          <p:cNvPicPr>
            <a:picLocks noChangeAspect="1" noChangeArrowheads="1"/>
          </p:cNvPicPr>
          <p:nvPr/>
        </p:nvPicPr>
        <p:blipFill>
          <a:blip r:embed="rId2" cstate="print"/>
          <a:srcRect/>
          <a:stretch>
            <a:fillRect/>
          </a:stretch>
        </p:blipFill>
        <p:spPr bwMode="auto">
          <a:xfrm rot="947001">
            <a:off x="5964949" y="4474451"/>
            <a:ext cx="2133600" cy="2133600"/>
          </a:xfrm>
          <a:prstGeom prst="rect">
            <a:avLst/>
          </a:prstGeom>
          <a:noFill/>
        </p:spPr>
      </p:pic>
    </p:spTree>
    <p:extLst>
      <p:ext uri="{BB962C8B-B14F-4D97-AF65-F5344CB8AC3E}">
        <p14:creationId xmlns:p14="http://schemas.microsoft.com/office/powerpoint/2010/main" val="320863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J.R. </a:t>
            </a:r>
            <a:endParaRPr lang="en-US" dirty="0"/>
          </a:p>
        </p:txBody>
      </p:sp>
      <p:sp>
        <p:nvSpPr>
          <p:cNvPr id="3" name="Content Placeholder 2"/>
          <p:cNvSpPr>
            <a:spLocks noGrp="1"/>
          </p:cNvSpPr>
          <p:nvPr>
            <p:ph idx="1"/>
          </p:nvPr>
        </p:nvSpPr>
        <p:spPr>
          <a:xfrm>
            <a:off x="152400" y="2332037"/>
            <a:ext cx="8686800" cy="4525963"/>
          </a:xfrm>
        </p:spPr>
        <p:txBody>
          <a:bodyPr>
            <a:normAutofit/>
          </a:bodyPr>
          <a:lstStyle/>
          <a:p>
            <a:r>
              <a:rPr lang="en-US" dirty="0" smtClean="0"/>
              <a:t>J.R. had always been a recreational drinker, but the pressures of his new career, coupled with a dearth of other coping skills, caused his alcohol and later drug use to escalate. Also developed a problem with several behavioral addictions, namely sex </a:t>
            </a:r>
          </a:p>
          <a:p>
            <a:r>
              <a:rPr lang="en-US" dirty="0" smtClean="0"/>
              <a:t>Arrested several times for drug-related charges as his addiction progressed</a:t>
            </a:r>
            <a:endParaRPr lang="en-US" dirty="0"/>
          </a:p>
        </p:txBody>
      </p:sp>
    </p:spTree>
    <p:extLst>
      <p:ext uri="{BB962C8B-B14F-4D97-AF65-F5344CB8AC3E}">
        <p14:creationId xmlns:p14="http://schemas.microsoft.com/office/powerpoint/2010/main" val="421739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667000"/>
            <a:ext cx="3581400" cy="838200"/>
          </a:xfrm>
        </p:spPr>
        <p:txBody>
          <a:bodyPr>
            <a:normAutofit fontScale="90000"/>
          </a:bodyPr>
          <a:lstStyle/>
          <a:p>
            <a:r>
              <a:rPr lang="en-US" dirty="0" smtClean="0">
                <a:solidFill>
                  <a:schemeClr val="tx1"/>
                </a:solidFill>
              </a:rPr>
              <a:t>Your thoughts???</a:t>
            </a:r>
            <a:endParaRPr lang="en-US" dirty="0">
              <a:solidFill>
                <a:schemeClr val="tx1"/>
              </a:solidFill>
            </a:endParaRPr>
          </a:p>
        </p:txBody>
      </p:sp>
      <p:pic>
        <p:nvPicPr>
          <p:cNvPr id="2051" name="Picture 3"/>
          <p:cNvPicPr>
            <a:picLocks noChangeAspect="1" noChangeArrowheads="1"/>
          </p:cNvPicPr>
          <p:nvPr/>
        </p:nvPicPr>
        <p:blipFill>
          <a:blip r:embed="rId2" cstate="print"/>
          <a:srcRect/>
          <a:stretch>
            <a:fillRect/>
          </a:stretch>
        </p:blipFill>
        <p:spPr bwMode="auto">
          <a:xfrm>
            <a:off x="3657600" y="4038600"/>
            <a:ext cx="1628775" cy="1628775"/>
          </a:xfrm>
          <a:prstGeom prst="rect">
            <a:avLst/>
          </a:prstGeom>
          <a:noFill/>
          <a:ln w="9525">
            <a:noFill/>
            <a:miter lim="800000"/>
            <a:headEnd/>
            <a:tailEnd/>
          </a:ln>
        </p:spPr>
      </p:pic>
    </p:spTree>
    <p:extLst>
      <p:ext uri="{BB962C8B-B14F-4D97-AF65-F5344CB8AC3E}">
        <p14:creationId xmlns:p14="http://schemas.microsoft.com/office/powerpoint/2010/main" val="366403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458200" cy="1222375"/>
          </a:xfrm>
        </p:spPr>
        <p:txBody>
          <a:bodyPr>
            <a:normAutofit fontScale="90000"/>
          </a:bodyPr>
          <a:lstStyle/>
          <a:p>
            <a:pPr algn="ctr"/>
            <a:r>
              <a:rPr lang="en-US" b="1" dirty="0" smtClean="0">
                <a:solidFill>
                  <a:schemeClr val="bg1"/>
                </a:solidFill>
              </a:rPr>
              <a:t>What led you to today’s workshop?</a:t>
            </a:r>
            <a:endParaRPr lang="en-US" b="1" dirty="0">
              <a:solidFill>
                <a:schemeClr val="bg1"/>
              </a:solidFill>
            </a:endParaRPr>
          </a:p>
        </p:txBody>
      </p:sp>
      <p:pic>
        <p:nvPicPr>
          <p:cNvPr id="29702" name="Picture 6" descr="C:\Users\jmarich\AppData\Local\Microsoft\Windows\Temporary Internet Files\Content.IE5\14JFZM8O\MPj04393730000[1].jpg"/>
          <p:cNvPicPr>
            <a:picLocks noChangeAspect="1" noChangeArrowheads="1"/>
          </p:cNvPicPr>
          <p:nvPr/>
        </p:nvPicPr>
        <p:blipFill>
          <a:blip r:embed="rId2" cstate="print"/>
          <a:srcRect/>
          <a:stretch>
            <a:fillRect/>
          </a:stretch>
        </p:blipFill>
        <p:spPr bwMode="auto">
          <a:xfrm>
            <a:off x="3352800" y="2971800"/>
            <a:ext cx="2085775" cy="3124200"/>
          </a:xfrm>
          <a:prstGeom prst="rect">
            <a:avLst/>
          </a:prstGeom>
          <a:noFill/>
        </p:spPr>
      </p:pic>
    </p:spTree>
  </p:cSld>
  <p:clrMapOvr>
    <a:masterClrMapping/>
  </p:clrMapOvr>
  <p:transition xmlns:p14="http://schemas.microsoft.com/office/powerpoint/2010/main" advTm="15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5293757"/>
          </a:xfrm>
          <a:prstGeom prst="rect">
            <a:avLst/>
          </a:prstGeom>
          <a:noFill/>
        </p:spPr>
        <p:txBody>
          <a:bodyPr wrap="square" rtlCol="0">
            <a:spAutoFit/>
          </a:bodyPr>
          <a:lstStyle/>
          <a:p>
            <a:pPr algn="r"/>
            <a:r>
              <a:rPr lang="en-US" sz="2000" i="1" dirty="0" smtClean="0"/>
              <a:t>February 20, 1968</a:t>
            </a:r>
            <a:endParaRPr lang="en-US" sz="2000" dirty="0" smtClean="0"/>
          </a:p>
          <a:p>
            <a:r>
              <a:rPr lang="en-US" sz="2000" i="1" dirty="0" smtClean="0"/>
              <a:t>Dear Mother—</a:t>
            </a:r>
          </a:p>
          <a:p>
            <a:endParaRPr lang="en-US" sz="2000" dirty="0" smtClean="0"/>
          </a:p>
          <a:p>
            <a:r>
              <a:rPr lang="en-US" sz="2000" i="1" dirty="0" smtClean="0"/>
              <a:t>From all indications I’m going to become rich and famous. All sorts of magazines are asking to do articles and pictures featuring me. I’m going to do every one. Wow, I’m so lucky- I just fumbled around being a mixed up kid and then I fell into this. And finally it looks like everything is going to work out for me. </a:t>
            </a:r>
          </a:p>
          <a:p>
            <a:endParaRPr lang="en-US" sz="2000" dirty="0" smtClean="0"/>
          </a:p>
          <a:p>
            <a:r>
              <a:rPr lang="en-US" sz="2000" i="1" dirty="0" smtClean="0"/>
              <a:t>I’m awfully sorry to be such a disappointment to you. I understand your fears at my coming here and must admit I share them, but I really do think there’s an awfully good chance I won’t blow it this time. There’s really nothing more I can say now. Guess I’ll write more when I have more news, until then, address all criticism to the above address. And please believe me that you can’t possibly want for me to be a winner more than I do. </a:t>
            </a:r>
          </a:p>
          <a:p>
            <a:endParaRPr lang="en-US" sz="2000" dirty="0" smtClean="0"/>
          </a:p>
          <a:p>
            <a:r>
              <a:rPr lang="en-US" sz="2000" i="1" dirty="0" smtClean="0"/>
              <a:t>Love, Janis</a:t>
            </a:r>
            <a:endParaRPr lang="en-US" sz="2000" dirty="0" smtClean="0"/>
          </a:p>
          <a:p>
            <a:endParaRPr lang="en-US" dirty="0"/>
          </a:p>
        </p:txBody>
      </p:sp>
      <p:pic>
        <p:nvPicPr>
          <p:cNvPr id="8194" name="Picture 2"/>
          <p:cNvPicPr>
            <a:picLocks noChangeAspect="1" noChangeArrowheads="1"/>
          </p:cNvPicPr>
          <p:nvPr/>
        </p:nvPicPr>
        <p:blipFill>
          <a:blip r:embed="rId2" cstate="print"/>
          <a:srcRect/>
          <a:stretch>
            <a:fillRect/>
          </a:stretch>
        </p:blipFill>
        <p:spPr bwMode="auto">
          <a:xfrm rot="260807">
            <a:off x="6858000" y="5105400"/>
            <a:ext cx="1409700" cy="1409700"/>
          </a:xfrm>
          <a:prstGeom prst="rect">
            <a:avLst/>
          </a:prstGeom>
          <a:noFill/>
          <a:ln w="9525">
            <a:noFill/>
            <a:miter lim="800000"/>
            <a:headEnd/>
            <a:tailEnd/>
          </a:ln>
        </p:spPr>
      </p:pic>
      <p:sp>
        <p:nvSpPr>
          <p:cNvPr id="5" name="TextBox 4"/>
          <p:cNvSpPr txBox="1"/>
          <p:nvPr/>
        </p:nvSpPr>
        <p:spPr>
          <a:xfrm>
            <a:off x="228600" y="6248400"/>
            <a:ext cx="3048000" cy="276999"/>
          </a:xfrm>
          <a:prstGeom prst="rect">
            <a:avLst/>
          </a:prstGeom>
          <a:noFill/>
        </p:spPr>
        <p:txBody>
          <a:bodyPr wrap="square" rtlCol="0">
            <a:spAutoFit/>
          </a:bodyPr>
          <a:lstStyle/>
          <a:p>
            <a:r>
              <a:rPr lang="en-US" sz="1200" i="1" dirty="0" smtClean="0">
                <a:solidFill>
                  <a:schemeClr val="bg1"/>
                </a:solidFill>
              </a:rPr>
              <a:t>Source: Joplin, L. (2004) </a:t>
            </a:r>
            <a:endParaRPr lang="en-US" sz="1200" i="1" dirty="0">
              <a:solidFill>
                <a:schemeClr val="bg1"/>
              </a:solidFill>
            </a:endParaRPr>
          </a:p>
        </p:txBody>
      </p:sp>
    </p:spTree>
    <p:extLst>
      <p:ext uri="{BB962C8B-B14F-4D97-AF65-F5344CB8AC3E}">
        <p14:creationId xmlns:p14="http://schemas.microsoft.com/office/powerpoint/2010/main" val="58554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229600" cy="6278641"/>
          </a:xfrm>
          <a:prstGeom prst="rect">
            <a:avLst/>
          </a:prstGeom>
          <a:noFill/>
        </p:spPr>
        <p:txBody>
          <a:bodyPr wrap="square" rtlCol="0">
            <a:spAutoFit/>
          </a:bodyPr>
          <a:lstStyle/>
          <a:p>
            <a:r>
              <a:rPr lang="en-US" sz="3200" i="1" dirty="0" smtClean="0"/>
              <a:t>“The </a:t>
            </a:r>
            <a:r>
              <a:rPr lang="en-US" sz="3200" i="1" dirty="0"/>
              <a:t>Whitney I knew, despite her success and worldwide fame, still wondered: Am I good enough? Am I pretty enough? Will they like me?</a:t>
            </a:r>
          </a:p>
          <a:p>
            <a:r>
              <a:rPr lang="en-US" sz="3200" i="1" dirty="0"/>
              <a:t>It was the burden that made her great . . .</a:t>
            </a:r>
          </a:p>
          <a:p>
            <a:endParaRPr lang="en-US" sz="3200" i="1" dirty="0"/>
          </a:p>
          <a:p>
            <a:r>
              <a:rPr lang="en-US" sz="3200" i="1" dirty="0"/>
              <a:t>So off you go, Whitney, off you go . . . escorted by an army of angels to your Heavenly Father. And when you sing before Him, don’t you worry — you’ll be good enough</a:t>
            </a:r>
            <a:r>
              <a:rPr lang="en-US" sz="3200" i="1" dirty="0" smtClean="0"/>
              <a:t>.”</a:t>
            </a:r>
          </a:p>
          <a:p>
            <a:endParaRPr lang="en-US" sz="3200" dirty="0"/>
          </a:p>
          <a:p>
            <a:r>
              <a:rPr lang="en-US" sz="3200" dirty="0" smtClean="0"/>
              <a:t>-from Kevin’s Costner’s eulogy </a:t>
            </a:r>
            <a:endParaRPr lang="en-US" sz="3200" dirty="0"/>
          </a:p>
          <a:p>
            <a:endParaRPr lang="en-US" sz="3200" dirty="0"/>
          </a:p>
          <a:p>
            <a:endParaRPr lang="en-US" dirty="0"/>
          </a:p>
        </p:txBody>
      </p:sp>
      <p:pic>
        <p:nvPicPr>
          <p:cNvPr id="3" name="Picture 2"/>
          <p:cNvPicPr>
            <a:picLocks noChangeAspect="1"/>
          </p:cNvPicPr>
          <p:nvPr/>
        </p:nvPicPr>
        <p:blipFill>
          <a:blip r:embed="rId2"/>
          <a:stretch>
            <a:fillRect/>
          </a:stretch>
        </p:blipFill>
        <p:spPr>
          <a:xfrm>
            <a:off x="6705600" y="4724400"/>
            <a:ext cx="2108200" cy="1710267"/>
          </a:xfrm>
          <a:prstGeom prst="rect">
            <a:avLst/>
          </a:prstGeom>
        </p:spPr>
      </p:pic>
    </p:spTree>
    <p:extLst>
      <p:ext uri="{BB962C8B-B14F-4D97-AF65-F5344CB8AC3E}">
        <p14:creationId xmlns:p14="http://schemas.microsoft.com/office/powerpoint/2010/main" val="2476576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229600" cy="5786199"/>
          </a:xfrm>
          <a:prstGeom prst="rect">
            <a:avLst/>
          </a:prstGeom>
          <a:noFill/>
        </p:spPr>
        <p:txBody>
          <a:bodyPr wrap="square" rtlCol="0">
            <a:spAutoFit/>
          </a:bodyPr>
          <a:lstStyle/>
          <a:p>
            <a:r>
              <a:rPr lang="en-US" sz="3200" dirty="0" smtClean="0"/>
              <a:t>“</a:t>
            </a:r>
            <a:r>
              <a:rPr lang="en-US" sz="3200" dirty="0"/>
              <a:t>I have absolutely no pleasure in the stimulants in which I sometimes so madly indulge. It has not been in the pursuit of pleasure that I have periled life and reputation and reason. It has been the desperate attempt to escape from torturing memories, from a sense of insupportable loneliness and a dread of some strange impending doom.” </a:t>
            </a:r>
            <a:endParaRPr lang="en-US" sz="3200" dirty="0" smtClean="0"/>
          </a:p>
          <a:p>
            <a:endParaRPr lang="en-US" sz="3200" dirty="0"/>
          </a:p>
          <a:p>
            <a:r>
              <a:rPr lang="en-US" sz="3200" dirty="0" smtClean="0"/>
              <a:t>-Edgar Allen Poe</a:t>
            </a:r>
            <a:endParaRPr lang="en-US" sz="3200" dirty="0"/>
          </a:p>
          <a:p>
            <a:endParaRPr lang="en-US" sz="3200" dirty="0"/>
          </a:p>
          <a:p>
            <a:endParaRPr lang="en-US" dirty="0"/>
          </a:p>
        </p:txBody>
      </p:sp>
      <p:pic>
        <p:nvPicPr>
          <p:cNvPr id="3" name="Picture 2"/>
          <p:cNvPicPr>
            <a:picLocks noChangeAspect="1"/>
          </p:cNvPicPr>
          <p:nvPr/>
        </p:nvPicPr>
        <p:blipFill>
          <a:blip r:embed="rId2"/>
          <a:stretch>
            <a:fillRect/>
          </a:stretch>
        </p:blipFill>
        <p:spPr>
          <a:xfrm rot="365984">
            <a:off x="6586404" y="4347493"/>
            <a:ext cx="1625600" cy="2145792"/>
          </a:xfrm>
          <a:prstGeom prst="rect">
            <a:avLst/>
          </a:prstGeom>
        </p:spPr>
      </p:pic>
    </p:spTree>
    <p:extLst>
      <p:ext uri="{BB962C8B-B14F-4D97-AF65-F5344CB8AC3E}">
        <p14:creationId xmlns:p14="http://schemas.microsoft.com/office/powerpoint/2010/main" val="35704457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http://tbn0.google.com/images?q=tbn:98xUSecsFvxTVM:http://images.barnesandnoble.com/images/25880000/258817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16986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3"/>
          <p:cNvSpPr txBox="1">
            <a:spLocks noChangeArrowheads="1"/>
          </p:cNvSpPr>
          <p:nvPr/>
        </p:nvSpPr>
        <p:spPr bwMode="auto">
          <a:xfrm>
            <a:off x="2743200" y="1828800"/>
            <a:ext cx="60198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3600" dirty="0">
                <a:latin typeface="+mn-lt"/>
              </a:rPr>
              <a:t>Film/Book Recommendation:</a:t>
            </a:r>
          </a:p>
          <a:p>
            <a:endParaRPr lang="en-US" sz="3600" dirty="0">
              <a:latin typeface="+mn-lt"/>
            </a:endParaRPr>
          </a:p>
          <a:p>
            <a:r>
              <a:rPr lang="en-US" sz="3600" i="1" dirty="0">
                <a:latin typeface="+mn-lt"/>
              </a:rPr>
              <a:t>Love Sick </a:t>
            </a:r>
            <a:r>
              <a:rPr lang="en-US" sz="3600" dirty="0">
                <a:latin typeface="+mn-lt"/>
              </a:rPr>
              <a:t>(2008)</a:t>
            </a:r>
          </a:p>
          <a:p>
            <a:r>
              <a:rPr lang="en-US" sz="2400" dirty="0">
                <a:latin typeface="+mn-lt"/>
              </a:rPr>
              <a:t>Based on the book by Sue William Silverman </a:t>
            </a:r>
          </a:p>
          <a:p>
            <a:endParaRPr lang="en-US" sz="2400" dirty="0">
              <a:latin typeface="+mn-lt"/>
            </a:endParaRPr>
          </a:p>
          <a:p>
            <a:r>
              <a:rPr lang="en-US" sz="2400" dirty="0">
                <a:latin typeface="+mn-lt"/>
              </a:rPr>
              <a:t>Full film access available through:</a:t>
            </a:r>
          </a:p>
          <a:p>
            <a:r>
              <a:rPr lang="en-US" sz="2400" dirty="0">
                <a:latin typeface="+mn-lt"/>
                <a:hlinkClick r:id="rId4"/>
              </a:rPr>
              <a:t>www.suewilliamsilverman.com</a:t>
            </a:r>
            <a:endParaRPr lang="en-US" sz="2400" dirty="0">
              <a:latin typeface="+mn-lt"/>
            </a:endParaRPr>
          </a:p>
          <a:p>
            <a:endParaRPr lang="en-US" sz="2400" dirty="0"/>
          </a:p>
        </p:txBody>
      </p:sp>
    </p:spTree>
    <p:extLst>
      <p:ext uri="{BB962C8B-B14F-4D97-AF65-F5344CB8AC3E}">
        <p14:creationId xmlns:p14="http://schemas.microsoft.com/office/powerpoint/2010/main" val="3475887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Box 3"/>
          <p:cNvSpPr txBox="1">
            <a:spLocks noChangeArrowheads="1"/>
          </p:cNvSpPr>
          <p:nvPr/>
        </p:nvSpPr>
        <p:spPr bwMode="auto">
          <a:xfrm>
            <a:off x="3048000" y="1828800"/>
            <a:ext cx="5715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3600" dirty="0" smtClean="0">
                <a:latin typeface="+mn-lt"/>
              </a:rPr>
              <a:t>Book </a:t>
            </a:r>
            <a:r>
              <a:rPr lang="en-US" sz="3600" dirty="0">
                <a:latin typeface="+mn-lt"/>
              </a:rPr>
              <a:t>Recommendation:</a:t>
            </a:r>
          </a:p>
          <a:p>
            <a:endParaRPr lang="en-US" sz="3600" dirty="0">
              <a:latin typeface="+mn-lt"/>
            </a:endParaRPr>
          </a:p>
          <a:p>
            <a:r>
              <a:rPr lang="en-US" sz="3600" i="1" dirty="0" smtClean="0">
                <a:latin typeface="+mn-lt"/>
              </a:rPr>
              <a:t>Moments of Clarity </a:t>
            </a:r>
            <a:r>
              <a:rPr lang="en-US" sz="3600" dirty="0" smtClean="0">
                <a:latin typeface="+mn-lt"/>
              </a:rPr>
              <a:t>(2009)</a:t>
            </a:r>
            <a:endParaRPr lang="en-US" sz="3600" dirty="0">
              <a:latin typeface="+mn-lt"/>
            </a:endParaRPr>
          </a:p>
          <a:p>
            <a:r>
              <a:rPr lang="en-US" sz="2400" dirty="0" smtClean="0">
                <a:latin typeface="+mn-lt"/>
              </a:rPr>
              <a:t>Edited by Christopher Kennedy </a:t>
            </a:r>
            <a:r>
              <a:rPr lang="en-US" sz="2400" dirty="0" err="1" smtClean="0">
                <a:latin typeface="+mn-lt"/>
              </a:rPr>
              <a:t>Lawford</a:t>
            </a:r>
            <a:endParaRPr lang="en-US" sz="2400" dirty="0">
              <a:latin typeface="+mn-lt"/>
            </a:endParaRPr>
          </a:p>
          <a:p>
            <a:endParaRPr lang="en-US" sz="2400" dirty="0"/>
          </a:p>
          <a:p>
            <a:endParaRPr lang="en-US" sz="2400" dirty="0"/>
          </a:p>
        </p:txBody>
      </p:sp>
      <p:pic>
        <p:nvPicPr>
          <p:cNvPr id="2" name="Picture 1"/>
          <p:cNvPicPr>
            <a:picLocks noChangeAspect="1"/>
          </p:cNvPicPr>
          <p:nvPr/>
        </p:nvPicPr>
        <p:blipFill>
          <a:blip r:embed="rId2"/>
          <a:stretch>
            <a:fillRect/>
          </a:stretch>
        </p:blipFill>
        <p:spPr>
          <a:xfrm>
            <a:off x="457200" y="1828800"/>
            <a:ext cx="2349500" cy="3454400"/>
          </a:xfrm>
          <a:prstGeom prst="rect">
            <a:avLst/>
          </a:prstGeom>
        </p:spPr>
      </p:pic>
    </p:spTree>
    <p:extLst>
      <p:ext uri="{BB962C8B-B14F-4D97-AF65-F5344CB8AC3E}">
        <p14:creationId xmlns:p14="http://schemas.microsoft.com/office/powerpoint/2010/main" val="96062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Box 3"/>
          <p:cNvSpPr txBox="1">
            <a:spLocks noChangeArrowheads="1"/>
          </p:cNvSpPr>
          <p:nvPr/>
        </p:nvSpPr>
        <p:spPr bwMode="auto">
          <a:xfrm>
            <a:off x="3124200" y="1828800"/>
            <a:ext cx="5638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3600" dirty="0" smtClean="0">
                <a:latin typeface="+mn-lt"/>
              </a:rPr>
              <a:t>Book </a:t>
            </a:r>
            <a:r>
              <a:rPr lang="en-US" sz="3600" dirty="0">
                <a:latin typeface="+mn-lt"/>
              </a:rPr>
              <a:t>Recommendation:</a:t>
            </a:r>
          </a:p>
          <a:p>
            <a:endParaRPr lang="en-US" sz="3600" dirty="0">
              <a:latin typeface="+mn-lt"/>
            </a:endParaRPr>
          </a:p>
          <a:p>
            <a:r>
              <a:rPr lang="en-US" sz="3600" i="1" dirty="0" smtClean="0">
                <a:latin typeface="+mn-lt"/>
              </a:rPr>
              <a:t>The Secret Lives of Hoarders </a:t>
            </a:r>
            <a:r>
              <a:rPr lang="en-US" sz="3600" dirty="0" smtClean="0">
                <a:latin typeface="+mn-lt"/>
              </a:rPr>
              <a:t>(2011)</a:t>
            </a:r>
            <a:endParaRPr lang="en-US" sz="3600" dirty="0">
              <a:latin typeface="+mn-lt"/>
            </a:endParaRPr>
          </a:p>
          <a:p>
            <a:r>
              <a:rPr lang="en-US" sz="2400" dirty="0" smtClean="0">
                <a:latin typeface="+mn-lt"/>
              </a:rPr>
              <a:t>by Matt Paxton</a:t>
            </a:r>
            <a:endParaRPr lang="en-US" sz="2400" dirty="0">
              <a:latin typeface="+mn-lt"/>
            </a:endParaRPr>
          </a:p>
          <a:p>
            <a:endParaRPr lang="en-US" sz="2400" dirty="0"/>
          </a:p>
        </p:txBody>
      </p:sp>
      <p:pic>
        <p:nvPicPr>
          <p:cNvPr id="2" name="Picture 1"/>
          <p:cNvPicPr>
            <a:picLocks noChangeAspect="1"/>
          </p:cNvPicPr>
          <p:nvPr/>
        </p:nvPicPr>
        <p:blipFill>
          <a:blip r:embed="rId2"/>
          <a:stretch>
            <a:fillRect/>
          </a:stretch>
        </p:blipFill>
        <p:spPr>
          <a:xfrm>
            <a:off x="228600" y="1905000"/>
            <a:ext cx="2895600" cy="2895600"/>
          </a:xfrm>
          <a:prstGeom prst="rect">
            <a:avLst/>
          </a:prstGeom>
        </p:spPr>
      </p:pic>
    </p:spTree>
    <p:extLst>
      <p:ext uri="{BB962C8B-B14F-4D97-AF65-F5344CB8AC3E}">
        <p14:creationId xmlns:p14="http://schemas.microsoft.com/office/powerpoint/2010/main" val="285142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Box 3"/>
          <p:cNvSpPr txBox="1">
            <a:spLocks noChangeArrowheads="1"/>
          </p:cNvSpPr>
          <p:nvPr/>
        </p:nvSpPr>
        <p:spPr bwMode="auto">
          <a:xfrm>
            <a:off x="3048000" y="1828800"/>
            <a:ext cx="5715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3600" dirty="0" smtClean="0">
                <a:latin typeface="+mn-lt"/>
              </a:rPr>
              <a:t>Book </a:t>
            </a:r>
            <a:r>
              <a:rPr lang="en-US" sz="3600" dirty="0">
                <a:latin typeface="+mn-lt"/>
              </a:rPr>
              <a:t>Recommendation:</a:t>
            </a:r>
          </a:p>
          <a:p>
            <a:endParaRPr lang="en-US" sz="3600" dirty="0">
              <a:latin typeface="+mn-lt"/>
            </a:endParaRPr>
          </a:p>
          <a:p>
            <a:r>
              <a:rPr lang="en-US" sz="3600" i="1" dirty="0" smtClean="0">
                <a:latin typeface="+mn-lt"/>
              </a:rPr>
              <a:t>She Bets Her Life: A True Story of Gambling Addiction </a:t>
            </a:r>
            <a:r>
              <a:rPr lang="en-US" sz="3600" dirty="0" smtClean="0">
                <a:latin typeface="+mn-lt"/>
              </a:rPr>
              <a:t>(2011)</a:t>
            </a:r>
            <a:endParaRPr lang="en-US" sz="3600" dirty="0">
              <a:latin typeface="+mn-lt"/>
            </a:endParaRPr>
          </a:p>
          <a:p>
            <a:r>
              <a:rPr lang="en-US" sz="2400" dirty="0" smtClean="0">
                <a:latin typeface="+mn-lt"/>
              </a:rPr>
              <a:t>by Mary Sojourner  </a:t>
            </a:r>
            <a:endParaRPr lang="en-US" sz="2400" dirty="0">
              <a:latin typeface="+mn-lt"/>
            </a:endParaRPr>
          </a:p>
          <a:p>
            <a:endParaRPr lang="en-US" sz="2400" dirty="0"/>
          </a:p>
        </p:txBody>
      </p:sp>
      <p:pic>
        <p:nvPicPr>
          <p:cNvPr id="3" name="Picture 2"/>
          <p:cNvPicPr>
            <a:picLocks noChangeAspect="1"/>
          </p:cNvPicPr>
          <p:nvPr/>
        </p:nvPicPr>
        <p:blipFill>
          <a:blip r:embed="rId2"/>
          <a:stretch>
            <a:fillRect/>
          </a:stretch>
        </p:blipFill>
        <p:spPr>
          <a:xfrm>
            <a:off x="609600" y="1676400"/>
            <a:ext cx="2209800" cy="3314700"/>
          </a:xfrm>
          <a:prstGeom prst="rect">
            <a:avLst/>
          </a:prstGeom>
        </p:spPr>
      </p:pic>
    </p:spTree>
    <p:extLst>
      <p:ext uri="{BB962C8B-B14F-4D97-AF65-F5344CB8AC3E}">
        <p14:creationId xmlns:p14="http://schemas.microsoft.com/office/powerpoint/2010/main" val="625393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Box 3"/>
          <p:cNvSpPr txBox="1">
            <a:spLocks noChangeArrowheads="1"/>
          </p:cNvSpPr>
          <p:nvPr/>
        </p:nvSpPr>
        <p:spPr bwMode="auto">
          <a:xfrm>
            <a:off x="3048000" y="1828800"/>
            <a:ext cx="57150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r>
              <a:rPr lang="en-US" sz="3600" dirty="0" smtClean="0">
                <a:latin typeface="+mn-lt"/>
              </a:rPr>
              <a:t>Book </a:t>
            </a:r>
            <a:r>
              <a:rPr lang="en-US" sz="3600" dirty="0">
                <a:latin typeface="+mn-lt"/>
              </a:rPr>
              <a:t>Recommendation:</a:t>
            </a:r>
          </a:p>
          <a:p>
            <a:endParaRPr lang="en-US" sz="3600" dirty="0">
              <a:latin typeface="+mn-lt"/>
            </a:endParaRPr>
          </a:p>
          <a:p>
            <a:r>
              <a:rPr lang="en-US" sz="3600" i="1" dirty="0" smtClean="0">
                <a:latin typeface="+mn-lt"/>
              </a:rPr>
              <a:t>Spent: Break The Buying Obsession and Discover Your True Worth</a:t>
            </a:r>
            <a:r>
              <a:rPr lang="en-US" sz="3600" dirty="0" smtClean="0">
                <a:latin typeface="+mn-lt"/>
              </a:rPr>
              <a:t>(2009)</a:t>
            </a:r>
          </a:p>
          <a:p>
            <a:endParaRPr lang="en-US" sz="3600" dirty="0">
              <a:latin typeface="+mn-lt"/>
            </a:endParaRPr>
          </a:p>
          <a:p>
            <a:r>
              <a:rPr lang="en-US" sz="2400" dirty="0" smtClean="0">
                <a:latin typeface="+mn-lt"/>
              </a:rPr>
              <a:t>by Sally </a:t>
            </a:r>
            <a:r>
              <a:rPr lang="en-US" sz="2400" dirty="0" err="1" smtClean="0">
                <a:latin typeface="+mn-lt"/>
              </a:rPr>
              <a:t>Palaian</a:t>
            </a:r>
            <a:r>
              <a:rPr lang="en-US" sz="2400" dirty="0" smtClean="0">
                <a:latin typeface="+mn-lt"/>
              </a:rPr>
              <a:t> </a:t>
            </a:r>
            <a:endParaRPr lang="en-US" sz="2400" dirty="0">
              <a:latin typeface="+mn-lt"/>
            </a:endParaRPr>
          </a:p>
          <a:p>
            <a:endParaRPr lang="en-US" sz="2400" dirty="0"/>
          </a:p>
        </p:txBody>
      </p:sp>
      <p:pic>
        <p:nvPicPr>
          <p:cNvPr id="4" name="Picture 3"/>
          <p:cNvPicPr>
            <a:picLocks noChangeAspect="1"/>
          </p:cNvPicPr>
          <p:nvPr/>
        </p:nvPicPr>
        <p:blipFill>
          <a:blip r:embed="rId2"/>
          <a:stretch>
            <a:fillRect/>
          </a:stretch>
        </p:blipFill>
        <p:spPr>
          <a:xfrm>
            <a:off x="228600" y="2057400"/>
            <a:ext cx="2857500" cy="2857500"/>
          </a:xfrm>
          <a:prstGeom prst="rect">
            <a:avLst/>
          </a:prstGeom>
        </p:spPr>
      </p:pic>
    </p:spTree>
    <p:extLst>
      <p:ext uri="{BB962C8B-B14F-4D97-AF65-F5344CB8AC3E}">
        <p14:creationId xmlns:p14="http://schemas.microsoft.com/office/powerpoint/2010/main" val="3623522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marich\AppData\Local\Microsoft\Windows\Temporary Internet Files\Content.IE5\14JFZM8O\MCj04258020000[1].wmf"/>
          <p:cNvPicPr>
            <a:picLocks noChangeAspect="1" noChangeArrowheads="1"/>
          </p:cNvPicPr>
          <p:nvPr/>
        </p:nvPicPr>
        <p:blipFill>
          <a:blip r:embed="rId2" cstate="print"/>
          <a:srcRect/>
          <a:stretch>
            <a:fillRect/>
          </a:stretch>
        </p:blipFill>
        <p:spPr bwMode="auto">
          <a:xfrm>
            <a:off x="1752600" y="1447800"/>
            <a:ext cx="5745162" cy="4016785"/>
          </a:xfrm>
          <a:prstGeom prst="rect">
            <a:avLst/>
          </a:prstGeom>
          <a:noFill/>
        </p:spPr>
      </p:pic>
      <p:sp>
        <p:nvSpPr>
          <p:cNvPr id="3" name="TextBox 2"/>
          <p:cNvSpPr txBox="1"/>
          <p:nvPr/>
        </p:nvSpPr>
        <p:spPr>
          <a:xfrm>
            <a:off x="5238044" y="5791200"/>
            <a:ext cx="3886200" cy="646331"/>
          </a:xfrm>
          <a:prstGeom prst="rect">
            <a:avLst/>
          </a:prstGeom>
          <a:noFill/>
        </p:spPr>
        <p:txBody>
          <a:bodyPr wrap="square" rtlCol="0">
            <a:spAutoFit/>
          </a:bodyPr>
          <a:lstStyle/>
          <a:p>
            <a:r>
              <a:rPr lang="en-US" sz="3600" b="1" dirty="0" smtClean="0"/>
              <a:t>BREAK TIME</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DSM-5</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For the latest updates on DSM-5, visit the official website at </a:t>
            </a:r>
            <a:r>
              <a:rPr lang="en-US" sz="3600" b="1" dirty="0" smtClean="0"/>
              <a:t>www.dsm5.org</a:t>
            </a:r>
            <a:endParaRPr lang="en-US" sz="3600" dirty="0"/>
          </a:p>
        </p:txBody>
      </p:sp>
      <p:pic>
        <p:nvPicPr>
          <p:cNvPr id="4" name="Picture 3"/>
          <p:cNvPicPr>
            <a:picLocks noChangeAspect="1"/>
          </p:cNvPicPr>
          <p:nvPr/>
        </p:nvPicPr>
        <p:blipFill>
          <a:blip r:embed="rId2"/>
          <a:stretch>
            <a:fillRect/>
          </a:stretch>
        </p:blipFill>
        <p:spPr>
          <a:xfrm>
            <a:off x="2895600" y="3505200"/>
            <a:ext cx="3111500" cy="2422376"/>
          </a:xfrm>
          <a:prstGeom prst="rect">
            <a:avLst/>
          </a:prstGeom>
        </p:spPr>
      </p:pic>
    </p:spTree>
    <p:extLst>
      <p:ext uri="{BB962C8B-B14F-4D97-AF65-F5344CB8AC3E}">
        <p14:creationId xmlns:p14="http://schemas.microsoft.com/office/powerpoint/2010/main" val="4163615235"/>
      </p:ext>
    </p:extLst>
  </p:cSld>
  <p:clrMapOvr>
    <a:masterClrMapping/>
  </p:clrMapOvr>
  <p:transition xmlns:p14="http://schemas.microsoft.com/office/powerpoint/2010/main" advTm="4605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304800" y="1752600"/>
            <a:ext cx="8686800" cy="4876800"/>
          </a:xfrm>
        </p:spPr>
        <p:txBody>
          <a:bodyPr>
            <a:normAutofit fontScale="85000" lnSpcReduction="20000"/>
          </a:bodyPr>
          <a:lstStyle/>
          <a:p>
            <a:r>
              <a:rPr lang="en-US" sz="2400" dirty="0" smtClean="0"/>
              <a:t>Describe </a:t>
            </a:r>
            <a:r>
              <a:rPr lang="en-US" sz="2400" dirty="0"/>
              <a:t>the disease model of addiction and at least three alternative approaches to communicating addiction and implications for </a:t>
            </a:r>
            <a:r>
              <a:rPr lang="en-US" sz="2400" dirty="0" smtClean="0"/>
              <a:t>treatment</a:t>
            </a:r>
          </a:p>
          <a:p>
            <a:r>
              <a:rPr lang="en-US" sz="2400" dirty="0" smtClean="0"/>
              <a:t>Describe the person-centered approach to psychotherapy and explain how it connects to motivational interviewing principles</a:t>
            </a:r>
            <a:endParaRPr lang="en-US" sz="2400" dirty="0"/>
          </a:p>
          <a:p>
            <a:r>
              <a:rPr lang="en-US" sz="2400" dirty="0" smtClean="0"/>
              <a:t>Explain </a:t>
            </a:r>
            <a:r>
              <a:rPr lang="en-US" sz="2400" dirty="0"/>
              <a:t>the new updates to the DSM-</a:t>
            </a:r>
            <a:r>
              <a:rPr lang="en-US" sz="2400" dirty="0" smtClean="0"/>
              <a:t>5® </a:t>
            </a:r>
            <a:r>
              <a:rPr lang="en-US" sz="2400" dirty="0"/>
              <a:t>on disorders that fall under the umbrella of addiction</a:t>
            </a:r>
          </a:p>
          <a:p>
            <a:r>
              <a:rPr lang="en-US" sz="2400" dirty="0" smtClean="0"/>
              <a:t>Assess </a:t>
            </a:r>
            <a:r>
              <a:rPr lang="en-US" sz="2400" dirty="0"/>
              <a:t>for the presence of addiction and its impact on quality of life in an individual using at least three different methods</a:t>
            </a:r>
          </a:p>
          <a:p>
            <a:r>
              <a:rPr lang="en-US" sz="2400" dirty="0" smtClean="0"/>
              <a:t>Develop </a:t>
            </a:r>
            <a:r>
              <a:rPr lang="en-US" sz="2400" dirty="0"/>
              <a:t>individualized, addiction-specific intervention and treatment plans</a:t>
            </a:r>
          </a:p>
          <a:p>
            <a:r>
              <a:rPr lang="en-US" sz="2400" dirty="0" smtClean="0"/>
              <a:t>Implement </a:t>
            </a:r>
            <a:r>
              <a:rPr lang="en-US" sz="2400" dirty="0"/>
              <a:t>at least five treatment techniques into treatment planning</a:t>
            </a:r>
          </a:p>
          <a:p>
            <a:r>
              <a:rPr lang="en-US" sz="2400" dirty="0" smtClean="0"/>
              <a:t>Explore </a:t>
            </a:r>
            <a:r>
              <a:rPr lang="en-US" sz="2400" dirty="0"/>
              <a:t>personal, professional, and societal implications of treating addiction and be able to discuss the importance of offering such treatment solutions</a:t>
            </a:r>
            <a:endParaRPr lang="en-US" dirty="0"/>
          </a:p>
        </p:txBody>
      </p:sp>
    </p:spTree>
  </p:cSld>
  <p:clrMapOvr>
    <a:masterClrMapping/>
  </p:clrMapOvr>
  <p:transition xmlns:p14="http://schemas.microsoft.com/office/powerpoint/2010/main" advTm="150"/>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a:t>
            </a:r>
            <a:r>
              <a:rPr lang="en-US" dirty="0" smtClean="0"/>
              <a:t>5®</a:t>
            </a:r>
            <a:endParaRPr lang="en-US" dirty="0"/>
          </a:p>
        </p:txBody>
      </p:sp>
      <p:pic>
        <p:nvPicPr>
          <p:cNvPr id="5" name="Picture 4"/>
          <p:cNvPicPr>
            <a:picLocks noChangeAspect="1"/>
          </p:cNvPicPr>
          <p:nvPr/>
        </p:nvPicPr>
        <p:blipFill>
          <a:blip r:embed="rId2"/>
          <a:stretch>
            <a:fillRect/>
          </a:stretch>
        </p:blipFill>
        <p:spPr>
          <a:xfrm>
            <a:off x="2514600" y="2209800"/>
            <a:ext cx="3937000" cy="4098059"/>
          </a:xfrm>
          <a:prstGeom prst="rect">
            <a:avLst/>
          </a:prstGeom>
        </p:spPr>
      </p:pic>
    </p:spTree>
    <p:extLst>
      <p:ext uri="{BB962C8B-B14F-4D97-AF65-F5344CB8AC3E}">
        <p14:creationId xmlns:p14="http://schemas.microsoft.com/office/powerpoint/2010/main" val="474544858"/>
      </p:ext>
    </p:extLst>
  </p:cSld>
  <p:clrMapOvr>
    <a:masterClrMapping/>
  </p:clrMapOvr>
  <p:transition xmlns:p14="http://schemas.microsoft.com/office/powerpoint/2010/main" advTm="4605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a:t>
            </a:r>
            <a:r>
              <a:rPr lang="en-US" dirty="0" smtClean="0"/>
              <a:t>5®</a:t>
            </a:r>
            <a:endParaRPr lang="en-US" dirty="0"/>
          </a:p>
        </p:txBody>
      </p:sp>
      <p:sp>
        <p:nvSpPr>
          <p:cNvPr id="3" name="Content Placeholder 2"/>
          <p:cNvSpPr>
            <a:spLocks noGrp="1"/>
          </p:cNvSpPr>
          <p:nvPr>
            <p:ph idx="1"/>
          </p:nvPr>
        </p:nvSpPr>
        <p:spPr>
          <a:xfrm>
            <a:off x="457200" y="2514600"/>
            <a:ext cx="7924800" cy="2667000"/>
          </a:xfrm>
        </p:spPr>
        <p:txBody>
          <a:bodyPr>
            <a:normAutofit/>
          </a:bodyPr>
          <a:lstStyle/>
          <a:p>
            <a:r>
              <a:rPr lang="en-US" sz="3600" dirty="0" smtClean="0"/>
              <a:t>Substance Use and Addictive Disorders </a:t>
            </a:r>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5029200" y="3962400"/>
            <a:ext cx="3479800" cy="2336800"/>
          </a:xfrm>
          <a:prstGeom prst="rect">
            <a:avLst/>
          </a:prstGeom>
        </p:spPr>
      </p:pic>
    </p:spTree>
  </p:cSld>
  <p:clrMapOvr>
    <a:masterClrMapping/>
  </p:clrMapOvr>
  <p:transition xmlns:p14="http://schemas.microsoft.com/office/powerpoint/2010/main" advTm="2456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381000"/>
            <a:ext cx="8686800" cy="838200"/>
          </a:xfrm>
        </p:spPr>
        <p:txBody>
          <a:bodyPr>
            <a:normAutofit fontScale="90000"/>
          </a:bodyPr>
          <a:lstStyle/>
          <a:p>
            <a:pPr eaLnBrk="1" hangingPunct="1">
              <a:defRPr/>
            </a:pPr>
            <a:r>
              <a:rPr lang="en-US" sz="4000" dirty="0" smtClean="0"/>
              <a:t>New/Modified  Diagnoses </a:t>
            </a:r>
            <a:br>
              <a:rPr lang="en-US" sz="4000" dirty="0" smtClean="0"/>
            </a:br>
            <a:r>
              <a:rPr lang="en-US" sz="4000" dirty="0" smtClean="0"/>
              <a:t>Classified In This Category</a:t>
            </a:r>
          </a:p>
        </p:txBody>
      </p:sp>
      <p:sp>
        <p:nvSpPr>
          <p:cNvPr id="35843" name="Rectangle 3"/>
          <p:cNvSpPr>
            <a:spLocks noGrp="1" noChangeArrowheads="1"/>
          </p:cNvSpPr>
          <p:nvPr>
            <p:ph idx="1"/>
          </p:nvPr>
        </p:nvSpPr>
        <p:spPr>
          <a:xfrm>
            <a:off x="304800" y="1752600"/>
            <a:ext cx="8686800" cy="4525963"/>
          </a:xfrm>
        </p:spPr>
        <p:txBody>
          <a:bodyPr>
            <a:normAutofit fontScale="85000" lnSpcReduction="20000"/>
          </a:bodyPr>
          <a:lstStyle/>
          <a:p>
            <a:r>
              <a:rPr lang="en-US" sz="2400" b="1" dirty="0" smtClean="0">
                <a:hlinkClick r:id="rId2"/>
              </a:rPr>
              <a:t>Substance</a:t>
            </a:r>
            <a:r>
              <a:rPr lang="en-US" sz="2400" b="1" dirty="0">
                <a:hlinkClick r:id="rId2"/>
              </a:rPr>
              <a:t>-Induced Psychotic Disorder</a:t>
            </a:r>
          </a:p>
          <a:p>
            <a:r>
              <a:rPr lang="en-US" sz="2400" b="1" dirty="0">
                <a:hlinkClick r:id="rId3"/>
              </a:rPr>
              <a:t>Substance-Induced Bipolar Disorder</a:t>
            </a:r>
          </a:p>
          <a:p>
            <a:r>
              <a:rPr lang="en-US" sz="2400" b="1" dirty="0">
                <a:hlinkClick r:id="rId4"/>
              </a:rPr>
              <a:t>Substance-Induced Depressive Disorder</a:t>
            </a:r>
          </a:p>
          <a:p>
            <a:r>
              <a:rPr lang="en-US" sz="2400" b="1" dirty="0">
                <a:hlinkClick r:id="rId5"/>
              </a:rPr>
              <a:t>Substance-Induced Anxiety Disorder</a:t>
            </a:r>
          </a:p>
          <a:p>
            <a:r>
              <a:rPr lang="en-US" sz="2400" b="1" dirty="0">
                <a:hlinkClick r:id="rId6"/>
              </a:rPr>
              <a:t>Substance-Induced Obsessive-Compulsive or Related Disorders</a:t>
            </a:r>
          </a:p>
          <a:p>
            <a:r>
              <a:rPr lang="en-US" sz="2400" b="1" dirty="0">
                <a:hlinkClick r:id="rId7"/>
              </a:rPr>
              <a:t>Substance-Induced Sleep-Wake Disorder</a:t>
            </a:r>
          </a:p>
          <a:p>
            <a:r>
              <a:rPr lang="en-US" sz="2400" b="1" dirty="0">
                <a:hlinkClick r:id="rId8"/>
              </a:rPr>
              <a:t>Substance-Induced Sexual Dysfunction</a:t>
            </a:r>
          </a:p>
          <a:p>
            <a:r>
              <a:rPr lang="en-US" sz="2400" b="1" dirty="0">
                <a:hlinkClick r:id="rId9"/>
              </a:rPr>
              <a:t>Substance-Induced Delirium</a:t>
            </a:r>
          </a:p>
          <a:p>
            <a:r>
              <a:rPr lang="en-US" sz="2400" b="1" dirty="0">
                <a:hlinkClick r:id="rId10"/>
              </a:rPr>
              <a:t>Substance-Induced Neurocognitive Disorder</a:t>
            </a:r>
          </a:p>
          <a:p>
            <a:pPr eaLnBrk="1" hangingPunct="1">
              <a:lnSpc>
                <a:spcPct val="80000"/>
              </a:lnSpc>
              <a:buFont typeface="Wingdings" pitchFamily="2" charset="2"/>
              <a:buNone/>
              <a:defRPr/>
            </a:pPr>
            <a:endParaRPr lang="en-US" sz="2200" dirty="0" smtClean="0"/>
          </a:p>
        </p:txBody>
      </p:sp>
    </p:spTree>
    <p:extLst>
      <p:ext uri="{BB962C8B-B14F-4D97-AF65-F5344CB8AC3E}">
        <p14:creationId xmlns:p14="http://schemas.microsoft.com/office/powerpoint/2010/main" val="732260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533400"/>
            <a:ext cx="8686800" cy="838200"/>
          </a:xfrm>
        </p:spPr>
        <p:txBody>
          <a:bodyPr>
            <a:normAutofit/>
          </a:bodyPr>
          <a:lstStyle/>
          <a:p>
            <a:pPr eaLnBrk="1" hangingPunct="1">
              <a:defRPr/>
            </a:pPr>
            <a:r>
              <a:rPr lang="en-US" sz="4000" dirty="0" smtClean="0"/>
              <a:t>Example Set from DSM-</a:t>
            </a:r>
            <a:r>
              <a:rPr lang="en-US" sz="4000" dirty="0" smtClean="0"/>
              <a:t>5®</a:t>
            </a:r>
            <a:endParaRPr lang="en-US" sz="4000" dirty="0" smtClean="0"/>
          </a:p>
        </p:txBody>
      </p:sp>
      <p:sp>
        <p:nvSpPr>
          <p:cNvPr id="35843" name="Rectangle 3"/>
          <p:cNvSpPr>
            <a:spLocks noGrp="1" noChangeArrowheads="1"/>
          </p:cNvSpPr>
          <p:nvPr>
            <p:ph idx="1"/>
          </p:nvPr>
        </p:nvSpPr>
        <p:spPr>
          <a:xfrm>
            <a:off x="423585" y="1981200"/>
            <a:ext cx="8686800" cy="4525963"/>
          </a:xfrm>
        </p:spPr>
        <p:txBody>
          <a:bodyPr>
            <a:normAutofit/>
          </a:bodyPr>
          <a:lstStyle/>
          <a:p>
            <a:r>
              <a:rPr lang="en-US" sz="2000" b="1" dirty="0"/>
              <a:t>R 00-04 Alcohol-Related Disorders</a:t>
            </a:r>
            <a:r>
              <a:rPr lang="en-US" sz="2000" dirty="0"/>
              <a:t>	</a:t>
            </a:r>
          </a:p>
          <a:p>
            <a:pPr marL="0" indent="0">
              <a:buNone/>
            </a:pPr>
            <a:r>
              <a:rPr lang="en-US" sz="2000" b="1" dirty="0">
                <a:hlinkClick r:id="rId2"/>
              </a:rPr>
              <a:t>R 00 Alcohol Use </a:t>
            </a:r>
            <a:r>
              <a:rPr lang="en-US" sz="2000" b="1" dirty="0" smtClean="0">
                <a:hlinkClick r:id="rId2"/>
              </a:rPr>
              <a:t>Disorder</a:t>
            </a:r>
            <a:endParaRPr lang="en-US" sz="2000" dirty="0">
              <a:hlinkClick r:id="rId2"/>
            </a:endParaRPr>
          </a:p>
          <a:p>
            <a:pPr marL="0" indent="0">
              <a:buNone/>
            </a:pPr>
            <a:r>
              <a:rPr lang="en-US" sz="2000" b="1" dirty="0">
                <a:hlinkClick r:id="rId3"/>
              </a:rPr>
              <a:t>R 01 Alcohol Intoxication</a:t>
            </a:r>
            <a:r>
              <a:rPr lang="en-US" sz="2000" dirty="0">
                <a:hlinkClick r:id="rId3"/>
              </a:rPr>
              <a:t>	</a:t>
            </a:r>
          </a:p>
          <a:p>
            <a:pPr marL="0" indent="0">
              <a:buNone/>
            </a:pPr>
            <a:r>
              <a:rPr lang="en-US" sz="2000" b="1" dirty="0">
                <a:hlinkClick r:id="rId4"/>
              </a:rPr>
              <a:t>R 03 Alcohol </a:t>
            </a:r>
            <a:r>
              <a:rPr lang="en-US" sz="2000" b="1" dirty="0" smtClean="0">
                <a:hlinkClick r:id="rId4"/>
              </a:rPr>
              <a:t>Withdrawal</a:t>
            </a:r>
            <a:endParaRPr lang="en-US" sz="2000" dirty="0">
              <a:hlinkClick r:id="rId4"/>
            </a:endParaRPr>
          </a:p>
          <a:p>
            <a:pPr marL="0" indent="0">
              <a:buNone/>
            </a:pPr>
            <a:r>
              <a:rPr lang="en-US" sz="2000" b="1" dirty="0">
                <a:hlinkClick r:id="rId5"/>
              </a:rPr>
              <a:t>R 04 Alcohol-Induced Disorder Not Elsewhere </a:t>
            </a:r>
            <a:r>
              <a:rPr lang="en-US" sz="2000" b="1" dirty="0" smtClean="0">
                <a:hlinkClick r:id="rId5"/>
              </a:rPr>
              <a:t>Classified</a:t>
            </a:r>
            <a:endParaRPr lang="en-US" sz="2000" dirty="0">
              <a:hlinkClick r:id="rId5"/>
            </a:endParaRPr>
          </a:p>
          <a:p>
            <a:pPr eaLnBrk="1" hangingPunct="1">
              <a:lnSpc>
                <a:spcPct val="80000"/>
              </a:lnSpc>
              <a:buFont typeface="Wingdings" pitchFamily="2" charset="2"/>
              <a:buNone/>
              <a:defRPr/>
            </a:pPr>
            <a:endParaRPr lang="en-US" sz="2200" dirty="0" smtClean="0"/>
          </a:p>
        </p:txBody>
      </p:sp>
    </p:spTree>
    <p:extLst>
      <p:ext uri="{BB962C8B-B14F-4D97-AF65-F5344CB8AC3E}">
        <p14:creationId xmlns:p14="http://schemas.microsoft.com/office/powerpoint/2010/main" val="2029061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533400"/>
            <a:ext cx="8686800" cy="838200"/>
          </a:xfrm>
        </p:spPr>
        <p:txBody>
          <a:bodyPr>
            <a:normAutofit/>
          </a:bodyPr>
          <a:lstStyle/>
          <a:p>
            <a:pPr eaLnBrk="1" hangingPunct="1">
              <a:defRPr/>
            </a:pPr>
            <a:r>
              <a:rPr lang="en-US" sz="4000" dirty="0" smtClean="0"/>
              <a:t>___________________ Use Disorder</a:t>
            </a:r>
          </a:p>
        </p:txBody>
      </p:sp>
      <p:sp>
        <p:nvSpPr>
          <p:cNvPr id="35843" name="Rectangle 3"/>
          <p:cNvSpPr>
            <a:spLocks noGrp="1" noChangeArrowheads="1"/>
          </p:cNvSpPr>
          <p:nvPr>
            <p:ph idx="1"/>
          </p:nvPr>
        </p:nvSpPr>
        <p:spPr>
          <a:xfrm>
            <a:off x="423585" y="1981200"/>
            <a:ext cx="8686800" cy="4525963"/>
          </a:xfrm>
        </p:spPr>
        <p:txBody>
          <a:bodyPr>
            <a:noAutofit/>
          </a:bodyPr>
          <a:lstStyle/>
          <a:p>
            <a:pPr marL="0" indent="0">
              <a:buNone/>
            </a:pPr>
            <a:r>
              <a:rPr lang="en-US" sz="1400" b="1" dirty="0"/>
              <a:t>A.     A problematic pattern of alcohol use leading to clinically significant impairment or distress.</a:t>
            </a:r>
          </a:p>
          <a:p>
            <a:pPr marL="0" indent="0">
              <a:buNone/>
            </a:pPr>
            <a:r>
              <a:rPr lang="en-US" sz="1400" b="1" dirty="0" smtClean="0"/>
              <a:t>B</a:t>
            </a:r>
            <a:r>
              <a:rPr lang="en-US" sz="1400" b="1" dirty="0"/>
              <a:t>.     Two (or more) of the following occurring within a 12-month period</a:t>
            </a:r>
            <a:r>
              <a:rPr lang="en-US" sz="1400" b="1" dirty="0" smtClean="0"/>
              <a:t>:</a:t>
            </a:r>
            <a:r>
              <a:rPr lang="en-US" sz="1400" b="1" dirty="0"/>
              <a:t> </a:t>
            </a:r>
            <a:endParaRPr lang="en-US" sz="1400" b="1" dirty="0" smtClean="0"/>
          </a:p>
          <a:p>
            <a:pPr marL="0" indent="0">
              <a:buNone/>
            </a:pPr>
            <a:r>
              <a:rPr lang="en-US" sz="1400" dirty="0"/>
              <a:t>  1.     Alcohol is often taken in larger amounts or over a longer period than was </a:t>
            </a:r>
            <a:r>
              <a:rPr lang="en-US" sz="1400" dirty="0" smtClean="0"/>
              <a:t>intended</a:t>
            </a:r>
          </a:p>
          <a:p>
            <a:pPr marL="0" indent="0">
              <a:buNone/>
            </a:pPr>
            <a:r>
              <a:rPr lang="en-US" sz="1400" dirty="0" smtClean="0"/>
              <a:t>  </a:t>
            </a:r>
            <a:r>
              <a:rPr lang="en-US" sz="1400" dirty="0"/>
              <a:t>2.     There is a persistent desire or unsuccessful effort to cut down or control alcohol use</a:t>
            </a:r>
          </a:p>
          <a:p>
            <a:pPr marL="0" indent="0">
              <a:buNone/>
            </a:pPr>
            <a:r>
              <a:rPr lang="en-US" sz="1400" dirty="0"/>
              <a:t>  3.     A great deal of time is spent in activities necessary to obtain alcohol, use the substance, or recover from its </a:t>
            </a:r>
            <a:r>
              <a:rPr lang="en-US" sz="1400" dirty="0" smtClean="0"/>
              <a:t>effects</a:t>
            </a:r>
          </a:p>
          <a:p>
            <a:pPr marL="0" indent="0">
              <a:buNone/>
            </a:pPr>
            <a:r>
              <a:rPr lang="en-US" sz="1400" dirty="0" smtClean="0"/>
              <a:t> </a:t>
            </a:r>
            <a:r>
              <a:rPr lang="en-US" sz="1400" dirty="0"/>
              <a:t>4.     Recurrent alcohol use resulting in a failure to fulfill major role obligations at work, school, or home (e.g., repeated absences or poor work performance related to alcohol use; substance-related absences, suspensions, or expulsions from school; neglect of children or household</a:t>
            </a:r>
            <a:r>
              <a:rPr lang="en-US" sz="1400" dirty="0" smtClean="0"/>
              <a:t>)</a:t>
            </a:r>
          </a:p>
          <a:p>
            <a:pPr marL="0" indent="0">
              <a:buNone/>
            </a:pPr>
            <a:r>
              <a:rPr lang="en-US" sz="1400" dirty="0" smtClean="0"/>
              <a:t>5</a:t>
            </a:r>
            <a:r>
              <a:rPr lang="en-US" sz="1400" dirty="0"/>
              <a:t>.     Continued alcohol use despite having persistent or recurrent social or interpersonal problems caused or exacerbated by the effects of the </a:t>
            </a:r>
            <a:r>
              <a:rPr lang="en-US" sz="1400" dirty="0" smtClean="0"/>
              <a:t>substance</a:t>
            </a:r>
            <a:endParaRPr lang="en-US" sz="1400" dirty="0"/>
          </a:p>
        </p:txBody>
      </p:sp>
    </p:spTree>
    <p:extLst>
      <p:ext uri="{BB962C8B-B14F-4D97-AF65-F5344CB8AC3E}">
        <p14:creationId xmlns:p14="http://schemas.microsoft.com/office/powerpoint/2010/main" val="242831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533400"/>
            <a:ext cx="8686800" cy="838200"/>
          </a:xfrm>
        </p:spPr>
        <p:txBody>
          <a:bodyPr>
            <a:normAutofit/>
          </a:bodyPr>
          <a:lstStyle/>
          <a:p>
            <a:pPr eaLnBrk="1" hangingPunct="1">
              <a:defRPr/>
            </a:pPr>
            <a:r>
              <a:rPr lang="en-US" sz="4000" dirty="0" smtClean="0"/>
              <a:t>___________________ Use Disorder</a:t>
            </a:r>
          </a:p>
        </p:txBody>
      </p:sp>
      <p:sp>
        <p:nvSpPr>
          <p:cNvPr id="35843" name="Rectangle 3"/>
          <p:cNvSpPr>
            <a:spLocks noGrp="1" noChangeArrowheads="1"/>
          </p:cNvSpPr>
          <p:nvPr>
            <p:ph idx="1"/>
          </p:nvPr>
        </p:nvSpPr>
        <p:spPr>
          <a:xfrm>
            <a:off x="423585" y="1981200"/>
            <a:ext cx="8686800" cy="4525963"/>
          </a:xfrm>
        </p:spPr>
        <p:txBody>
          <a:bodyPr>
            <a:noAutofit/>
          </a:bodyPr>
          <a:lstStyle/>
          <a:p>
            <a:pPr marL="0" indent="0">
              <a:buNone/>
            </a:pPr>
            <a:r>
              <a:rPr lang="en-US" sz="1400" dirty="0"/>
              <a:t>6.     Important social, occupational, or recreational activities are given up or reduced because of alcohol use</a:t>
            </a:r>
          </a:p>
          <a:p>
            <a:pPr marL="0" indent="0">
              <a:buNone/>
            </a:pPr>
            <a:r>
              <a:rPr lang="en-US" sz="1400" dirty="0" smtClean="0"/>
              <a:t>7</a:t>
            </a:r>
            <a:r>
              <a:rPr lang="en-US" sz="1400" dirty="0"/>
              <a:t>.     Recurrent alcohol use in situations in which it is physically hazardous (e.g., driving an </a:t>
            </a:r>
            <a:r>
              <a:rPr lang="en-US" sz="1400" dirty="0" smtClean="0"/>
              <a:t>automobile or </a:t>
            </a:r>
            <a:r>
              <a:rPr lang="en-US" sz="1400" dirty="0"/>
              <a:t>operating a machine when impaired by substance use</a:t>
            </a:r>
          </a:p>
          <a:p>
            <a:pPr marL="0" indent="0">
              <a:buNone/>
            </a:pPr>
            <a:r>
              <a:rPr lang="en-US" sz="1400" dirty="0" smtClean="0"/>
              <a:t>8</a:t>
            </a:r>
            <a:r>
              <a:rPr lang="en-US" sz="1400" dirty="0"/>
              <a:t>.     Alcohol use is continued despite knowledge of having a persistent or recurrent physical or psychological problem that is likely to have been caused or exacerbated by the </a:t>
            </a:r>
            <a:r>
              <a:rPr lang="en-US" sz="1400" dirty="0" smtClean="0"/>
              <a:t>substance</a:t>
            </a:r>
          </a:p>
          <a:p>
            <a:pPr marL="0" indent="0">
              <a:buNone/>
            </a:pPr>
            <a:r>
              <a:rPr lang="en-US" sz="1400" dirty="0" smtClean="0"/>
              <a:t> </a:t>
            </a:r>
            <a:r>
              <a:rPr lang="en-US" sz="1400" dirty="0"/>
              <a:t>9.     Tolerance, as defined by either or both of the following</a:t>
            </a:r>
            <a:r>
              <a:rPr lang="en-US" sz="1400" dirty="0" smtClean="0"/>
              <a:t>:</a:t>
            </a:r>
          </a:p>
          <a:p>
            <a:pPr marL="0" indent="0">
              <a:buNone/>
            </a:pPr>
            <a:r>
              <a:rPr lang="en-US" sz="1400" dirty="0" smtClean="0"/>
              <a:t>a</a:t>
            </a:r>
            <a:r>
              <a:rPr lang="en-US" sz="1400" dirty="0"/>
              <a:t>.      A need for markedly increased amounts of alcohol to achieve intoxication or desired </a:t>
            </a:r>
            <a:r>
              <a:rPr lang="en-US" sz="1400" dirty="0" smtClean="0"/>
              <a:t>effect                                            b</a:t>
            </a:r>
            <a:r>
              <a:rPr lang="en-US" sz="1400" dirty="0"/>
              <a:t>.      Markedly diminished effect with continued use of the same amount of the substance</a:t>
            </a:r>
          </a:p>
          <a:p>
            <a:pPr marL="0" indent="0">
              <a:buNone/>
            </a:pPr>
            <a:r>
              <a:rPr lang="en-US" sz="1400" dirty="0" smtClean="0"/>
              <a:t>10</a:t>
            </a:r>
            <a:r>
              <a:rPr lang="en-US" sz="1400" dirty="0"/>
              <a:t>.     Withdrawal, as manifested by either of the </a:t>
            </a:r>
            <a:r>
              <a:rPr lang="en-US" sz="1400" dirty="0" smtClean="0"/>
              <a:t>following:</a:t>
            </a:r>
          </a:p>
          <a:p>
            <a:pPr marL="0" indent="0">
              <a:buNone/>
            </a:pPr>
            <a:r>
              <a:rPr lang="en-US" sz="1400" dirty="0" smtClean="0"/>
              <a:t>a</a:t>
            </a:r>
            <a:r>
              <a:rPr lang="en-US" sz="1400" dirty="0"/>
              <a:t>.      The characteristic withdrawal syndrome for </a:t>
            </a:r>
            <a:r>
              <a:rPr lang="en-US" sz="1400" dirty="0" smtClean="0"/>
              <a:t>alcohol/substance </a:t>
            </a:r>
            <a:r>
              <a:rPr lang="en-US" sz="1400" dirty="0"/>
              <a:t> </a:t>
            </a:r>
            <a:r>
              <a:rPr lang="en-US" sz="1400" dirty="0" smtClean="0"/>
              <a:t>                                                                                                   b</a:t>
            </a:r>
            <a:r>
              <a:rPr lang="en-US" sz="1400" dirty="0"/>
              <a:t>.      The same (or a closely related) substance is taken to relieve or avoid withdrawal symptoms</a:t>
            </a:r>
          </a:p>
          <a:p>
            <a:pPr marL="0" indent="0">
              <a:buNone/>
            </a:pPr>
            <a:r>
              <a:rPr lang="en-US" sz="1400" dirty="0" smtClean="0"/>
              <a:t>11</a:t>
            </a:r>
            <a:r>
              <a:rPr lang="en-US" sz="1400" dirty="0"/>
              <a:t>.     Craving or a strong desire or urge to use </a:t>
            </a:r>
            <a:r>
              <a:rPr lang="en-US" sz="1400" dirty="0" smtClean="0"/>
              <a:t>the substance</a:t>
            </a:r>
            <a:endParaRPr lang="en-US" sz="1400" dirty="0"/>
          </a:p>
        </p:txBody>
      </p:sp>
    </p:spTree>
    <p:extLst>
      <p:ext uri="{BB962C8B-B14F-4D97-AF65-F5344CB8AC3E}">
        <p14:creationId xmlns:p14="http://schemas.microsoft.com/office/powerpoint/2010/main" val="255641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533400"/>
            <a:ext cx="8686800" cy="838200"/>
          </a:xfrm>
        </p:spPr>
        <p:txBody>
          <a:bodyPr>
            <a:normAutofit/>
          </a:bodyPr>
          <a:lstStyle/>
          <a:p>
            <a:pPr eaLnBrk="1" hangingPunct="1">
              <a:defRPr/>
            </a:pPr>
            <a:r>
              <a:rPr lang="en-US" sz="4000" dirty="0" smtClean="0"/>
              <a:t>Qualifiers</a:t>
            </a:r>
          </a:p>
        </p:txBody>
      </p:sp>
      <p:sp>
        <p:nvSpPr>
          <p:cNvPr id="35843" name="Rectangle 3"/>
          <p:cNvSpPr>
            <a:spLocks noGrp="1" noChangeArrowheads="1"/>
          </p:cNvSpPr>
          <p:nvPr>
            <p:ph idx="1"/>
          </p:nvPr>
        </p:nvSpPr>
        <p:spPr>
          <a:xfrm>
            <a:off x="423585" y="1981201"/>
            <a:ext cx="8263215" cy="4495800"/>
          </a:xfrm>
        </p:spPr>
        <p:txBody>
          <a:bodyPr>
            <a:noAutofit/>
          </a:bodyPr>
          <a:lstStyle/>
          <a:p>
            <a:r>
              <a:rPr lang="en-US" sz="1400" b="1" dirty="0" smtClean="0"/>
              <a:t>Early </a:t>
            </a:r>
            <a:r>
              <a:rPr lang="en-US" sz="1400" b="1" dirty="0"/>
              <a:t>Remission.</a:t>
            </a:r>
            <a:r>
              <a:rPr lang="en-US" sz="1400" dirty="0"/>
              <a:t> This </a:t>
            </a:r>
            <a:r>
              <a:rPr lang="en-US" sz="1400" dirty="0" err="1"/>
              <a:t>specifier</a:t>
            </a:r>
            <a:r>
              <a:rPr lang="en-US" sz="1400" dirty="0"/>
              <a:t> is used if, for at least 3 months, but for less than 12 months, the individual does not meet any of the criteria 1-10 for a Substance Use Disorder (i.e. none of the criteria except for Criterion 11, “Craving or a strong desire or urge to use a specific substance”)</a:t>
            </a:r>
            <a:r>
              <a:rPr lang="en-US" sz="1400" dirty="0" smtClean="0"/>
              <a:t>.</a:t>
            </a:r>
            <a:endParaRPr lang="en-US" sz="1400" dirty="0"/>
          </a:p>
          <a:p>
            <a:r>
              <a:rPr lang="en-US" sz="1400" b="1" dirty="0"/>
              <a:t>Sustained Remission.</a:t>
            </a:r>
            <a:r>
              <a:rPr lang="en-US" sz="1400" dirty="0"/>
              <a:t> This </a:t>
            </a:r>
            <a:r>
              <a:rPr lang="en-US" sz="1400" dirty="0" err="1"/>
              <a:t>specifier</a:t>
            </a:r>
            <a:r>
              <a:rPr lang="en-US" sz="1400" dirty="0"/>
              <a:t> is used if none of the criteria 1-10 for a Substance Use Disorder have been met at any time during a period of 12 months or longer (i.e. none of the criteria met except for Criterion 11, “Craving or a strong desire or urge to use a specific substance”)</a:t>
            </a:r>
            <a:r>
              <a:rPr lang="en-US" sz="1400" dirty="0" smtClean="0"/>
              <a:t>.</a:t>
            </a:r>
            <a:endParaRPr lang="en-US" sz="1400" dirty="0"/>
          </a:p>
          <a:p>
            <a:r>
              <a:rPr lang="en-US" sz="1400" b="1" dirty="0" smtClean="0"/>
              <a:t>On </a:t>
            </a:r>
            <a:r>
              <a:rPr lang="en-US" sz="1400" b="1" dirty="0"/>
              <a:t>Maintenance Therapy.</a:t>
            </a:r>
            <a:r>
              <a:rPr lang="en-US" sz="1400" dirty="0"/>
              <a:t> This additional </a:t>
            </a:r>
            <a:r>
              <a:rPr lang="en-US" sz="1400" dirty="0" err="1"/>
              <a:t>specifier</a:t>
            </a:r>
            <a:r>
              <a:rPr lang="en-US" sz="1400" dirty="0"/>
              <a:t> is used if the individual is on a prescribed agonist medication such as methadone or buprenorphine and no criteria for a Substance Use Disorder have been met for that class of medication (except tolerance to, or withdrawal from, the agonist). This category also applies to those being maintained on a partial agonist, an agonist/antagonist or a full antagonist such as oral naltrexone or depot naltrexone.</a:t>
            </a:r>
          </a:p>
          <a:p>
            <a:r>
              <a:rPr lang="en-US" sz="1400" b="1" dirty="0"/>
              <a:t>In a Controlled Environment.</a:t>
            </a:r>
            <a:r>
              <a:rPr lang="en-US" sz="1400" dirty="0"/>
              <a:t> This additional </a:t>
            </a:r>
            <a:r>
              <a:rPr lang="en-US" sz="1400" dirty="0" err="1"/>
              <a:t>specifier</a:t>
            </a:r>
            <a:r>
              <a:rPr lang="en-US" sz="1400" dirty="0"/>
              <a:t> is used if the individual is in an environment where access to alcohol and controlled substances is restricted, and no criteria for a Substance Use Disorder have been met. Examples of these environments are closely supervised and substance-free jails, therapeutic communities, and locked hospital units.</a:t>
            </a:r>
          </a:p>
          <a:p>
            <a:endParaRPr lang="en-US" sz="1400" u="sng" dirty="0"/>
          </a:p>
        </p:txBody>
      </p:sp>
    </p:spTree>
    <p:extLst>
      <p:ext uri="{BB962C8B-B14F-4D97-AF65-F5344CB8AC3E}">
        <p14:creationId xmlns:p14="http://schemas.microsoft.com/office/powerpoint/2010/main" val="79710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533400"/>
            <a:ext cx="8686800" cy="838200"/>
          </a:xfrm>
        </p:spPr>
        <p:txBody>
          <a:bodyPr>
            <a:normAutofit/>
          </a:bodyPr>
          <a:lstStyle/>
          <a:p>
            <a:pPr eaLnBrk="1" hangingPunct="1">
              <a:defRPr/>
            </a:pPr>
            <a:r>
              <a:rPr lang="en-US" sz="4000" dirty="0" smtClean="0"/>
              <a:t>Severity </a:t>
            </a:r>
            <a:r>
              <a:rPr lang="en-US" sz="4000" dirty="0" err="1" smtClean="0"/>
              <a:t>Specifiers</a:t>
            </a:r>
            <a:r>
              <a:rPr lang="en-US" sz="4000" dirty="0" smtClean="0"/>
              <a:t> </a:t>
            </a:r>
          </a:p>
        </p:txBody>
      </p:sp>
      <p:sp>
        <p:nvSpPr>
          <p:cNvPr id="35843" name="Rectangle 3"/>
          <p:cNvSpPr>
            <a:spLocks noGrp="1" noChangeArrowheads="1"/>
          </p:cNvSpPr>
          <p:nvPr>
            <p:ph idx="1"/>
          </p:nvPr>
        </p:nvSpPr>
        <p:spPr>
          <a:xfrm>
            <a:off x="381000" y="2514600"/>
            <a:ext cx="8263215" cy="4495800"/>
          </a:xfrm>
        </p:spPr>
        <p:txBody>
          <a:bodyPr>
            <a:noAutofit/>
          </a:bodyPr>
          <a:lstStyle/>
          <a:p>
            <a:pPr marL="0" indent="0">
              <a:buNone/>
            </a:pPr>
            <a:r>
              <a:rPr lang="en-US" sz="2400" dirty="0"/>
              <a:t>The Severity of each Substance Use Disorder is based on:</a:t>
            </a:r>
          </a:p>
          <a:p>
            <a:pPr marL="0" indent="0">
              <a:buNone/>
            </a:pPr>
            <a:r>
              <a:rPr lang="en-US" sz="2400" dirty="0"/>
              <a:t>- 0 criteria or 1 criterion: No diagnosis</a:t>
            </a:r>
          </a:p>
          <a:p>
            <a:pPr marL="0" indent="0">
              <a:buNone/>
            </a:pPr>
            <a:r>
              <a:rPr lang="en-US" sz="2400" dirty="0"/>
              <a:t>- 2-3 criteria: Mild Substance Use Disorder</a:t>
            </a:r>
          </a:p>
          <a:p>
            <a:pPr marL="0" indent="0">
              <a:buNone/>
            </a:pPr>
            <a:r>
              <a:rPr lang="en-US" sz="2400" dirty="0"/>
              <a:t>- 4-5 criteria: Moderate Substance Use Disorder</a:t>
            </a:r>
          </a:p>
          <a:p>
            <a:pPr marL="0" indent="0">
              <a:buNone/>
            </a:pPr>
            <a:r>
              <a:rPr lang="en-US" sz="2400" dirty="0"/>
              <a:t>- 6 or more criteria: Severe Substance Use Disorder</a:t>
            </a:r>
          </a:p>
          <a:p>
            <a:endParaRPr lang="en-US" sz="1400" dirty="0"/>
          </a:p>
          <a:p>
            <a:endParaRPr lang="en-US" sz="1400" dirty="0"/>
          </a:p>
          <a:p>
            <a:endParaRPr lang="en-US" sz="1400" dirty="0"/>
          </a:p>
          <a:p>
            <a:endParaRPr lang="en-US" sz="1400" dirty="0"/>
          </a:p>
          <a:p>
            <a:endParaRPr lang="en-US" sz="1400" dirty="0"/>
          </a:p>
        </p:txBody>
      </p:sp>
      <p:pic>
        <p:nvPicPr>
          <p:cNvPr id="3" name="Picture 2"/>
          <p:cNvPicPr>
            <a:picLocks noChangeAspect="1"/>
          </p:cNvPicPr>
          <p:nvPr/>
        </p:nvPicPr>
        <p:blipFill>
          <a:blip r:embed="rId2"/>
          <a:stretch>
            <a:fillRect/>
          </a:stretch>
        </p:blipFill>
        <p:spPr>
          <a:xfrm>
            <a:off x="6172200" y="229189"/>
            <a:ext cx="2794000" cy="2092804"/>
          </a:xfrm>
          <a:prstGeom prst="rect">
            <a:avLst/>
          </a:prstGeom>
        </p:spPr>
      </p:pic>
    </p:spTree>
    <p:extLst>
      <p:ext uri="{BB962C8B-B14F-4D97-AF65-F5344CB8AC3E}">
        <p14:creationId xmlns:p14="http://schemas.microsoft.com/office/powerpoint/2010/main" val="168741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533400"/>
            <a:ext cx="8686800" cy="838200"/>
          </a:xfrm>
        </p:spPr>
        <p:txBody>
          <a:bodyPr>
            <a:normAutofit/>
          </a:bodyPr>
          <a:lstStyle/>
          <a:p>
            <a:pPr eaLnBrk="1" hangingPunct="1">
              <a:defRPr/>
            </a:pPr>
            <a:r>
              <a:rPr lang="en-US" sz="4000" dirty="0" smtClean="0"/>
              <a:t>Other Interesting Notes on DSM-5</a:t>
            </a:r>
          </a:p>
        </p:txBody>
      </p:sp>
      <p:sp>
        <p:nvSpPr>
          <p:cNvPr id="35843" name="Rectangle 3"/>
          <p:cNvSpPr>
            <a:spLocks noGrp="1" noChangeArrowheads="1"/>
          </p:cNvSpPr>
          <p:nvPr>
            <p:ph idx="1"/>
          </p:nvPr>
        </p:nvSpPr>
        <p:spPr>
          <a:xfrm>
            <a:off x="304800" y="1905000"/>
            <a:ext cx="8263215" cy="4495800"/>
          </a:xfrm>
        </p:spPr>
        <p:txBody>
          <a:bodyPr>
            <a:noAutofit/>
          </a:bodyPr>
          <a:lstStyle/>
          <a:p>
            <a:pPr>
              <a:buFont typeface="Arial"/>
              <a:buChar char="•"/>
            </a:pPr>
            <a:r>
              <a:rPr lang="en-US" sz="2400" dirty="0" smtClean="0"/>
              <a:t>Gambling disorder moved to this category (out of impulse control disorders)</a:t>
            </a:r>
          </a:p>
          <a:p>
            <a:pPr>
              <a:buFont typeface="Arial"/>
              <a:buChar char="•"/>
            </a:pPr>
            <a:r>
              <a:rPr lang="en-US" sz="2400" dirty="0" smtClean="0"/>
              <a:t>Added to section III (may be focus of clinical attention, but still in need of more research):</a:t>
            </a:r>
          </a:p>
          <a:p>
            <a:pPr marL="0" indent="0">
              <a:buNone/>
            </a:pPr>
            <a:r>
              <a:rPr lang="en-US" sz="1800" b="1" u="sng" dirty="0" smtClean="0">
                <a:hlinkClick r:id="rId2"/>
              </a:rPr>
              <a:t>Caffeine </a:t>
            </a:r>
            <a:r>
              <a:rPr lang="en-US" sz="1800" b="1" u="sng" dirty="0">
                <a:hlinkClick r:id="rId2"/>
              </a:rPr>
              <a:t>Use </a:t>
            </a:r>
            <a:r>
              <a:rPr lang="en-US" sz="1800" b="1" u="sng" dirty="0" smtClean="0">
                <a:hlinkClick r:id="rId2"/>
              </a:rPr>
              <a:t>Disorder</a:t>
            </a:r>
            <a:endParaRPr lang="en-US" sz="1800" b="1" u="sng" dirty="0">
              <a:hlinkClick r:id="rId2"/>
            </a:endParaRPr>
          </a:p>
          <a:p>
            <a:pPr marL="0" indent="0">
              <a:buNone/>
            </a:pPr>
            <a:r>
              <a:rPr lang="en-US" sz="1800" b="1" dirty="0" smtClean="0">
                <a:hlinkClick r:id="rId3"/>
              </a:rPr>
              <a:t>Internet </a:t>
            </a:r>
            <a:r>
              <a:rPr lang="en-US" sz="1800" b="1" dirty="0">
                <a:hlinkClick r:id="rId3"/>
              </a:rPr>
              <a:t>Use </a:t>
            </a:r>
            <a:r>
              <a:rPr lang="en-US" sz="1800" b="1" dirty="0" smtClean="0">
                <a:hlinkClick r:id="rId3"/>
              </a:rPr>
              <a:t>Disorder</a:t>
            </a:r>
            <a:endParaRPr lang="en-US" sz="1800" b="1" dirty="0">
              <a:hlinkClick r:id="rId3"/>
            </a:endParaRPr>
          </a:p>
          <a:p>
            <a:pPr marL="0" indent="0">
              <a:buNone/>
            </a:pPr>
            <a:r>
              <a:rPr lang="en-US" sz="1800" b="1" dirty="0">
                <a:hlinkClick r:id="rId4"/>
              </a:rPr>
              <a:t>Neurobehavioral Disorder Associated with Prenatal Alcohol </a:t>
            </a:r>
            <a:r>
              <a:rPr lang="en-US" sz="1800" b="1" dirty="0" smtClean="0">
                <a:hlinkClick r:id="rId4"/>
              </a:rPr>
              <a:t>Exposure</a:t>
            </a:r>
            <a:endParaRPr lang="en-US" sz="1800" b="1" dirty="0">
              <a:hlinkClick r:id="rId4"/>
            </a:endParaRPr>
          </a:p>
          <a:p>
            <a:pPr>
              <a:buFont typeface="Arial"/>
              <a:buChar char="•"/>
            </a:pPr>
            <a:r>
              <a:rPr lang="en-US" sz="2400" dirty="0" smtClean="0"/>
              <a:t>Unspecified behavior addiction still under discussion</a:t>
            </a:r>
            <a:endParaRPr lang="en-US" sz="2400" dirty="0"/>
          </a:p>
          <a:p>
            <a:pPr marL="0" indent="0">
              <a:buNone/>
            </a:pPr>
            <a:endParaRPr lang="en-US" sz="2400" dirty="0"/>
          </a:p>
          <a:p>
            <a:endParaRPr lang="en-US" sz="1400" dirty="0"/>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2385774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381000"/>
            <a:ext cx="8686800" cy="838200"/>
          </a:xfrm>
        </p:spPr>
        <p:txBody>
          <a:bodyPr>
            <a:normAutofit fontScale="90000"/>
          </a:bodyPr>
          <a:lstStyle/>
          <a:p>
            <a:pPr eaLnBrk="1" hangingPunct="1">
              <a:defRPr/>
            </a:pPr>
            <a:r>
              <a:rPr lang="en-US" sz="4000" dirty="0" smtClean="0"/>
              <a:t>Trauma and </a:t>
            </a:r>
            <a:br>
              <a:rPr lang="en-US" sz="4000" dirty="0" smtClean="0"/>
            </a:br>
            <a:r>
              <a:rPr lang="en-US" sz="4000" dirty="0" smtClean="0"/>
              <a:t>Substance Use Disorders</a:t>
            </a:r>
          </a:p>
        </p:txBody>
      </p:sp>
      <p:sp>
        <p:nvSpPr>
          <p:cNvPr id="35843" name="Rectangle 3"/>
          <p:cNvSpPr>
            <a:spLocks noGrp="1" noChangeArrowheads="1"/>
          </p:cNvSpPr>
          <p:nvPr>
            <p:ph idx="1"/>
          </p:nvPr>
        </p:nvSpPr>
        <p:spPr>
          <a:xfrm>
            <a:off x="304800" y="1752600"/>
            <a:ext cx="8686800" cy="4525963"/>
          </a:xfrm>
        </p:spPr>
        <p:txBody>
          <a:bodyPr>
            <a:normAutofit/>
          </a:bodyPr>
          <a:lstStyle/>
          <a:p>
            <a:pPr>
              <a:lnSpc>
                <a:spcPct val="80000"/>
              </a:lnSpc>
              <a:buNone/>
              <a:defRPr/>
            </a:pPr>
            <a:r>
              <a:rPr lang="en-US" sz="2800" dirty="0" smtClean="0"/>
              <a:t>-</a:t>
            </a:r>
            <a:r>
              <a:rPr lang="en-US" sz="2400" dirty="0" smtClean="0"/>
              <a:t>High comorbidity between PTSD and substance use disorders: 27.9% of those with PTSD meet criteria for substance abuse, 34.5% meet criteria for dependence (Kessler et al., 1995; (Peirce, </a:t>
            </a:r>
            <a:r>
              <a:rPr lang="en-US" sz="2400" dirty="0" err="1" smtClean="0"/>
              <a:t>Kindbom</a:t>
            </a:r>
            <a:r>
              <a:rPr lang="en-US" sz="2400" dirty="0" smtClean="0"/>
              <a:t>, </a:t>
            </a:r>
            <a:r>
              <a:rPr lang="en-US" sz="2400" dirty="0" err="1" smtClean="0"/>
              <a:t>Waesche</a:t>
            </a:r>
            <a:r>
              <a:rPr lang="en-US" sz="2400" dirty="0" smtClean="0"/>
              <a:t>, </a:t>
            </a:r>
            <a:r>
              <a:rPr lang="en-US" sz="2400" dirty="0" err="1" smtClean="0"/>
              <a:t>Yuscavage</a:t>
            </a:r>
            <a:r>
              <a:rPr lang="en-US" sz="2400" dirty="0" smtClean="0"/>
              <a:t>, &amp; </a:t>
            </a:r>
            <a:r>
              <a:rPr lang="en-US" sz="2400" dirty="0" err="1" smtClean="0"/>
              <a:t>Brooner</a:t>
            </a:r>
            <a:r>
              <a:rPr lang="en-US" sz="2400" dirty="0" smtClean="0"/>
              <a:t>, 2008</a:t>
            </a:r>
            <a:r>
              <a:rPr lang="en-US" sz="2400" dirty="0" smtClean="0"/>
              <a:t>)</a:t>
            </a:r>
            <a:endParaRPr lang="en-US" sz="2400" dirty="0" smtClean="0"/>
          </a:p>
          <a:p>
            <a:pPr eaLnBrk="1" hangingPunct="1">
              <a:lnSpc>
                <a:spcPct val="80000"/>
              </a:lnSpc>
              <a:buFont typeface="Wingdings" pitchFamily="2" charset="2"/>
              <a:buNone/>
              <a:defRPr/>
            </a:pPr>
            <a:r>
              <a:rPr lang="en-US" sz="2400" dirty="0" smtClean="0"/>
              <a:t>-Of patients in substance disorder treatment, 12-34% have PTSD; these numbers can be as high as 33-59% in women (Najavits,2001; 2005)</a:t>
            </a:r>
            <a:r>
              <a:rPr lang="en-US" sz="2400" dirty="0" smtClean="0"/>
              <a:t>. Most gender specialists now agree that the numbers can be just as high in men (Marich, 2014). </a:t>
            </a:r>
            <a:endParaRPr lang="en-US" sz="2400" dirty="0" smtClean="0"/>
          </a:p>
          <a:p>
            <a:pPr eaLnBrk="1" hangingPunct="1">
              <a:lnSpc>
                <a:spcPct val="80000"/>
              </a:lnSpc>
              <a:buFont typeface="Wingdings" pitchFamily="2" charset="2"/>
              <a:buNone/>
              <a:defRPr/>
            </a:pPr>
            <a:r>
              <a:rPr lang="en-US" sz="2400" dirty="0" smtClean="0"/>
              <a:t>- Comorbidity between PTSD and addictions has been established, and </a:t>
            </a:r>
            <a:r>
              <a:rPr lang="en-US" sz="2400" u="sng" dirty="0" smtClean="0"/>
              <a:t>untreated PTSD has been identified as a factor in relapse </a:t>
            </a:r>
            <a:r>
              <a:rPr lang="en-US" sz="2400" dirty="0" smtClean="0"/>
              <a:t>(Miller &amp; Guidry, 2001; </a:t>
            </a:r>
            <a:r>
              <a:rPr lang="en-US" sz="2400" dirty="0" err="1" smtClean="0"/>
              <a:t>Zweben</a:t>
            </a:r>
            <a:r>
              <a:rPr lang="en-US" sz="2400" dirty="0" smtClean="0"/>
              <a:t> &amp; </a:t>
            </a:r>
            <a:r>
              <a:rPr lang="en-US" sz="2400" dirty="0" err="1" smtClean="0"/>
              <a:t>Yeary</a:t>
            </a:r>
            <a:r>
              <a:rPr lang="en-US" sz="2400" dirty="0" smtClean="0"/>
              <a:t>, 2006). </a:t>
            </a:r>
          </a:p>
          <a:p>
            <a:pPr eaLnBrk="1" hangingPunct="1">
              <a:lnSpc>
                <a:spcPct val="80000"/>
              </a:lnSpc>
              <a:buFont typeface="Wingdings" pitchFamily="2" charset="2"/>
              <a:buNone/>
              <a:defRPr/>
            </a:pPr>
            <a:endParaRPr lang="en-US" sz="2200" dirty="0" smtClean="0"/>
          </a:p>
        </p:txBody>
      </p:sp>
    </p:spTree>
    <p:extLst>
      <p:ext uri="{BB962C8B-B14F-4D97-AF65-F5344CB8AC3E}">
        <p14:creationId xmlns:p14="http://schemas.microsoft.com/office/powerpoint/2010/main" val="2415800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Addiction</a:t>
            </a:r>
            <a:endParaRPr lang="en-US" dirty="0"/>
          </a:p>
        </p:txBody>
      </p:sp>
      <p:sp>
        <p:nvSpPr>
          <p:cNvPr id="3" name="Content Placeholder 2"/>
          <p:cNvSpPr>
            <a:spLocks noGrp="1"/>
          </p:cNvSpPr>
          <p:nvPr>
            <p:ph idx="1"/>
          </p:nvPr>
        </p:nvSpPr>
        <p:spPr/>
        <p:txBody>
          <a:bodyPr/>
          <a:lstStyle/>
          <a:p>
            <a:pPr>
              <a:buFont typeface="Wingdings" pitchFamily="2" charset="2"/>
              <a:buNone/>
              <a:defRPr/>
            </a:pPr>
            <a:r>
              <a:rPr lang="en-US" i="1" dirty="0" smtClean="0"/>
              <a:t>What is addiction?</a:t>
            </a:r>
          </a:p>
          <a:p>
            <a:pPr>
              <a:buFont typeface="Wingdings" pitchFamily="2" charset="2"/>
              <a:buNone/>
              <a:defRPr/>
            </a:pPr>
            <a:endParaRPr lang="en-US" dirty="0" smtClean="0"/>
          </a:p>
          <a:p>
            <a:pPr>
              <a:buFont typeface="Wingdings" pitchFamily="2" charset="2"/>
              <a:buNone/>
              <a:defRPr/>
            </a:pPr>
            <a:r>
              <a:rPr lang="en-US" i="1" dirty="0" smtClean="0"/>
              <a:t>How would you define addiction, based on your clinical and/or personal experiences? </a:t>
            </a:r>
            <a:endParaRPr lang="en-US" i="1" dirty="0"/>
          </a:p>
        </p:txBody>
      </p:sp>
      <p:pic>
        <p:nvPicPr>
          <p:cNvPr id="7" name="Picture 4" descr="C:\Users\Jamie\AppData\Local\Microsoft\Windows\Temporary Internet Files\Content.IE5\5BY87KD2\MCj03840400000[1].wmf"/>
          <p:cNvPicPr>
            <a:picLocks noChangeAspect="1" noChangeArrowheads="1"/>
          </p:cNvPicPr>
          <p:nvPr/>
        </p:nvPicPr>
        <p:blipFill>
          <a:blip r:embed="rId2" cstate="print"/>
          <a:srcRect/>
          <a:stretch>
            <a:fillRect/>
          </a:stretch>
        </p:blipFill>
        <p:spPr bwMode="auto">
          <a:xfrm>
            <a:off x="6705600" y="4267200"/>
            <a:ext cx="1835530" cy="2133600"/>
          </a:xfrm>
          <a:prstGeom prst="rect">
            <a:avLst/>
          </a:prstGeom>
          <a:noFill/>
          <a:ln w="9525">
            <a:noFill/>
            <a:miter lim="800000"/>
            <a:headEnd/>
            <a:tailEnd/>
          </a:ln>
        </p:spPr>
      </p:pic>
    </p:spTree>
  </p:cSld>
  <p:clrMapOvr>
    <a:masterClrMapping/>
  </p:clrMapOvr>
  <p:transition xmlns:p14="http://schemas.microsoft.com/office/powerpoint/2010/main" advTm="149"/>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pic>
        <p:nvPicPr>
          <p:cNvPr id="4" name="Picture 3"/>
          <p:cNvPicPr>
            <a:picLocks noChangeAspect="1"/>
          </p:cNvPicPr>
          <p:nvPr/>
        </p:nvPicPr>
        <p:blipFill>
          <a:blip r:embed="rId2"/>
          <a:stretch>
            <a:fillRect/>
          </a:stretch>
        </p:blipFill>
        <p:spPr>
          <a:xfrm>
            <a:off x="2895600" y="2667000"/>
            <a:ext cx="3657600" cy="2609088"/>
          </a:xfrm>
          <a:prstGeom prst="rect">
            <a:avLst/>
          </a:prstGeom>
        </p:spPr>
      </p:pic>
    </p:spTree>
    <p:extLst>
      <p:ext uri="{BB962C8B-B14F-4D97-AF65-F5344CB8AC3E}">
        <p14:creationId xmlns:p14="http://schemas.microsoft.com/office/powerpoint/2010/main" val="312090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83488" cy="1143000"/>
          </a:xfrm>
        </p:spPr>
        <p:txBody>
          <a:bodyPr/>
          <a:lstStyle/>
          <a:p>
            <a:r>
              <a:rPr lang="en-US" sz="3200" dirty="0" smtClean="0"/>
              <a:t>Ricci and </a:t>
            </a:r>
            <a:r>
              <a:rPr lang="en-US" sz="3200" dirty="0"/>
              <a:t>C</a:t>
            </a:r>
            <a:r>
              <a:rPr lang="en-US" sz="3200" dirty="0" smtClean="0"/>
              <a:t>layton (2008)</a:t>
            </a:r>
            <a:endParaRPr lang="en-US" sz="3200" dirty="0"/>
          </a:p>
        </p:txBody>
      </p:sp>
      <p:sp>
        <p:nvSpPr>
          <p:cNvPr id="3" name="Content Placeholder 2"/>
          <p:cNvSpPr>
            <a:spLocks noGrp="1"/>
          </p:cNvSpPr>
          <p:nvPr>
            <p:ph idx="1"/>
          </p:nvPr>
        </p:nvSpPr>
        <p:spPr/>
        <p:txBody>
          <a:bodyPr/>
          <a:lstStyle/>
          <a:p>
            <a:pPr>
              <a:buNone/>
            </a:pPr>
            <a:r>
              <a:rPr lang="en-US" dirty="0" smtClean="0"/>
              <a:t>“Trauma may also disintegrate any sense of a future, thus fostering a propensity for the pursuit of instant gratification” (p. 42). </a:t>
            </a:r>
            <a:endParaRPr lang="en-US" dirty="0"/>
          </a:p>
        </p:txBody>
      </p:sp>
      <p:pic>
        <p:nvPicPr>
          <p:cNvPr id="4" name="Picture 2" descr="C:\Users\jmarich\AppData\Local\Microsoft\Windows\Temporary Internet Files\Content.IE5\JROOZ3DA\MPj04265600000[1].jpg"/>
          <p:cNvPicPr>
            <a:picLocks noChangeAspect="1" noChangeArrowheads="1"/>
          </p:cNvPicPr>
          <p:nvPr/>
        </p:nvPicPr>
        <p:blipFill>
          <a:blip r:embed="rId2" cstate="print"/>
          <a:srcRect/>
          <a:stretch>
            <a:fillRect/>
          </a:stretch>
        </p:blipFill>
        <p:spPr bwMode="auto">
          <a:xfrm>
            <a:off x="3429000" y="3810000"/>
            <a:ext cx="2286000" cy="2286000"/>
          </a:xfrm>
          <a:prstGeom prst="rect">
            <a:avLst/>
          </a:prstGeom>
          <a:noFill/>
          <a:ln w="9525">
            <a:noFill/>
            <a:miter lim="800000"/>
            <a:headEnd/>
            <a:tailEnd/>
          </a:ln>
        </p:spPr>
      </p:pic>
    </p:spTree>
    <p:extLst>
      <p:ext uri="{BB962C8B-B14F-4D97-AF65-F5344CB8AC3E}">
        <p14:creationId xmlns:p14="http://schemas.microsoft.com/office/powerpoint/2010/main" val="351015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Out for Masked Grief</a:t>
            </a:r>
            <a:endParaRPr lang="en-US" dirty="0"/>
          </a:p>
        </p:txBody>
      </p:sp>
      <p:sp>
        <p:nvSpPr>
          <p:cNvPr id="3" name="Content Placeholder 2"/>
          <p:cNvSpPr>
            <a:spLocks noGrp="1"/>
          </p:cNvSpPr>
          <p:nvPr>
            <p:ph idx="1"/>
          </p:nvPr>
        </p:nvSpPr>
        <p:spPr/>
        <p:txBody>
          <a:bodyPr/>
          <a:lstStyle/>
          <a:p>
            <a:r>
              <a:rPr lang="en-US" dirty="0" smtClean="0"/>
              <a:t>Patients often experience maladaptive or problematic psychological symptoms that can be traced back to unresolved grief</a:t>
            </a:r>
          </a:p>
          <a:p>
            <a:r>
              <a:rPr lang="en-US" dirty="0" smtClean="0"/>
              <a:t>Unexplained physical symptoms can also be attributed to a masked grief reaction</a:t>
            </a:r>
          </a:p>
          <a:p>
            <a:r>
              <a:rPr lang="en-US" dirty="0" smtClean="0"/>
              <a:t>Concept attributed to Helene Deutsch, a colleague of Freud’s (see Worden, 2002 for good review/clinical application) </a:t>
            </a:r>
            <a:endParaRPr lang="en-US" dirty="0"/>
          </a:p>
        </p:txBody>
      </p:sp>
      <p:pic>
        <p:nvPicPr>
          <p:cNvPr id="1026" name="Picture 2" descr="C:\Users\jmarich\AppData\Local\Microsoft\Windows\Temporary Internet Files\Content.IE5\6MPDNAXU\MCj03232840000[1].wmf"/>
          <p:cNvPicPr>
            <a:picLocks noChangeAspect="1" noChangeArrowheads="1"/>
          </p:cNvPicPr>
          <p:nvPr/>
        </p:nvPicPr>
        <p:blipFill>
          <a:blip r:embed="rId2" cstate="print"/>
          <a:srcRect/>
          <a:stretch>
            <a:fillRect/>
          </a:stretch>
        </p:blipFill>
        <p:spPr bwMode="auto">
          <a:xfrm rot="340553">
            <a:off x="7990878" y="492072"/>
            <a:ext cx="773317" cy="1374576"/>
          </a:xfrm>
          <a:prstGeom prst="rect">
            <a:avLst/>
          </a:prstGeom>
          <a:noFill/>
        </p:spPr>
      </p:pic>
    </p:spTree>
    <p:extLst>
      <p:ext uri="{BB962C8B-B14F-4D97-AF65-F5344CB8AC3E}">
        <p14:creationId xmlns:p14="http://schemas.microsoft.com/office/powerpoint/2010/main" val="3386763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lgn="l" eaLnBrk="1" fontAlgn="auto" hangingPunct="1">
              <a:spcAft>
                <a:spcPts val="0"/>
              </a:spcAft>
              <a:defRPr/>
            </a:pPr>
            <a:r>
              <a:rPr lang="en-US" dirty="0" smtClean="0"/>
              <a:t>So What is the Role of </a:t>
            </a:r>
            <a:br>
              <a:rPr lang="en-US" dirty="0" smtClean="0"/>
            </a:br>
            <a:r>
              <a:rPr lang="en-US" dirty="0" smtClean="0"/>
              <a:t>the Professional?</a:t>
            </a:r>
            <a:endParaRPr lang="en-US" dirty="0"/>
          </a:p>
        </p:txBody>
      </p:sp>
      <p:sp>
        <p:nvSpPr>
          <p:cNvPr id="3" name="TextBox 2"/>
          <p:cNvSpPr txBox="1"/>
          <p:nvPr/>
        </p:nvSpPr>
        <p:spPr>
          <a:xfrm>
            <a:off x="609600" y="3048000"/>
            <a:ext cx="8077200" cy="2308324"/>
          </a:xfrm>
          <a:prstGeom prst="rect">
            <a:avLst/>
          </a:prstGeom>
          <a:noFill/>
        </p:spPr>
        <p:txBody>
          <a:bodyPr wrap="square">
            <a:spAutoFit/>
          </a:bodyPr>
          <a:lstStyle/>
          <a:p>
            <a:pPr fontAlgn="auto">
              <a:spcBef>
                <a:spcPts val="0"/>
              </a:spcBef>
              <a:spcAft>
                <a:spcPts val="0"/>
              </a:spcAft>
              <a:buFont typeface="Wingdings" pitchFamily="2" charset="2"/>
              <a:buChar char="ü"/>
              <a:defRPr/>
            </a:pPr>
            <a:r>
              <a:rPr lang="en-US" sz="4800" b="1" dirty="0" smtClean="0">
                <a:solidFill>
                  <a:schemeClr val="accent1">
                    <a:lumMod val="50000"/>
                  </a:schemeClr>
                </a:solidFill>
              </a:rPr>
              <a:t> </a:t>
            </a:r>
            <a:r>
              <a:rPr lang="en-US" sz="4800" b="1" i="1" dirty="0" smtClean="0">
                <a:solidFill>
                  <a:schemeClr val="accent1">
                    <a:lumMod val="50000"/>
                  </a:schemeClr>
                </a:solidFill>
              </a:rPr>
              <a:t>Identify</a:t>
            </a:r>
            <a:r>
              <a:rPr lang="en-US" sz="4800" b="1" dirty="0" smtClean="0">
                <a:solidFill>
                  <a:schemeClr val="accent1">
                    <a:lumMod val="50000"/>
                  </a:schemeClr>
                </a:solidFill>
              </a:rPr>
              <a:t> the presence of    addiction and its effects</a:t>
            </a:r>
          </a:p>
          <a:p>
            <a:pPr fontAlgn="auto">
              <a:spcBef>
                <a:spcPts val="0"/>
              </a:spcBef>
              <a:spcAft>
                <a:spcPts val="0"/>
              </a:spcAft>
              <a:buFont typeface="Wingdings" pitchFamily="2" charset="2"/>
              <a:buChar char="ü"/>
              <a:defRPr/>
            </a:pPr>
            <a:r>
              <a:rPr lang="en-US" sz="4800" b="1" i="1" dirty="0" smtClean="0">
                <a:solidFill>
                  <a:schemeClr val="accent1">
                    <a:lumMod val="50000"/>
                  </a:schemeClr>
                </a:solidFill>
              </a:rPr>
              <a:t>Assess</a:t>
            </a:r>
            <a:r>
              <a:rPr lang="en-US" sz="4800" b="1" dirty="0" smtClean="0">
                <a:solidFill>
                  <a:schemeClr val="accent1">
                    <a:lumMod val="50000"/>
                  </a:schemeClr>
                </a:solidFill>
              </a:rPr>
              <a:t> readiness for change</a:t>
            </a:r>
            <a:endParaRPr lang="en-US" sz="4800" b="1" i="1" dirty="0">
              <a:solidFill>
                <a:schemeClr val="accent1">
                  <a:lumMod val="60000"/>
                  <a:lumOff val="40000"/>
                </a:schemeClr>
              </a:solidFill>
            </a:endParaRPr>
          </a:p>
        </p:txBody>
      </p:sp>
      <p:pic>
        <p:nvPicPr>
          <p:cNvPr id="43012" name="Picture 2" descr="http://tbn0.google.com/images?q=tbn:cjkQXDaIpRvw9M:http://www.dreamstime.com/counseling-session-or-salesman-thumb2099850.jpg">
            <a:hlinkClick r:id="rId2"/>
          </p:cNvPr>
          <p:cNvPicPr>
            <a:picLocks noChangeAspect="1" noChangeArrowheads="1"/>
          </p:cNvPicPr>
          <p:nvPr/>
        </p:nvPicPr>
        <p:blipFill>
          <a:blip r:embed="rId3" cstate="print"/>
          <a:srcRect/>
          <a:stretch>
            <a:fillRect/>
          </a:stretch>
        </p:blipFill>
        <p:spPr bwMode="auto">
          <a:xfrm rot="262162">
            <a:off x="6672263" y="904875"/>
            <a:ext cx="1793875" cy="1190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The Primary Care PTSD Screen</a:t>
            </a:r>
            <a:endParaRPr lang="en-US" dirty="0"/>
          </a:p>
        </p:txBody>
      </p:sp>
      <p:sp>
        <p:nvSpPr>
          <p:cNvPr id="44035" name="Content Placeholder 2"/>
          <p:cNvSpPr>
            <a:spLocks noGrp="1"/>
          </p:cNvSpPr>
          <p:nvPr>
            <p:ph idx="1"/>
          </p:nvPr>
        </p:nvSpPr>
        <p:spPr/>
        <p:txBody>
          <a:bodyPr/>
          <a:lstStyle/>
          <a:p>
            <a:pPr eaLnBrk="1" hangingPunct="1">
              <a:spcBef>
                <a:spcPct val="50000"/>
              </a:spcBef>
              <a:buFont typeface="Wingdings 2" pitchFamily="18" charset="2"/>
              <a:buNone/>
            </a:pPr>
            <a:r>
              <a:rPr lang="en-US" b="1" smtClean="0"/>
              <a:t>	Handout: </a:t>
            </a:r>
            <a:r>
              <a:rPr lang="en-US" smtClean="0"/>
              <a:t>Primary Care PTSD Screen</a:t>
            </a:r>
          </a:p>
          <a:p>
            <a:pPr eaLnBrk="1" hangingPunct="1">
              <a:spcBef>
                <a:spcPct val="50000"/>
              </a:spcBef>
              <a:buFont typeface="Wingdings 2" pitchFamily="18" charset="2"/>
              <a:buNone/>
            </a:pPr>
            <a:r>
              <a:rPr lang="en-US" smtClean="0"/>
              <a:t>	This is a helpful resource for all clinicians, especially clinicians who assess.  These are four simple questions that may expose a great deal of information about your patient’s experiences with trauma.    </a:t>
            </a:r>
            <a:endParaRPr lang="en-US" b="1" smtClean="0"/>
          </a:p>
          <a:p>
            <a:pPr eaLnBrk="1" hangingPunct="1"/>
            <a:endParaRPr lang="en-US" smtClean="0"/>
          </a:p>
        </p:txBody>
      </p:sp>
      <p:pic>
        <p:nvPicPr>
          <p:cNvPr id="44036" name="Picture 9"/>
          <p:cNvPicPr>
            <a:picLocks noChangeAspect="1" noChangeArrowheads="1"/>
          </p:cNvPicPr>
          <p:nvPr/>
        </p:nvPicPr>
        <p:blipFill>
          <a:blip r:embed="rId2" cstate="print"/>
          <a:srcRect/>
          <a:stretch>
            <a:fillRect/>
          </a:stretch>
        </p:blipFill>
        <p:spPr bwMode="auto">
          <a:xfrm>
            <a:off x="5562600" y="4648200"/>
            <a:ext cx="2590800" cy="1652588"/>
          </a:xfrm>
          <a:prstGeom prst="rect">
            <a:avLst/>
          </a:prstGeom>
          <a:noFill/>
          <a:ln w="9525">
            <a:noFill/>
            <a:miter lim="800000"/>
            <a:headEnd/>
            <a:tailEnd/>
          </a:ln>
        </p:spPr>
      </p:pic>
    </p:spTree>
    <p:extLst>
      <p:ext uri="{BB962C8B-B14F-4D97-AF65-F5344CB8AC3E}">
        <p14:creationId xmlns:p14="http://schemas.microsoft.com/office/powerpoint/2010/main" val="147338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The CAGE Screening Tool </a:t>
            </a:r>
            <a:endParaRPr lang="en-US" dirty="0"/>
          </a:p>
        </p:txBody>
      </p:sp>
      <p:sp>
        <p:nvSpPr>
          <p:cNvPr id="44035" name="Content Placeholder 2"/>
          <p:cNvSpPr>
            <a:spLocks noGrp="1"/>
          </p:cNvSpPr>
          <p:nvPr>
            <p:ph idx="1"/>
          </p:nvPr>
        </p:nvSpPr>
        <p:spPr/>
        <p:txBody>
          <a:bodyPr>
            <a:normAutofit lnSpcReduction="10000"/>
          </a:bodyPr>
          <a:lstStyle/>
          <a:p>
            <a:r>
              <a:rPr lang="en-US" dirty="0"/>
              <a:t>Have you ever felt you should </a:t>
            </a:r>
            <a:r>
              <a:rPr lang="en-US" b="1" dirty="0"/>
              <a:t>c</a:t>
            </a:r>
            <a:r>
              <a:rPr lang="en-US" b="1" dirty="0" smtClean="0"/>
              <a:t>ut</a:t>
            </a:r>
            <a:r>
              <a:rPr lang="en-US" dirty="0" smtClean="0"/>
              <a:t> down your use of drugs?</a:t>
            </a:r>
            <a:endParaRPr lang="en-US" dirty="0"/>
          </a:p>
          <a:p>
            <a:r>
              <a:rPr lang="en-US" dirty="0"/>
              <a:t>Have you ever been </a:t>
            </a:r>
            <a:r>
              <a:rPr lang="en-US" b="1" dirty="0"/>
              <a:t>a</a:t>
            </a:r>
            <a:r>
              <a:rPr lang="en-US" b="1" dirty="0" smtClean="0"/>
              <a:t>nnoyed</a:t>
            </a:r>
            <a:r>
              <a:rPr lang="en-US" dirty="0" smtClean="0"/>
              <a:t> </a:t>
            </a:r>
            <a:r>
              <a:rPr lang="en-US" dirty="0"/>
              <a:t>when people have commented on your use?</a:t>
            </a:r>
          </a:p>
          <a:p>
            <a:r>
              <a:rPr lang="en-US" dirty="0"/>
              <a:t>Have you ever felt </a:t>
            </a:r>
            <a:r>
              <a:rPr lang="en-US" b="1" dirty="0"/>
              <a:t>g</a:t>
            </a:r>
            <a:r>
              <a:rPr lang="en-US" b="1" dirty="0" smtClean="0"/>
              <a:t>uilty</a:t>
            </a:r>
            <a:r>
              <a:rPr lang="en-US" dirty="0" smtClean="0"/>
              <a:t> </a:t>
            </a:r>
            <a:r>
              <a:rPr lang="en-US" dirty="0"/>
              <a:t>or badly about your use?</a:t>
            </a:r>
          </a:p>
          <a:p>
            <a:r>
              <a:rPr lang="en-US" dirty="0"/>
              <a:t>Have you ever used drugs to </a:t>
            </a:r>
            <a:r>
              <a:rPr lang="en-US" b="1" dirty="0"/>
              <a:t>e</a:t>
            </a:r>
            <a:r>
              <a:rPr lang="en-US" b="1" dirty="0" smtClean="0"/>
              <a:t>ase</a:t>
            </a:r>
            <a:r>
              <a:rPr lang="en-US" dirty="0" smtClean="0"/>
              <a:t> </a:t>
            </a:r>
            <a:r>
              <a:rPr lang="en-US" dirty="0"/>
              <a:t>withdrawal symptoms, or to avoid feeling low after using</a:t>
            </a:r>
            <a:r>
              <a:rPr lang="en-US" dirty="0" smtClean="0"/>
              <a:t>?</a:t>
            </a:r>
          </a:p>
          <a:p>
            <a:pPr marL="0" indent="0">
              <a:buNone/>
            </a:pPr>
            <a:endParaRPr lang="en-US" dirty="0"/>
          </a:p>
          <a:p>
            <a:pPr marL="0" indent="0">
              <a:buNone/>
            </a:pPr>
            <a:r>
              <a:rPr lang="en-US" sz="1800" i="1" dirty="0" smtClean="0"/>
              <a:t>Two or more “yes” responses, high probability of alcohol/other substance dependence</a:t>
            </a:r>
          </a:p>
        </p:txBody>
      </p:sp>
    </p:spTree>
    <p:extLst>
      <p:ext uri="{BB962C8B-B14F-4D97-AF65-F5344CB8AC3E}">
        <p14:creationId xmlns:p14="http://schemas.microsoft.com/office/powerpoint/2010/main" val="291643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The TACE Screening Tool </a:t>
            </a:r>
            <a:endParaRPr lang="en-US" dirty="0"/>
          </a:p>
        </p:txBody>
      </p:sp>
      <p:sp>
        <p:nvSpPr>
          <p:cNvPr id="44035" name="Content Placeholder 2"/>
          <p:cNvSpPr>
            <a:spLocks noGrp="1"/>
          </p:cNvSpPr>
          <p:nvPr>
            <p:ph idx="1"/>
          </p:nvPr>
        </p:nvSpPr>
        <p:spPr/>
        <p:txBody>
          <a:bodyPr>
            <a:normAutofit/>
          </a:bodyPr>
          <a:lstStyle/>
          <a:p>
            <a:r>
              <a:rPr lang="en-US" b="1" dirty="0"/>
              <a:t>Tolerance:</a:t>
            </a:r>
            <a:r>
              <a:rPr lang="en-US" dirty="0"/>
              <a:t> How many drinks does it take to make you feel high</a:t>
            </a:r>
            <a:r>
              <a:rPr lang="en-US" dirty="0" smtClean="0"/>
              <a:t>?</a:t>
            </a:r>
          </a:p>
          <a:p>
            <a:r>
              <a:rPr lang="en-US" dirty="0" smtClean="0"/>
              <a:t>Have </a:t>
            </a:r>
            <a:r>
              <a:rPr lang="en-US" dirty="0"/>
              <a:t>people </a:t>
            </a:r>
            <a:r>
              <a:rPr lang="en-US" b="1" dirty="0"/>
              <a:t>annoyed</a:t>
            </a:r>
            <a:r>
              <a:rPr lang="en-US" dirty="0"/>
              <a:t> you by criticizing your drinking?	</a:t>
            </a:r>
          </a:p>
          <a:p>
            <a:r>
              <a:rPr lang="en-US" dirty="0"/>
              <a:t>Have you ever felt you ought to </a:t>
            </a:r>
            <a:r>
              <a:rPr lang="en-US" b="1" dirty="0"/>
              <a:t>cut down</a:t>
            </a:r>
            <a:r>
              <a:rPr lang="en-US" dirty="0"/>
              <a:t> on your drinking</a:t>
            </a:r>
            <a:r>
              <a:rPr lang="en-US" dirty="0" smtClean="0"/>
              <a:t>?</a:t>
            </a:r>
          </a:p>
          <a:p>
            <a:r>
              <a:rPr lang="en-US" b="1" dirty="0"/>
              <a:t>Eye-opener:</a:t>
            </a:r>
            <a:r>
              <a:rPr lang="en-US" dirty="0"/>
              <a:t> Have you ever had a drink first thing in the morning to steady your nerves or get rid of a hangover?</a:t>
            </a:r>
          </a:p>
          <a:p>
            <a:pPr marL="0" indent="0">
              <a:buNone/>
            </a:pPr>
            <a:r>
              <a:rPr lang="en-US" sz="1800" i="1" dirty="0" smtClean="0"/>
              <a:t>Two or more “yes” responses, high probability of alcohol/other substance dependence</a:t>
            </a:r>
          </a:p>
        </p:txBody>
      </p:sp>
    </p:spTree>
    <p:extLst>
      <p:ext uri="{BB962C8B-B14F-4D97-AF65-F5344CB8AC3E}">
        <p14:creationId xmlns:p14="http://schemas.microsoft.com/office/powerpoint/2010/main" val="235715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For More Information</a:t>
            </a:r>
            <a:endParaRPr lang="en-US" dirty="0"/>
          </a:p>
        </p:txBody>
      </p:sp>
      <p:sp>
        <p:nvSpPr>
          <p:cNvPr id="44035" name="Content Placeholder 2"/>
          <p:cNvSpPr>
            <a:spLocks noGrp="1"/>
          </p:cNvSpPr>
          <p:nvPr>
            <p:ph idx="1"/>
          </p:nvPr>
        </p:nvSpPr>
        <p:spPr/>
        <p:txBody>
          <a:bodyPr>
            <a:normAutofit/>
          </a:bodyPr>
          <a:lstStyle/>
          <a:p>
            <a:pPr marL="0" indent="0">
              <a:buNone/>
            </a:pPr>
            <a:r>
              <a:rPr lang="en-US" sz="4800" i="1" dirty="0"/>
              <a:t>http://</a:t>
            </a:r>
            <a:r>
              <a:rPr lang="en-US" sz="4800" i="1" dirty="0" err="1"/>
              <a:t>www.niaaa.nih.gov</a:t>
            </a:r>
            <a:r>
              <a:rPr lang="en-US" sz="4800" i="1" dirty="0"/>
              <a:t>/Publications/</a:t>
            </a:r>
            <a:endParaRPr lang="en-US" sz="4800" i="1" dirty="0" smtClean="0"/>
          </a:p>
        </p:txBody>
      </p:sp>
      <p:pic>
        <p:nvPicPr>
          <p:cNvPr id="3" name="Picture 2"/>
          <p:cNvPicPr>
            <a:picLocks noChangeAspect="1"/>
          </p:cNvPicPr>
          <p:nvPr/>
        </p:nvPicPr>
        <p:blipFill>
          <a:blip r:embed="rId2"/>
          <a:stretch>
            <a:fillRect/>
          </a:stretch>
        </p:blipFill>
        <p:spPr>
          <a:xfrm rot="881110">
            <a:off x="5486400" y="3352800"/>
            <a:ext cx="2717800" cy="2984500"/>
          </a:xfrm>
          <a:prstGeom prst="rect">
            <a:avLst/>
          </a:prstGeom>
        </p:spPr>
      </p:pic>
    </p:spTree>
    <p:extLst>
      <p:ext uri="{BB962C8B-B14F-4D97-AF65-F5344CB8AC3E}">
        <p14:creationId xmlns:p14="http://schemas.microsoft.com/office/powerpoint/2010/main" val="369314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41248"/>
          </a:xfrm>
        </p:spPr>
        <p:txBody>
          <a:bodyPr>
            <a:normAutofit/>
          </a:bodyPr>
          <a:lstStyle/>
          <a:p>
            <a:pPr eaLnBrk="1" fontAlgn="auto" hangingPunct="1">
              <a:spcAft>
                <a:spcPts val="0"/>
              </a:spcAft>
              <a:defRPr/>
            </a:pPr>
            <a:r>
              <a:rPr lang="en-US" dirty="0" smtClean="0"/>
              <a:t>Assessment Tools</a:t>
            </a:r>
            <a:endParaRPr lang="en-US" dirty="0"/>
          </a:p>
        </p:txBody>
      </p:sp>
      <p:sp>
        <p:nvSpPr>
          <p:cNvPr id="46083" name="Rectangle 2"/>
          <p:cNvSpPr>
            <a:spLocks noChangeArrowheads="1"/>
          </p:cNvSpPr>
          <p:nvPr/>
        </p:nvSpPr>
        <p:spPr bwMode="auto">
          <a:xfrm>
            <a:off x="304800" y="1905000"/>
            <a:ext cx="8458200" cy="3724097"/>
          </a:xfrm>
          <a:prstGeom prst="rect">
            <a:avLst/>
          </a:prstGeom>
          <a:noFill/>
          <a:ln w="9525">
            <a:noFill/>
            <a:miter lim="800000"/>
            <a:headEnd/>
            <a:tailEnd/>
          </a:ln>
        </p:spPr>
        <p:txBody>
          <a:bodyPr>
            <a:spAutoFit/>
          </a:bodyPr>
          <a:lstStyle/>
          <a:p>
            <a:pPr>
              <a:spcBef>
                <a:spcPct val="50000"/>
              </a:spcBef>
            </a:pPr>
            <a:r>
              <a:rPr lang="en-US" sz="2600" b="1" dirty="0" smtClean="0"/>
              <a:t>Handouts:  </a:t>
            </a:r>
          </a:p>
          <a:p>
            <a:pPr>
              <a:spcBef>
                <a:spcPct val="50000"/>
              </a:spcBef>
            </a:pPr>
            <a:r>
              <a:rPr lang="en-US" sz="2600" b="1" i="1" dirty="0"/>
              <a:t>The “Greatest Hits” List of Addiction-Specific Beliefs </a:t>
            </a:r>
            <a:endParaRPr lang="en-US" sz="2600" b="1" dirty="0"/>
          </a:p>
          <a:p>
            <a:pPr>
              <a:spcBef>
                <a:spcPct val="50000"/>
              </a:spcBef>
            </a:pPr>
            <a:r>
              <a:rPr lang="en-US" sz="2600" b="1" i="1" dirty="0" smtClean="0"/>
              <a:t>The “Greatest Hits” List of Problematic Beliefs</a:t>
            </a:r>
          </a:p>
          <a:p>
            <a:pPr>
              <a:spcBef>
                <a:spcPct val="50000"/>
              </a:spcBef>
            </a:pPr>
            <a:r>
              <a:rPr lang="en-US" sz="2400" dirty="0" smtClean="0"/>
              <a:t>Sometimes it is difficult for clients to pinpoint one specific memory in addressing addiction and/or.  However, they are more likely to be able to select a pattern of thoughts they have had about themselves after seeing these lists.  This is often a good starting point to developing a treatment plan.  </a:t>
            </a:r>
            <a:endParaRPr lang="en-US" sz="2400" b="1" dirty="0"/>
          </a:p>
        </p:txBody>
      </p:sp>
      <p:pic>
        <p:nvPicPr>
          <p:cNvPr id="46084" name="Picture 4"/>
          <p:cNvPicPr>
            <a:picLocks noChangeAspect="1" noChangeArrowheads="1"/>
          </p:cNvPicPr>
          <p:nvPr/>
        </p:nvPicPr>
        <p:blipFill>
          <a:blip r:embed="rId2" cstate="print"/>
          <a:srcRect/>
          <a:stretch>
            <a:fillRect/>
          </a:stretch>
        </p:blipFill>
        <p:spPr bwMode="auto">
          <a:xfrm rot="278198">
            <a:off x="6737454" y="5393840"/>
            <a:ext cx="1667720" cy="1212191"/>
          </a:xfrm>
          <a:prstGeom prst="rect">
            <a:avLst/>
          </a:prstGeom>
          <a:noFill/>
          <a:ln w="9525">
            <a:noFill/>
            <a:miter lim="800000"/>
            <a:headEnd/>
            <a:tailEnd/>
          </a:ln>
        </p:spPr>
      </p:pic>
      <p:sp>
        <p:nvSpPr>
          <p:cNvPr id="5" name="TextBox 4"/>
          <p:cNvSpPr txBox="1"/>
          <p:nvPr/>
        </p:nvSpPr>
        <p:spPr>
          <a:xfrm>
            <a:off x="381000" y="5486400"/>
            <a:ext cx="5105400" cy="923330"/>
          </a:xfrm>
          <a:prstGeom prst="rect">
            <a:avLst/>
          </a:prstGeom>
          <a:noFill/>
        </p:spPr>
        <p:txBody>
          <a:bodyPr wrap="square" rtlCol="0">
            <a:spAutoFit/>
          </a:bodyPr>
          <a:lstStyle/>
          <a:p>
            <a:r>
              <a:rPr lang="en-US" dirty="0" smtClean="0">
                <a:solidFill>
                  <a:schemeClr val="bg1"/>
                </a:solidFill>
              </a:rPr>
              <a:t>*This is an EMDR-related technique, adapted by Dr. Marich for use in broader clinical settings. See the manual for more details. </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“Lie” Factor</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As the saying goes…</a:t>
            </a:r>
          </a:p>
          <a:p>
            <a:pPr marL="0" indent="0">
              <a:buNone/>
            </a:pPr>
            <a:r>
              <a:rPr lang="en-US" sz="2800" i="1" dirty="0" smtClean="0"/>
              <a:t>How do you know when an addict is lying?</a:t>
            </a:r>
          </a:p>
          <a:p>
            <a:pPr marL="0" indent="0">
              <a:buNone/>
            </a:pPr>
            <a:r>
              <a:rPr lang="en-US" sz="2800" i="1" dirty="0" smtClean="0"/>
              <a:t>When his mouth is moving!</a:t>
            </a:r>
            <a:endParaRPr lang="en-US" sz="2800" i="1" dirty="0"/>
          </a:p>
        </p:txBody>
      </p:sp>
      <p:pic>
        <p:nvPicPr>
          <p:cNvPr id="4" name="Picture 3"/>
          <p:cNvPicPr>
            <a:picLocks noChangeAspect="1"/>
          </p:cNvPicPr>
          <p:nvPr/>
        </p:nvPicPr>
        <p:blipFill>
          <a:blip r:embed="rId2"/>
          <a:stretch>
            <a:fillRect/>
          </a:stretch>
        </p:blipFill>
        <p:spPr>
          <a:xfrm>
            <a:off x="5257800" y="3581400"/>
            <a:ext cx="3162300" cy="2578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144000" cy="1325562"/>
          </a:xfrm>
        </p:spPr>
        <p:txBody>
          <a:bodyPr/>
          <a:lstStyle/>
          <a:p>
            <a:pPr>
              <a:defRPr/>
            </a:pPr>
            <a:r>
              <a:rPr lang="en-US" dirty="0" smtClean="0"/>
              <a:t>The Word Nerd Says…</a:t>
            </a:r>
            <a:endParaRPr lang="en-US" dirty="0"/>
          </a:p>
        </p:txBody>
      </p:sp>
      <p:sp>
        <p:nvSpPr>
          <p:cNvPr id="45059" name="TextBox 2"/>
          <p:cNvSpPr txBox="1">
            <a:spLocks noChangeArrowheads="1"/>
          </p:cNvSpPr>
          <p:nvPr/>
        </p:nvSpPr>
        <p:spPr bwMode="auto">
          <a:xfrm>
            <a:off x="304800" y="1676400"/>
            <a:ext cx="8458200" cy="4031873"/>
          </a:xfrm>
          <a:prstGeom prst="rect">
            <a:avLst/>
          </a:prstGeom>
          <a:noFill/>
          <a:ln w="9525">
            <a:noFill/>
            <a:miter lim="800000"/>
            <a:headEnd/>
            <a:tailEnd/>
          </a:ln>
        </p:spPr>
        <p:txBody>
          <a:bodyPr>
            <a:spAutoFit/>
          </a:bodyPr>
          <a:lstStyle/>
          <a:p>
            <a:r>
              <a:rPr lang="en-US" sz="4800" dirty="0"/>
              <a:t>Addiction</a:t>
            </a:r>
          </a:p>
          <a:p>
            <a:r>
              <a:rPr lang="en-US" sz="4800" dirty="0"/>
              <a:t>	</a:t>
            </a:r>
            <a:r>
              <a:rPr lang="en-US" sz="3200" dirty="0" smtClean="0"/>
              <a:t>-Derives </a:t>
            </a:r>
            <a:r>
              <a:rPr lang="en-US" sz="3200" dirty="0"/>
              <a:t>from the Latin, </a:t>
            </a:r>
            <a:r>
              <a:rPr lang="en-US" sz="3200" i="1" dirty="0" err="1"/>
              <a:t>addictus</a:t>
            </a:r>
            <a:r>
              <a:rPr lang="en-US" sz="3200" dirty="0"/>
              <a:t>, which means </a:t>
            </a:r>
            <a:r>
              <a:rPr lang="en-US" sz="3200" dirty="0" smtClean="0"/>
              <a:t>to </a:t>
            </a:r>
            <a:r>
              <a:rPr lang="en-US" sz="3200" dirty="0"/>
              <a:t>be assigned or surrendered to </a:t>
            </a:r>
            <a:r>
              <a:rPr lang="en-US" sz="3200" dirty="0" smtClean="0"/>
              <a:t>something</a:t>
            </a:r>
          </a:p>
          <a:p>
            <a:endParaRPr lang="en-US" sz="3200" dirty="0"/>
          </a:p>
          <a:p>
            <a:r>
              <a:rPr lang="en-US" sz="3200" dirty="0"/>
              <a:t>	</a:t>
            </a:r>
            <a:r>
              <a:rPr lang="en-US" sz="3200" dirty="0" smtClean="0"/>
              <a:t>-Another </a:t>
            </a:r>
            <a:r>
              <a:rPr lang="en-US" sz="3200" dirty="0"/>
              <a:t>Latin derivation is </a:t>
            </a:r>
            <a:r>
              <a:rPr lang="en-US" sz="3200" i="1" dirty="0" err="1"/>
              <a:t>addicere</a:t>
            </a:r>
            <a:r>
              <a:rPr lang="en-US" sz="3200" dirty="0"/>
              <a:t>, </a:t>
            </a:r>
            <a:r>
              <a:rPr lang="en-US" sz="3200" dirty="0" smtClean="0"/>
              <a:t>which to </a:t>
            </a:r>
            <a:r>
              <a:rPr lang="en-US" sz="3200" dirty="0"/>
              <a:t>be fixated on or favoring something</a:t>
            </a:r>
            <a:endParaRPr lang="en-US" sz="4800" dirty="0"/>
          </a:p>
        </p:txBody>
      </p:sp>
      <p:pic>
        <p:nvPicPr>
          <p:cNvPr id="3" name="Picture 3" descr="C:\Users\jmarich\AppData\Local\Microsoft\Windows\Temporary Internet Files\Content.IE5\JROOZ3DA\MPj01749660000[1].jpg"/>
          <p:cNvPicPr>
            <a:picLocks noChangeAspect="1" noChangeArrowheads="1"/>
          </p:cNvPicPr>
          <p:nvPr/>
        </p:nvPicPr>
        <p:blipFill>
          <a:blip r:embed="rId2" cstate="print"/>
          <a:srcRect/>
          <a:stretch>
            <a:fillRect/>
          </a:stretch>
        </p:blipFill>
        <p:spPr bwMode="auto">
          <a:xfrm rot="383925">
            <a:off x="6646653" y="807333"/>
            <a:ext cx="1822300" cy="1214866"/>
          </a:xfrm>
          <a:prstGeom prst="rect">
            <a:avLst/>
          </a:prstGeom>
          <a:noFill/>
          <a:effectLst>
            <a:outerShdw blurRad="228600" dist="50800" dir="3480000" sx="43000" sy="43000" algn="ctr" rotWithShape="0">
              <a:srgbClr val="000000"/>
            </a:outerShdw>
          </a:effectLst>
        </p:spPr>
      </p:pic>
    </p:spTree>
  </p:cSld>
  <p:clrMapOvr>
    <a:masterClrMapping/>
  </p:clrMapOvr>
  <p:transition xmlns:p14="http://schemas.microsoft.com/office/powerpoint/2010/main" advTm="833"/>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“Lie” Factor</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An alternate mindset to stay realistic but not get easily jaded or uncompassionate:</a:t>
            </a:r>
            <a:endParaRPr lang="en-US" sz="2800" i="1" dirty="0"/>
          </a:p>
          <a:p>
            <a:pPr marL="0" indent="0">
              <a:buNone/>
            </a:pPr>
            <a:r>
              <a:rPr lang="en-US" sz="2800" i="1" dirty="0" smtClean="0"/>
              <a:t>Assume you’re not getting the whole story in the first session…that’s why ongoing assessment is </a:t>
            </a:r>
            <a:r>
              <a:rPr lang="en-US" sz="2800" b="1" i="1" dirty="0" smtClean="0"/>
              <a:t>vital</a:t>
            </a:r>
            <a:r>
              <a:rPr lang="en-US" sz="2800" i="1" dirty="0" smtClean="0"/>
              <a:t> in working with addictions. </a:t>
            </a:r>
            <a:endParaRPr lang="en-US" sz="2800" i="1" dirty="0"/>
          </a:p>
        </p:txBody>
      </p:sp>
      <p:pic>
        <p:nvPicPr>
          <p:cNvPr id="5" name="Picture 4"/>
          <p:cNvPicPr>
            <a:picLocks noChangeAspect="1"/>
          </p:cNvPicPr>
          <p:nvPr/>
        </p:nvPicPr>
        <p:blipFill>
          <a:blip r:embed="rId2"/>
          <a:stretch>
            <a:fillRect/>
          </a:stretch>
        </p:blipFill>
        <p:spPr>
          <a:xfrm>
            <a:off x="5791200" y="4038600"/>
            <a:ext cx="2895600" cy="2413000"/>
          </a:xfrm>
          <a:prstGeom prst="rect">
            <a:avLst/>
          </a:prstGeom>
        </p:spPr>
      </p:pic>
    </p:spTree>
    <p:extLst>
      <p:ext uri="{BB962C8B-B14F-4D97-AF65-F5344CB8AC3E}">
        <p14:creationId xmlns:p14="http://schemas.microsoft.com/office/powerpoint/2010/main" val="54846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z="4000" dirty="0">
                <a:cs typeface="Arabic Typesetting" charset="0"/>
              </a:rPr>
              <a:t>The Rogerian View of Empathy</a:t>
            </a:r>
          </a:p>
        </p:txBody>
      </p:sp>
      <p:sp>
        <p:nvSpPr>
          <p:cNvPr id="21506" name="TextBox 2"/>
          <p:cNvSpPr txBox="1">
            <a:spLocks noChangeArrowheads="1"/>
          </p:cNvSpPr>
          <p:nvPr/>
        </p:nvSpPr>
        <p:spPr bwMode="auto">
          <a:xfrm>
            <a:off x="304800" y="1752600"/>
            <a:ext cx="8458200" cy="443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v"/>
            </a:pPr>
            <a:r>
              <a:rPr lang="en-US" sz="2200" dirty="0">
                <a:latin typeface="+mn-lt"/>
                <a:cs typeface="Arabic Typesetting" charset="0"/>
              </a:rPr>
              <a:t>  </a:t>
            </a:r>
            <a:r>
              <a:rPr lang="ja-JP" altLang="en-US" sz="2200" dirty="0">
                <a:latin typeface="+mn-lt"/>
                <a:cs typeface="Arabic Typesetting" charset="0"/>
              </a:rPr>
              <a:t>“</a:t>
            </a:r>
            <a:r>
              <a:rPr lang="en-US" altLang="ja-JP" sz="2200" dirty="0">
                <a:latin typeface="+mn-lt"/>
                <a:cs typeface="Arabic Typesetting" charset="0"/>
              </a:rPr>
              <a:t>Being empathetic reflects an attitude of profound interest in the client</a:t>
            </a:r>
            <a:r>
              <a:rPr lang="ja-JP" altLang="en-US" sz="2200" dirty="0">
                <a:latin typeface="+mn-lt"/>
                <a:cs typeface="Arabic Typesetting" charset="0"/>
              </a:rPr>
              <a:t>’</a:t>
            </a:r>
            <a:r>
              <a:rPr lang="en-US" altLang="ja-JP" sz="2200" dirty="0">
                <a:latin typeface="+mn-lt"/>
                <a:cs typeface="Arabic Typesetting" charset="0"/>
              </a:rPr>
              <a:t>s world of meanings and feelings. The therapist receives these communications and conveys appreciation and understanding, assisting the client to go further or deeper. The notion that this involves nothing more than a repetition of the client</a:t>
            </a:r>
            <a:r>
              <a:rPr lang="ja-JP" altLang="en-US" sz="2200" dirty="0">
                <a:latin typeface="+mn-lt"/>
                <a:cs typeface="Arabic Typesetting" charset="0"/>
              </a:rPr>
              <a:t>’</a:t>
            </a:r>
            <a:r>
              <a:rPr lang="en-US" altLang="ja-JP" sz="2200" dirty="0">
                <a:latin typeface="+mn-lt"/>
                <a:cs typeface="Arabic Typesetting" charset="0"/>
              </a:rPr>
              <a:t>s last words is erroneous. Instead, an interaction occurs in which one person is a warm, sensitive, respectful companion in the typically difficult exploration of another</a:t>
            </a:r>
            <a:r>
              <a:rPr lang="ja-JP" altLang="en-US" sz="2200" dirty="0">
                <a:latin typeface="+mn-lt"/>
                <a:cs typeface="Arabic Typesetting" charset="0"/>
              </a:rPr>
              <a:t>’</a:t>
            </a:r>
            <a:r>
              <a:rPr lang="en-US" altLang="ja-JP" sz="2200" dirty="0">
                <a:latin typeface="+mn-lt"/>
                <a:cs typeface="Arabic Typesetting" charset="0"/>
              </a:rPr>
              <a:t>s emotional world. The therapist</a:t>
            </a:r>
            <a:r>
              <a:rPr lang="ja-JP" altLang="en-US" sz="2200" dirty="0">
                <a:latin typeface="+mn-lt"/>
                <a:cs typeface="Arabic Typesetting" charset="0"/>
              </a:rPr>
              <a:t>’</a:t>
            </a:r>
            <a:r>
              <a:rPr lang="en-US" altLang="ja-JP" sz="2200" dirty="0">
                <a:latin typeface="+mn-lt"/>
                <a:cs typeface="Arabic Typesetting" charset="0"/>
              </a:rPr>
              <a:t>s manner of responding should be individual, natural, and unaffected. When empathy is at its best, the two individuals are participating in a process comparable to that of a couple dancing, with the client leading and the therapist following.</a:t>
            </a:r>
            <a:r>
              <a:rPr lang="ja-JP" altLang="en-US" sz="2200" dirty="0">
                <a:latin typeface="+mn-lt"/>
                <a:cs typeface="Arabic Typesetting" charset="0"/>
              </a:rPr>
              <a:t>”</a:t>
            </a:r>
            <a:endParaRPr lang="en-US" altLang="ja-JP" sz="2200" dirty="0">
              <a:latin typeface="+mn-lt"/>
              <a:cs typeface="Arabic Typesetting" charset="0"/>
            </a:endParaRPr>
          </a:p>
          <a:p>
            <a:pPr eaLnBrk="1" hangingPunct="1"/>
            <a:endParaRPr lang="en-US" sz="2000" dirty="0">
              <a:latin typeface="+mn-lt"/>
              <a:cs typeface="Arabic Typesetting" charset="0"/>
            </a:endParaRPr>
          </a:p>
          <a:p>
            <a:pPr eaLnBrk="1" hangingPunct="1"/>
            <a:r>
              <a:rPr lang="en-US" sz="2000" dirty="0">
                <a:latin typeface="+mn-lt"/>
                <a:cs typeface="Arabic Typesetting" charset="0"/>
              </a:rPr>
              <a:t>(</a:t>
            </a:r>
            <a:r>
              <a:rPr lang="en-US" sz="2000" dirty="0" err="1">
                <a:latin typeface="+mn-lt"/>
                <a:cs typeface="Arabic Typesetting" charset="0"/>
              </a:rPr>
              <a:t>Raskin</a:t>
            </a:r>
            <a:r>
              <a:rPr lang="en-US" sz="2000" dirty="0">
                <a:latin typeface="+mn-lt"/>
                <a:cs typeface="Arabic Typesetting" charset="0"/>
              </a:rPr>
              <a:t> &amp; Rogers, in </a:t>
            </a:r>
            <a:r>
              <a:rPr lang="en-US" sz="2000" dirty="0" err="1">
                <a:latin typeface="+mn-lt"/>
                <a:cs typeface="Arabic Typesetting" charset="0"/>
              </a:rPr>
              <a:t>Corsini</a:t>
            </a:r>
            <a:r>
              <a:rPr lang="en-US" sz="2000" dirty="0">
                <a:latin typeface="+mn-lt"/>
                <a:cs typeface="Arabic Typesetting" charset="0"/>
              </a:rPr>
              <a:t>, </a:t>
            </a:r>
            <a:r>
              <a:rPr lang="en-US" sz="2000" dirty="0" smtClean="0">
                <a:latin typeface="+mn-lt"/>
                <a:cs typeface="Arabic Typesetting" charset="0"/>
              </a:rPr>
              <a:t>2014)</a:t>
            </a:r>
            <a:endParaRPr lang="en-US" sz="2000" dirty="0">
              <a:latin typeface="+mn-lt"/>
              <a:cs typeface="Arabic Typesetting" charset="0"/>
            </a:endParaRPr>
          </a:p>
        </p:txBody>
      </p:sp>
    </p:spTree>
    <p:extLst>
      <p:ext uri="{BB962C8B-B14F-4D97-AF65-F5344CB8AC3E}">
        <p14:creationId xmlns:p14="http://schemas.microsoft.com/office/powerpoint/2010/main" val="338003707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Motivational Interviewing </a:t>
            </a:r>
            <a:br>
              <a:rPr lang="en-US" dirty="0" smtClean="0"/>
            </a:br>
            <a:r>
              <a:rPr lang="en-US" dirty="0" smtClean="0"/>
              <a:t>(Miller &amp; </a:t>
            </a:r>
            <a:r>
              <a:rPr lang="en-US" dirty="0" err="1" smtClean="0"/>
              <a:t>Rollnick</a:t>
            </a:r>
            <a:r>
              <a:rPr lang="en-US" dirty="0" smtClean="0"/>
              <a:t>, 2002)</a:t>
            </a:r>
            <a:endParaRPr lang="en-US" dirty="0"/>
          </a:p>
        </p:txBody>
      </p:sp>
      <p:sp>
        <p:nvSpPr>
          <p:cNvPr id="3" name="Content Placeholder 2"/>
          <p:cNvSpPr>
            <a:spLocks noGrp="1"/>
          </p:cNvSpPr>
          <p:nvPr>
            <p:ph idx="1"/>
          </p:nvPr>
        </p:nvSpPr>
        <p:spPr/>
        <p:txBody>
          <a:bodyPr>
            <a:normAutofit fontScale="85000" lnSpcReduction="20000"/>
          </a:bodyPr>
          <a:lstStyle/>
          <a:p>
            <a:r>
              <a:rPr lang="en-US" sz="2800" b="1" dirty="0"/>
              <a:t>Collaboration</a:t>
            </a:r>
            <a:r>
              <a:rPr lang="en-US" sz="2800" dirty="0"/>
              <a:t>- Counseling involves a partnership that honors the client’s expertise and perspectives. The counselor provides an atmosphere that is conductive rather than coercive to change.</a:t>
            </a:r>
          </a:p>
          <a:p>
            <a:r>
              <a:rPr lang="en-US" sz="2800" b="1" dirty="0" smtClean="0"/>
              <a:t>Evocation</a:t>
            </a:r>
            <a:r>
              <a:rPr lang="en-US" sz="2800" dirty="0"/>
              <a:t>- The resources and motivation for change are presumed to reside within the client. Intrinsic motivation for change is enhanced by drawing on the client’s own perceptions, goals, and values.</a:t>
            </a:r>
          </a:p>
          <a:p>
            <a:r>
              <a:rPr lang="en-US" sz="2800" b="1" dirty="0" smtClean="0"/>
              <a:t>Autonomy</a:t>
            </a:r>
            <a:r>
              <a:rPr lang="en-US" sz="2800" dirty="0"/>
              <a:t>- The counselor affirms the client’s right and capacity for self-direction and facilitates informed choice.</a:t>
            </a:r>
            <a:endParaRPr lang="en-US" sz="2800" i="1" dirty="0"/>
          </a:p>
        </p:txBody>
      </p:sp>
    </p:spTree>
    <p:extLst>
      <p:ext uri="{BB962C8B-B14F-4D97-AF65-F5344CB8AC3E}">
        <p14:creationId xmlns:p14="http://schemas.microsoft.com/office/powerpoint/2010/main" val="333017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Motivational Interviewing: 4 Principles </a:t>
            </a:r>
            <a:br>
              <a:rPr lang="en-US" dirty="0" smtClean="0"/>
            </a:br>
            <a:r>
              <a:rPr lang="en-US" dirty="0" smtClean="0"/>
              <a:t>(Miller &amp; </a:t>
            </a:r>
            <a:r>
              <a:rPr lang="en-US" dirty="0" err="1" smtClean="0"/>
              <a:t>Rollnick</a:t>
            </a:r>
            <a:r>
              <a:rPr lang="en-US" dirty="0" smtClean="0"/>
              <a:t>, 2002)</a:t>
            </a:r>
            <a:endParaRPr lang="en-US" dirty="0"/>
          </a:p>
        </p:txBody>
      </p:sp>
      <p:sp>
        <p:nvSpPr>
          <p:cNvPr id="3" name="Content Placeholder 2"/>
          <p:cNvSpPr>
            <a:spLocks noGrp="1"/>
          </p:cNvSpPr>
          <p:nvPr>
            <p:ph idx="1"/>
          </p:nvPr>
        </p:nvSpPr>
        <p:spPr>
          <a:xfrm>
            <a:off x="779463" y="1949824"/>
            <a:ext cx="7583488" cy="2622176"/>
          </a:xfrm>
        </p:spPr>
        <p:txBody>
          <a:bodyPr>
            <a:normAutofit/>
          </a:bodyPr>
          <a:lstStyle/>
          <a:p>
            <a:r>
              <a:rPr lang="en-US" sz="2400" dirty="0"/>
              <a:t>Express Empathy </a:t>
            </a:r>
            <a:endParaRPr lang="en-US" sz="2400" dirty="0" smtClean="0"/>
          </a:p>
          <a:p>
            <a:r>
              <a:rPr lang="en-US" sz="2400" dirty="0" smtClean="0"/>
              <a:t>Develop </a:t>
            </a:r>
            <a:r>
              <a:rPr lang="en-US" sz="2400" dirty="0"/>
              <a:t>Discrepancy </a:t>
            </a:r>
          </a:p>
          <a:p>
            <a:r>
              <a:rPr lang="en-US" sz="2400" dirty="0" smtClean="0"/>
              <a:t>Roll </a:t>
            </a:r>
            <a:r>
              <a:rPr lang="en-US" sz="2400" dirty="0"/>
              <a:t>with </a:t>
            </a:r>
            <a:r>
              <a:rPr lang="en-US" sz="2400" dirty="0" smtClean="0"/>
              <a:t>Resistance </a:t>
            </a:r>
          </a:p>
          <a:p>
            <a:r>
              <a:rPr lang="en-US" sz="2400" dirty="0" smtClean="0"/>
              <a:t>Support </a:t>
            </a:r>
            <a:r>
              <a:rPr lang="en-US" sz="2400" dirty="0"/>
              <a:t>S</a:t>
            </a:r>
            <a:r>
              <a:rPr lang="en-US" sz="2400" dirty="0" smtClean="0"/>
              <a:t>elf</a:t>
            </a:r>
            <a:r>
              <a:rPr lang="en-US" sz="2400" dirty="0"/>
              <a:t>-efficacy</a:t>
            </a:r>
            <a:endParaRPr lang="en-US" sz="2800" i="1" dirty="0"/>
          </a:p>
        </p:txBody>
      </p:sp>
      <p:pic>
        <p:nvPicPr>
          <p:cNvPr id="4" name="Picture 3"/>
          <p:cNvPicPr>
            <a:picLocks noChangeAspect="1"/>
          </p:cNvPicPr>
          <p:nvPr/>
        </p:nvPicPr>
        <p:blipFill>
          <a:blip r:embed="rId2"/>
          <a:stretch>
            <a:fillRect/>
          </a:stretch>
        </p:blipFill>
        <p:spPr>
          <a:xfrm>
            <a:off x="5715000" y="2209800"/>
            <a:ext cx="2324100" cy="1803400"/>
          </a:xfrm>
          <a:prstGeom prst="rect">
            <a:avLst/>
          </a:prstGeom>
        </p:spPr>
      </p:pic>
    </p:spTree>
    <p:extLst>
      <p:ext uri="{BB962C8B-B14F-4D97-AF65-F5344CB8AC3E}">
        <p14:creationId xmlns:p14="http://schemas.microsoft.com/office/powerpoint/2010/main" val="400458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Assessment</a:t>
            </a:r>
            <a:endParaRPr lang="en-US" dirty="0"/>
          </a:p>
        </p:txBody>
      </p:sp>
      <p:sp>
        <p:nvSpPr>
          <p:cNvPr id="3" name="Content Placeholder 2"/>
          <p:cNvSpPr>
            <a:spLocks noGrp="1"/>
          </p:cNvSpPr>
          <p:nvPr>
            <p:ph idx="1"/>
          </p:nvPr>
        </p:nvSpPr>
        <p:spPr>
          <a:xfrm>
            <a:off x="304800" y="1676400"/>
            <a:ext cx="8686800" cy="4876800"/>
          </a:xfrm>
        </p:spPr>
        <p:txBody>
          <a:bodyPr>
            <a:normAutofit lnSpcReduction="10000"/>
          </a:bodyPr>
          <a:lstStyle/>
          <a:p>
            <a:r>
              <a:rPr lang="en-US" dirty="0" smtClean="0"/>
              <a:t>Do </a:t>
            </a:r>
            <a:r>
              <a:rPr lang="en-US" b="1" dirty="0" smtClean="0"/>
              <a:t>not</a:t>
            </a:r>
            <a:r>
              <a:rPr lang="en-US" dirty="0" smtClean="0"/>
              <a:t> re-traumatize! </a:t>
            </a:r>
          </a:p>
          <a:p>
            <a:r>
              <a:rPr lang="en-US" dirty="0" smtClean="0"/>
              <a:t>Do consider the role of shame </a:t>
            </a:r>
          </a:p>
          <a:p>
            <a:r>
              <a:rPr lang="en-US" dirty="0" smtClean="0"/>
              <a:t>Do be genuine, build rapport from the first greeting </a:t>
            </a:r>
          </a:p>
          <a:p>
            <a:r>
              <a:rPr lang="en-US" dirty="0" smtClean="0"/>
              <a:t>Do ask open-ended questions </a:t>
            </a:r>
          </a:p>
          <a:p>
            <a:r>
              <a:rPr lang="en-US" dirty="0" smtClean="0"/>
              <a:t>Do be non-judgmental</a:t>
            </a:r>
          </a:p>
          <a:p>
            <a:r>
              <a:rPr lang="en-US" dirty="0" smtClean="0"/>
              <a:t>Do make use of the stop sign when appropriate </a:t>
            </a:r>
          </a:p>
          <a:p>
            <a:r>
              <a:rPr lang="en-US" dirty="0" smtClean="0"/>
              <a:t>Do assure the client that they may not be alone in their experiences (if appropriate) </a:t>
            </a:r>
          </a:p>
          <a:p>
            <a:r>
              <a:rPr lang="en-US" dirty="0" smtClean="0"/>
              <a:t>Do have closure strategies ready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a:t>
            </a:r>
            <a:r>
              <a:rPr lang="en-US" dirty="0"/>
              <a:t>Y</a:t>
            </a:r>
            <a:r>
              <a:rPr lang="en-US" dirty="0" smtClean="0"/>
              <a:t>our </a:t>
            </a:r>
            <a:r>
              <a:rPr lang="en-US" dirty="0"/>
              <a:t>T</a:t>
            </a:r>
            <a:r>
              <a:rPr lang="en-US" dirty="0" smtClean="0"/>
              <a:t>urn…</a:t>
            </a:r>
            <a:endParaRPr lang="en-US" dirty="0"/>
          </a:p>
        </p:txBody>
      </p:sp>
      <p:sp>
        <p:nvSpPr>
          <p:cNvPr id="3" name="Content Placeholder 2"/>
          <p:cNvSpPr>
            <a:spLocks noGrp="1"/>
          </p:cNvSpPr>
          <p:nvPr>
            <p:ph idx="1"/>
          </p:nvPr>
        </p:nvSpPr>
        <p:spPr>
          <a:xfrm>
            <a:off x="228600" y="1828800"/>
            <a:ext cx="8763000" cy="4525963"/>
          </a:xfrm>
        </p:spPr>
        <p:txBody>
          <a:bodyPr/>
          <a:lstStyle/>
          <a:p>
            <a:r>
              <a:rPr lang="en-US" dirty="0" smtClean="0"/>
              <a:t>Write up a brief case synopsis like the J.R. case:</a:t>
            </a:r>
          </a:p>
          <a:p>
            <a:pPr>
              <a:buNone/>
            </a:pPr>
            <a:endParaRPr lang="en-US" dirty="0" smtClean="0"/>
          </a:p>
          <a:p>
            <a:pPr>
              <a:buFontTx/>
              <a:buChar char="-"/>
            </a:pPr>
            <a:r>
              <a:rPr lang="en-US" dirty="0" smtClean="0"/>
              <a:t>An actual client (using a pseudonym)</a:t>
            </a:r>
          </a:p>
          <a:p>
            <a:pPr>
              <a:buFontTx/>
              <a:buChar char="-"/>
            </a:pPr>
            <a:r>
              <a:rPr lang="en-US" dirty="0" smtClean="0"/>
              <a:t>A composite client</a:t>
            </a:r>
          </a:p>
          <a:p>
            <a:pPr>
              <a:buFontTx/>
              <a:buChar char="-"/>
            </a:pPr>
            <a:r>
              <a:rPr lang="en-US" dirty="0" smtClean="0"/>
              <a:t>A “famous” example (presenting for clinical attention)</a:t>
            </a:r>
          </a:p>
          <a:p>
            <a:pPr>
              <a:buFontTx/>
              <a:buChar char="-"/>
            </a:pPr>
            <a:r>
              <a:rPr lang="en-US" dirty="0" smtClean="0"/>
              <a:t>A fictitious case </a:t>
            </a:r>
          </a:p>
        </p:txBody>
      </p:sp>
      <p:pic>
        <p:nvPicPr>
          <p:cNvPr id="9218" name="Picture 2" descr="C:\Users\jmarich\AppData\Local\Microsoft\Windows\Temporary Internet Files\Content.IE5\3IEN9XUB\MPj03414100000[1].jpg"/>
          <p:cNvPicPr>
            <a:picLocks noChangeAspect="1" noChangeArrowheads="1"/>
          </p:cNvPicPr>
          <p:nvPr/>
        </p:nvPicPr>
        <p:blipFill>
          <a:blip r:embed="rId2" cstate="print"/>
          <a:srcRect/>
          <a:stretch>
            <a:fillRect/>
          </a:stretch>
        </p:blipFill>
        <p:spPr bwMode="auto">
          <a:xfrm>
            <a:off x="7239000" y="4343400"/>
            <a:ext cx="1413256" cy="1981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marich\AppData\Local\Microsoft\Windows\Temporary Internet Files\Content.IE5\14JFZM8O\MPj04431860000[1].jpg"/>
          <p:cNvPicPr>
            <a:picLocks noChangeAspect="1" noChangeArrowheads="1"/>
          </p:cNvPicPr>
          <p:nvPr/>
        </p:nvPicPr>
        <p:blipFill>
          <a:blip r:embed="rId2" cstate="print"/>
          <a:srcRect/>
          <a:stretch>
            <a:fillRect/>
          </a:stretch>
        </p:blipFill>
        <p:spPr bwMode="auto">
          <a:xfrm>
            <a:off x="2133600" y="990600"/>
            <a:ext cx="5110163" cy="3400757"/>
          </a:xfrm>
          <a:prstGeom prst="rect">
            <a:avLst/>
          </a:prstGeom>
          <a:noFill/>
        </p:spPr>
      </p:pic>
      <p:sp>
        <p:nvSpPr>
          <p:cNvPr id="3" name="TextBox 2"/>
          <p:cNvSpPr txBox="1"/>
          <p:nvPr/>
        </p:nvSpPr>
        <p:spPr>
          <a:xfrm>
            <a:off x="1295400" y="4800600"/>
            <a:ext cx="6858000" cy="1200329"/>
          </a:xfrm>
          <a:prstGeom prst="rect">
            <a:avLst/>
          </a:prstGeom>
          <a:noFill/>
        </p:spPr>
        <p:txBody>
          <a:bodyPr wrap="square" rtlCol="0">
            <a:spAutoFit/>
          </a:bodyPr>
          <a:lstStyle/>
          <a:p>
            <a:pPr algn="ctr"/>
            <a:r>
              <a:rPr lang="en-US" sz="3600" b="1" dirty="0" smtClean="0"/>
              <a:t>Discussion: </a:t>
            </a:r>
          </a:p>
          <a:p>
            <a:pPr algn="ctr"/>
            <a:r>
              <a:rPr lang="en-US" sz="3600" dirty="0" smtClean="0"/>
              <a:t>Your Reactions and Experiences</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Shame?</a:t>
            </a:r>
            <a:endParaRPr lang="en-US" dirty="0"/>
          </a:p>
        </p:txBody>
      </p:sp>
      <p:pic>
        <p:nvPicPr>
          <p:cNvPr id="52227" name="Picture 4" descr="C:\Users\jmarich\AppData\Local\Microsoft\Windows\Temporary Internet Files\Content.IE5\NQOSVQ1F\MPj03414100000[1].jpg"/>
          <p:cNvPicPr>
            <a:picLocks noChangeAspect="1" noChangeArrowheads="1"/>
          </p:cNvPicPr>
          <p:nvPr/>
        </p:nvPicPr>
        <p:blipFill>
          <a:blip r:embed="rId2" cstate="print"/>
          <a:srcRect/>
          <a:stretch>
            <a:fillRect/>
          </a:stretch>
        </p:blipFill>
        <p:spPr bwMode="auto">
          <a:xfrm>
            <a:off x="6096000" y="1981200"/>
            <a:ext cx="2763838" cy="3875088"/>
          </a:xfrm>
          <a:prstGeom prst="rect">
            <a:avLst/>
          </a:prstGeom>
          <a:noFill/>
          <a:ln w="9525">
            <a:noFill/>
            <a:miter lim="800000"/>
            <a:headEnd/>
            <a:tailEnd/>
          </a:ln>
        </p:spPr>
      </p:pic>
      <p:sp>
        <p:nvSpPr>
          <p:cNvPr id="52228" name="TextBox 3"/>
          <p:cNvSpPr txBox="1">
            <a:spLocks noChangeArrowheads="1"/>
          </p:cNvSpPr>
          <p:nvPr/>
        </p:nvSpPr>
        <p:spPr bwMode="auto">
          <a:xfrm>
            <a:off x="381000" y="2057400"/>
            <a:ext cx="5867400" cy="2677656"/>
          </a:xfrm>
          <a:prstGeom prst="rect">
            <a:avLst/>
          </a:prstGeom>
          <a:noFill/>
          <a:ln w="9525">
            <a:noFill/>
            <a:miter lim="800000"/>
            <a:headEnd/>
            <a:tailEnd/>
          </a:ln>
        </p:spPr>
        <p:txBody>
          <a:bodyPr wrap="square">
            <a:spAutoFit/>
          </a:bodyPr>
          <a:lstStyle/>
          <a:p>
            <a:r>
              <a:rPr lang="en-US" sz="2400" i="1" dirty="0"/>
              <a:t>Guilt </a:t>
            </a:r>
            <a:r>
              <a:rPr lang="en-US" sz="2400" dirty="0"/>
              <a:t>is feeling bad about what you’ve done,</a:t>
            </a:r>
          </a:p>
          <a:p>
            <a:r>
              <a:rPr lang="en-US" sz="2400" i="1" dirty="0"/>
              <a:t>Shame</a:t>
            </a:r>
            <a:r>
              <a:rPr lang="en-US" sz="2400" dirty="0"/>
              <a:t> is feeling bad about who you are.</a:t>
            </a:r>
          </a:p>
          <a:p>
            <a:endParaRPr lang="en-US" sz="2400" dirty="0"/>
          </a:p>
          <a:p>
            <a:endParaRPr lang="en-US" sz="2400" i="1" dirty="0"/>
          </a:p>
          <a:p>
            <a:r>
              <a:rPr lang="en-US" sz="2400" dirty="0"/>
              <a:t>“Shame is the lie that someone told you about yourself.”</a:t>
            </a:r>
          </a:p>
          <a:p>
            <a:r>
              <a:rPr lang="en-US" sz="2400" dirty="0"/>
              <a:t>-</a:t>
            </a:r>
            <a:r>
              <a:rPr lang="en-US" sz="2400" dirty="0" err="1"/>
              <a:t>Anais</a:t>
            </a:r>
            <a:r>
              <a:rPr lang="en-US" sz="2400" dirty="0"/>
              <a:t> Nin</a:t>
            </a:r>
          </a:p>
        </p:txBody>
      </p:sp>
    </p:spTree>
    <p:extLst>
      <p:ext uri="{BB962C8B-B14F-4D97-AF65-F5344CB8AC3E}">
        <p14:creationId xmlns:p14="http://schemas.microsoft.com/office/powerpoint/2010/main" val="106697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blinds(horizontal)">
                                      <p:cBhvr>
                                        <p:cTn id="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Empowerment </a:t>
            </a:r>
            <a:endParaRPr lang="en-US" dirty="0"/>
          </a:p>
        </p:txBody>
      </p:sp>
      <p:sp>
        <p:nvSpPr>
          <p:cNvPr id="3" name="Content Placeholder 2"/>
          <p:cNvSpPr>
            <a:spLocks noGrp="1"/>
          </p:cNvSpPr>
          <p:nvPr>
            <p:ph idx="1"/>
          </p:nvPr>
        </p:nvSpPr>
        <p:spPr/>
        <p:txBody>
          <a:bodyPr/>
          <a:lstStyle/>
          <a:p>
            <a:r>
              <a:rPr lang="en-US" dirty="0" smtClean="0"/>
              <a:t>Encourage that change is possible, no matter how chronic the </a:t>
            </a:r>
            <a:r>
              <a:rPr lang="en-US" dirty="0" err="1" smtClean="0"/>
              <a:t>relapser</a:t>
            </a:r>
            <a:r>
              <a:rPr lang="en-US" dirty="0" smtClean="0"/>
              <a:t>… be sincere about it (Marich, 2010).</a:t>
            </a:r>
          </a:p>
          <a:p>
            <a:pPr>
              <a:buNone/>
            </a:pPr>
            <a:endParaRPr lang="en-US" dirty="0" smtClean="0"/>
          </a:p>
          <a:p>
            <a:r>
              <a:rPr lang="en-US" dirty="0" smtClean="0"/>
              <a:t>Foster identification as a </a:t>
            </a:r>
            <a:r>
              <a:rPr lang="en-US" i="1" dirty="0" smtClean="0"/>
              <a:t>survivor</a:t>
            </a:r>
            <a:r>
              <a:rPr lang="en-US" dirty="0" smtClean="0"/>
              <a:t>, not a </a:t>
            </a:r>
            <a:r>
              <a:rPr lang="en-US" i="1" dirty="0" smtClean="0"/>
              <a:t>victim </a:t>
            </a:r>
            <a:r>
              <a:rPr lang="en-US" dirty="0" smtClean="0"/>
              <a:t>(</a:t>
            </a:r>
            <a:r>
              <a:rPr lang="en-US" dirty="0" err="1" smtClean="0"/>
              <a:t>Hantman</a:t>
            </a:r>
            <a:r>
              <a:rPr lang="en-US" dirty="0" smtClean="0"/>
              <a:t> &amp; Solomon, 2007)</a:t>
            </a:r>
          </a:p>
          <a:p>
            <a:pPr>
              <a:buNone/>
            </a:pPr>
            <a:endParaRPr lang="en-US" dirty="0" smtClean="0"/>
          </a:p>
          <a:p>
            <a:pPr>
              <a:buNone/>
            </a:pPr>
            <a:endParaRPr lang="en-US" dirty="0"/>
          </a:p>
        </p:txBody>
      </p:sp>
      <p:pic>
        <p:nvPicPr>
          <p:cNvPr id="35842" name="Picture 2" descr="C:\Users\jmarich\AppData\Local\Microsoft\Windows\Temporary Internet Files\Content.IE5\14JFZM8O\MPj04437390000[1].jpg"/>
          <p:cNvPicPr>
            <a:picLocks noChangeAspect="1" noChangeArrowheads="1"/>
          </p:cNvPicPr>
          <p:nvPr/>
        </p:nvPicPr>
        <p:blipFill>
          <a:blip r:embed="rId3" cstate="print"/>
          <a:srcRect/>
          <a:stretch>
            <a:fillRect/>
          </a:stretch>
        </p:blipFill>
        <p:spPr bwMode="auto">
          <a:xfrm rot="281833">
            <a:off x="6178290" y="4800600"/>
            <a:ext cx="2554229" cy="1687830"/>
          </a:xfrm>
          <a:prstGeom prst="rect">
            <a:avLst/>
          </a:prstGeom>
          <a:noFill/>
        </p:spPr>
      </p:pic>
    </p:spTree>
    <p:extLst>
      <p:ext uri="{BB962C8B-B14F-4D97-AF65-F5344CB8AC3E}">
        <p14:creationId xmlns:p14="http://schemas.microsoft.com/office/powerpoint/2010/main" val="2438322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fontScale="90000"/>
          </a:bodyPr>
          <a:lstStyle/>
          <a:p>
            <a:r>
              <a:rPr lang="en-US" sz="4000" dirty="0" smtClean="0"/>
              <a:t/>
            </a:r>
            <a:br>
              <a:rPr lang="en-US" sz="4000" dirty="0" smtClean="0"/>
            </a:br>
            <a:r>
              <a:rPr lang="en-US" sz="4000" dirty="0" smtClean="0"/>
              <a:t>It’s the Relationship </a:t>
            </a:r>
            <a:r>
              <a:rPr lang="en-US" sz="4000" dirty="0"/>
              <a:t>T</a:t>
            </a:r>
            <a:r>
              <a:rPr lang="en-US" sz="4000" dirty="0" smtClean="0"/>
              <a:t>hat </a:t>
            </a:r>
            <a:r>
              <a:rPr lang="en-US" sz="4000" dirty="0"/>
              <a:t>H</a:t>
            </a:r>
            <a:r>
              <a:rPr lang="en-US" sz="4000" dirty="0" smtClean="0"/>
              <a:t>eals</a:t>
            </a:r>
            <a:endParaRPr lang="en-US" sz="4000" dirty="0"/>
          </a:p>
        </p:txBody>
      </p:sp>
      <p:sp>
        <p:nvSpPr>
          <p:cNvPr id="3" name="Content Placeholder 2"/>
          <p:cNvSpPr>
            <a:spLocks noGrp="1"/>
          </p:cNvSpPr>
          <p:nvPr>
            <p:ph idx="1"/>
          </p:nvPr>
        </p:nvSpPr>
        <p:spPr>
          <a:xfrm>
            <a:off x="304800" y="2306209"/>
            <a:ext cx="8686800" cy="4525963"/>
          </a:xfrm>
        </p:spPr>
        <p:txBody>
          <a:bodyPr/>
          <a:lstStyle/>
          <a:p>
            <a:r>
              <a:rPr lang="en-US" dirty="0" smtClean="0"/>
              <a:t>Comes directly from the traditions of Carl Rogers and Irving </a:t>
            </a:r>
            <a:r>
              <a:rPr lang="en-US" dirty="0" err="1" smtClean="0"/>
              <a:t>Yalom</a:t>
            </a:r>
            <a:endParaRPr lang="en-US" dirty="0" smtClean="0"/>
          </a:p>
          <a:p>
            <a:r>
              <a:rPr lang="en-US" dirty="0" smtClean="0"/>
              <a:t>Meta-analyses continue to show that relational factors have a greater impact than technical factors (Norcross, 2002; Duncan, Miller, </a:t>
            </a:r>
            <a:r>
              <a:rPr lang="en-US" dirty="0" err="1" smtClean="0"/>
              <a:t>Wampold</a:t>
            </a:r>
            <a:r>
              <a:rPr lang="en-US" dirty="0" smtClean="0"/>
              <a:t>, &amp; Hubble, 2009)</a:t>
            </a:r>
            <a:endParaRPr lang="en-US" dirty="0"/>
          </a:p>
        </p:txBody>
      </p:sp>
      <p:pic>
        <p:nvPicPr>
          <p:cNvPr id="116738" name="Picture 2" descr="C:\Users\jmarich\AppData\Local\Microsoft\Windows\Temporary Internet Files\Content.IE5\6MPDNAXU\MPj04015660000[1].jpg"/>
          <p:cNvPicPr>
            <a:picLocks noChangeAspect="1" noChangeArrowheads="1"/>
          </p:cNvPicPr>
          <p:nvPr/>
        </p:nvPicPr>
        <p:blipFill>
          <a:blip r:embed="rId2" cstate="print"/>
          <a:srcRect/>
          <a:stretch>
            <a:fillRect/>
          </a:stretch>
        </p:blipFill>
        <p:spPr bwMode="auto">
          <a:xfrm rot="589645">
            <a:off x="6782137" y="4601069"/>
            <a:ext cx="1820253" cy="1820253"/>
          </a:xfrm>
          <a:prstGeom prst="rect">
            <a:avLst/>
          </a:prstGeom>
          <a:noFill/>
        </p:spPr>
      </p:pic>
    </p:spTree>
    <p:extLst>
      <p:ext uri="{BB962C8B-B14F-4D97-AF65-F5344CB8AC3E}">
        <p14:creationId xmlns:p14="http://schemas.microsoft.com/office/powerpoint/2010/main" val="198304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normAutofit fontScale="90000"/>
          </a:bodyPr>
          <a:lstStyle/>
          <a:p>
            <a:pPr eaLnBrk="1" fontAlgn="auto" hangingPunct="1">
              <a:spcAft>
                <a:spcPts val="0"/>
              </a:spcAft>
              <a:defRPr/>
            </a:pPr>
            <a:r>
              <a:rPr lang="en-US" dirty="0" smtClean="0"/>
              <a:t>The Addiction </a:t>
            </a:r>
            <a:r>
              <a:rPr lang="en-US" dirty="0"/>
              <a:t>C</a:t>
            </a:r>
            <a:r>
              <a:rPr lang="en-US" dirty="0" smtClean="0"/>
              <a:t>ycle </a:t>
            </a:r>
            <a:br>
              <a:rPr lang="en-US" dirty="0" smtClean="0"/>
            </a:br>
            <a:r>
              <a:rPr lang="en-US" dirty="0" smtClean="0"/>
              <a:t>(Carnes, 1992)</a:t>
            </a:r>
            <a:endParaRPr lang="en-US" dirty="0"/>
          </a:p>
        </p:txBody>
      </p:sp>
      <p:sp>
        <p:nvSpPr>
          <p:cNvPr id="15363" name="Content Placeholder 2"/>
          <p:cNvSpPr>
            <a:spLocks noGrp="1"/>
          </p:cNvSpPr>
          <p:nvPr>
            <p:ph idx="1"/>
          </p:nvPr>
        </p:nvSpPr>
        <p:spPr>
          <a:xfrm>
            <a:off x="0" y="2011363"/>
            <a:ext cx="8382000" cy="4846637"/>
          </a:xfrm>
        </p:spPr>
        <p:txBody>
          <a:bodyPr/>
          <a:lstStyle/>
          <a:p>
            <a:pPr eaLnBrk="1" hangingPunct="1">
              <a:lnSpc>
                <a:spcPct val="90000"/>
              </a:lnSpc>
              <a:buFont typeface="Wingdings 2" pitchFamily="18" charset="2"/>
              <a:buNone/>
            </a:pPr>
            <a:r>
              <a:rPr lang="en-US" dirty="0" smtClean="0"/>
              <a:t>	</a:t>
            </a:r>
            <a:r>
              <a:rPr lang="en-US" sz="4400" dirty="0" smtClean="0"/>
              <a:t>	1.) preoccupation </a:t>
            </a:r>
          </a:p>
          <a:p>
            <a:pPr eaLnBrk="1" hangingPunct="1">
              <a:lnSpc>
                <a:spcPct val="90000"/>
              </a:lnSpc>
              <a:buFont typeface="Wingdings 2" pitchFamily="18" charset="2"/>
              <a:buNone/>
            </a:pPr>
            <a:r>
              <a:rPr lang="en-US" sz="4400" dirty="0" smtClean="0"/>
              <a:t>		2.) </a:t>
            </a:r>
            <a:r>
              <a:rPr lang="en-US" sz="4400" dirty="0" err="1" smtClean="0"/>
              <a:t>ritualization</a:t>
            </a:r>
            <a:r>
              <a:rPr lang="en-US" sz="4400" dirty="0" smtClean="0"/>
              <a:t> </a:t>
            </a:r>
          </a:p>
          <a:p>
            <a:pPr eaLnBrk="1" hangingPunct="1">
              <a:lnSpc>
                <a:spcPct val="90000"/>
              </a:lnSpc>
              <a:buFont typeface="Wingdings 2" pitchFamily="18" charset="2"/>
              <a:buNone/>
            </a:pPr>
            <a:r>
              <a:rPr lang="en-US" sz="4400" dirty="0" smtClean="0"/>
              <a:t>		3.) the act (e.g., sex, drug use)</a:t>
            </a:r>
          </a:p>
          <a:p>
            <a:pPr eaLnBrk="1" hangingPunct="1">
              <a:lnSpc>
                <a:spcPct val="90000"/>
              </a:lnSpc>
              <a:buFont typeface="Wingdings 2" pitchFamily="18" charset="2"/>
              <a:buNone/>
            </a:pPr>
            <a:r>
              <a:rPr lang="en-US" sz="4400" dirty="0" smtClean="0"/>
              <a:t>		4.) despair/depression</a:t>
            </a:r>
          </a:p>
          <a:p>
            <a:pPr eaLnBrk="1" hangingPunct="1"/>
            <a:endParaRPr lang="en-US" dirty="0" smtClean="0"/>
          </a:p>
        </p:txBody>
      </p:sp>
      <p:pic>
        <p:nvPicPr>
          <p:cNvPr id="15364" name="Picture 2" descr="C:\Users\jmarich\AppData\Local\Microsoft\Windows\Temporary Internet Files\Content.IE5\WAOQWYI4\MPj04393320000[1].jpg"/>
          <p:cNvPicPr>
            <a:picLocks noChangeAspect="1" noChangeArrowheads="1"/>
          </p:cNvPicPr>
          <p:nvPr/>
        </p:nvPicPr>
        <p:blipFill>
          <a:blip r:embed="rId2" cstate="print"/>
          <a:srcRect/>
          <a:stretch>
            <a:fillRect/>
          </a:stretch>
        </p:blipFill>
        <p:spPr bwMode="auto">
          <a:xfrm>
            <a:off x="6553200" y="4876800"/>
            <a:ext cx="2162175" cy="1447800"/>
          </a:xfrm>
          <a:prstGeom prst="rect">
            <a:avLst/>
          </a:prstGeom>
          <a:noFill/>
          <a:ln w="9525">
            <a:noFill/>
            <a:miter lim="800000"/>
            <a:headEnd/>
            <a:tailEnd/>
          </a:ln>
        </p:spPr>
      </p:pic>
    </p:spTree>
  </p:cSld>
  <p:clrMapOvr>
    <a:masterClrMapping/>
  </p:clrMapOvr>
  <p:transition xmlns:p14="http://schemas.microsoft.com/office/powerpoint/2010/main" advTm="766"/>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5029200"/>
            <a:ext cx="6858000" cy="646331"/>
          </a:xfrm>
          <a:prstGeom prst="rect">
            <a:avLst/>
          </a:prstGeom>
          <a:noFill/>
        </p:spPr>
        <p:txBody>
          <a:bodyPr wrap="square" rtlCol="0">
            <a:spAutoFit/>
          </a:bodyPr>
          <a:lstStyle/>
          <a:p>
            <a:pPr algn="ctr"/>
            <a:r>
              <a:rPr lang="en-US" sz="3600" b="1" dirty="0" smtClean="0">
                <a:solidFill>
                  <a:schemeClr val="tx2"/>
                </a:solidFill>
              </a:rPr>
              <a:t>Please Return by 1:00pm</a:t>
            </a:r>
            <a:endParaRPr lang="en-US" sz="3600" dirty="0">
              <a:solidFill>
                <a:schemeClr val="tx2"/>
              </a:solidFill>
            </a:endParaRPr>
          </a:p>
        </p:txBody>
      </p:sp>
      <p:pic>
        <p:nvPicPr>
          <p:cNvPr id="11266" name="Picture 2" descr="C:\Users\jmarich\AppData\Local\Microsoft\Windows\Temporary Internet Files\Content.IE5\6MPDNAXU\MCj04298710000[1].wmf"/>
          <p:cNvPicPr>
            <a:picLocks noChangeAspect="1" noChangeArrowheads="1"/>
          </p:cNvPicPr>
          <p:nvPr/>
        </p:nvPicPr>
        <p:blipFill>
          <a:blip r:embed="rId2" cstate="print"/>
          <a:srcRect/>
          <a:stretch>
            <a:fillRect/>
          </a:stretch>
        </p:blipFill>
        <p:spPr bwMode="auto">
          <a:xfrm>
            <a:off x="2362200" y="381000"/>
            <a:ext cx="4800600" cy="417552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TREATMENT</a:t>
            </a:r>
            <a:endParaRPr lang="en-US" dirty="0"/>
          </a:p>
        </p:txBody>
      </p:sp>
      <p:pic>
        <p:nvPicPr>
          <p:cNvPr id="31746" name="Picture 2" descr="C:\Users\jmarich\AppData\Local\Microsoft\Windows\Temporary Internet Files\Content.IE5\91XMOSKU\MPj04387290000[1].jpg"/>
          <p:cNvPicPr>
            <a:picLocks noChangeAspect="1" noChangeArrowheads="1"/>
          </p:cNvPicPr>
          <p:nvPr/>
        </p:nvPicPr>
        <p:blipFill>
          <a:blip r:embed="rId2" cstate="print"/>
          <a:srcRect/>
          <a:stretch>
            <a:fillRect/>
          </a:stretch>
        </p:blipFill>
        <p:spPr bwMode="auto">
          <a:xfrm>
            <a:off x="2895600" y="609600"/>
            <a:ext cx="3522472" cy="235879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34" y="457200"/>
            <a:ext cx="8686800" cy="838200"/>
          </a:xfrm>
        </p:spPr>
        <p:txBody>
          <a:bodyPr>
            <a:normAutofit fontScale="90000"/>
          </a:bodyPr>
          <a:lstStyle/>
          <a:p>
            <a:r>
              <a:rPr lang="en-US" dirty="0" smtClean="0"/>
              <a:t>A Client’s </a:t>
            </a:r>
            <a:r>
              <a:rPr lang="en-US" dirty="0"/>
              <a:t>P</a:t>
            </a:r>
            <a:r>
              <a:rPr lang="en-US" dirty="0" smtClean="0"/>
              <a:t>erspective: </a:t>
            </a:r>
            <a:br>
              <a:rPr lang="en-US" dirty="0" smtClean="0"/>
            </a:br>
            <a:r>
              <a:rPr lang="en-US" dirty="0" smtClean="0"/>
              <a:t>from Marich (2010)</a:t>
            </a:r>
            <a:endParaRPr lang="en-US" dirty="0"/>
          </a:p>
        </p:txBody>
      </p:sp>
      <p:sp>
        <p:nvSpPr>
          <p:cNvPr id="3" name="Content Placeholder 2"/>
          <p:cNvSpPr>
            <a:spLocks noGrp="1"/>
          </p:cNvSpPr>
          <p:nvPr>
            <p:ph idx="1"/>
          </p:nvPr>
        </p:nvSpPr>
        <p:spPr/>
        <p:txBody>
          <a:bodyPr>
            <a:normAutofit/>
          </a:bodyPr>
          <a:lstStyle/>
          <a:p>
            <a:pPr>
              <a:buNone/>
            </a:pPr>
            <a:r>
              <a:rPr lang="en-US" dirty="0" smtClean="0"/>
              <a:t>Fadalia (pseudonym), a recovering heroin addict with complex trauma reflected on where she was at before receiving the integrated treatment that led to her longest sobriety to date (3 years):</a:t>
            </a:r>
          </a:p>
          <a:p>
            <a:pPr>
              <a:buNone/>
            </a:pPr>
            <a:endParaRPr lang="en-US" dirty="0" smtClean="0"/>
          </a:p>
          <a:p>
            <a:pPr>
              <a:buNone/>
            </a:pPr>
            <a:r>
              <a:rPr lang="en-US" i="1" dirty="0" smtClean="0"/>
              <a:t>“Before [treatment], my feelings, thoughts and experiences were all tangled like a ball of yarn. I needed something to untangle them.” </a:t>
            </a:r>
            <a:endParaRPr lang="en-US" dirty="0"/>
          </a:p>
        </p:txBody>
      </p:sp>
      <p:pic>
        <p:nvPicPr>
          <p:cNvPr id="5" name="Picture 4" descr="http://tbn2.google.com/images?q=tbn:uBd6SF7yHVKA7M:http://farm4.static.flickr.com/3241/2343609365_0f4820cc14.jpg%3Fv%3D0">
            <a:hlinkClick r:id="rId2"/>
          </p:cNvPr>
          <p:cNvPicPr>
            <a:picLocks noChangeAspect="1" noChangeArrowheads="1"/>
          </p:cNvPicPr>
          <p:nvPr/>
        </p:nvPicPr>
        <p:blipFill>
          <a:blip r:embed="rId3" cstate="print"/>
          <a:srcRect/>
          <a:stretch>
            <a:fillRect/>
          </a:stretch>
        </p:blipFill>
        <p:spPr bwMode="auto">
          <a:xfrm>
            <a:off x="3962400" y="5181600"/>
            <a:ext cx="1639216" cy="1222650"/>
          </a:xfrm>
          <a:prstGeom prst="rect">
            <a:avLst/>
          </a:prstGeom>
          <a:noFill/>
          <a:ln w="9525">
            <a:noFill/>
            <a:miter lim="800000"/>
            <a:headEnd/>
            <a:tailEnd/>
          </a:ln>
        </p:spPr>
      </p:pic>
    </p:spTree>
    <p:extLst>
      <p:ext uri="{BB962C8B-B14F-4D97-AF65-F5344CB8AC3E}">
        <p14:creationId xmlns:p14="http://schemas.microsoft.com/office/powerpoint/2010/main" val="1733475977"/>
      </p:ext>
    </p:extLst>
  </p:cSld>
  <p:clrMapOvr>
    <a:masterClrMapping/>
  </p:clrMapOvr>
  <p:transition xmlns:p14="http://schemas.microsoft.com/office/powerpoint/2010/main" advTm="64965"/>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marich\AppData\Local\Microsoft\Windows\Temporary Internet Files\Low\Content.IE5\TXKUJQNS\craving_brain[1].jpg"/>
          <p:cNvPicPr>
            <a:picLocks noChangeAspect="1" noChangeArrowheads="1"/>
          </p:cNvPicPr>
          <p:nvPr/>
        </p:nvPicPr>
        <p:blipFill>
          <a:blip r:embed="rId2" cstate="print"/>
          <a:srcRect/>
          <a:stretch>
            <a:fillRect/>
          </a:stretch>
        </p:blipFill>
        <p:spPr bwMode="auto">
          <a:xfrm>
            <a:off x="1600200" y="609600"/>
            <a:ext cx="6172200" cy="575468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Simply…</a:t>
            </a:r>
            <a:endParaRPr lang="en-US" dirty="0"/>
          </a:p>
        </p:txBody>
      </p:sp>
      <p:sp>
        <p:nvSpPr>
          <p:cNvPr id="3" name="Content Placeholder 2"/>
          <p:cNvSpPr>
            <a:spLocks noGrp="1"/>
          </p:cNvSpPr>
          <p:nvPr>
            <p:ph idx="1"/>
          </p:nvPr>
        </p:nvSpPr>
        <p:spPr/>
        <p:txBody>
          <a:bodyPr/>
          <a:lstStyle/>
          <a:p>
            <a:r>
              <a:rPr lang="en-US" dirty="0" smtClean="0"/>
              <a:t>Cognitive-behavioral</a:t>
            </a:r>
            <a:r>
              <a:rPr lang="en-US" dirty="0"/>
              <a:t> </a:t>
            </a:r>
            <a:r>
              <a:rPr lang="en-US" dirty="0" smtClean="0"/>
              <a:t>therapies primarily target the prefrontal regions of the brain (e.g., thinking, judgment, and willpower). </a:t>
            </a:r>
          </a:p>
          <a:p>
            <a:pPr>
              <a:buNone/>
            </a:pPr>
            <a:r>
              <a:rPr lang="en-US" b="1" dirty="0" smtClean="0"/>
              <a:t>	However</a:t>
            </a:r>
            <a:r>
              <a:rPr lang="en-US" dirty="0" smtClean="0"/>
              <a:t>, when a person gets activated or triggered by traumatic memories or other visceral experiences, the prefrontal cortex is likely to shut down and the limbic brain (e.g., emotional brain) takes over.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Simply…</a:t>
            </a:r>
            <a:endParaRPr lang="en-US" dirty="0"/>
          </a:p>
        </p:txBody>
      </p:sp>
      <p:sp>
        <p:nvSpPr>
          <p:cNvPr id="3" name="Content Placeholder 2"/>
          <p:cNvSpPr>
            <a:spLocks noGrp="1"/>
          </p:cNvSpPr>
          <p:nvPr>
            <p:ph idx="1"/>
          </p:nvPr>
        </p:nvSpPr>
        <p:spPr>
          <a:xfrm>
            <a:off x="381000" y="1949824"/>
            <a:ext cx="8229600" cy="4007224"/>
          </a:xfrm>
        </p:spPr>
        <p:txBody>
          <a:bodyPr/>
          <a:lstStyle/>
          <a:p>
            <a:r>
              <a:rPr lang="en-US" dirty="0" smtClean="0"/>
              <a:t>Thus, our therapeutic interventions </a:t>
            </a:r>
            <a:r>
              <a:rPr lang="en-US" b="1" dirty="0" smtClean="0"/>
              <a:t>must</a:t>
            </a:r>
            <a:r>
              <a:rPr lang="en-US" dirty="0" smtClean="0"/>
              <a:t> address the entire brain.  </a:t>
            </a:r>
          </a:p>
          <a:p>
            <a:r>
              <a:rPr lang="en-US" dirty="0" smtClean="0"/>
              <a:t>Simply talking about trauma or addiction can trigger this volatile, limbic region, and if the client has no skills to regulate these intense emotions, a client can be re-traumatized. </a:t>
            </a:r>
          </a:p>
        </p:txBody>
      </p:sp>
      <p:pic>
        <p:nvPicPr>
          <p:cNvPr id="106498" name="Picture 2" descr="C:\Users\jmarich\AppData\Local\Microsoft\Windows\Temporary Internet Files\Content.IE5\3IEN9XUB\MPj04387460000[1].jpg"/>
          <p:cNvPicPr>
            <a:picLocks noChangeAspect="1" noChangeArrowheads="1"/>
          </p:cNvPicPr>
          <p:nvPr/>
        </p:nvPicPr>
        <p:blipFill>
          <a:blip r:embed="rId2" cstate="print"/>
          <a:srcRect/>
          <a:stretch>
            <a:fillRect/>
          </a:stretch>
        </p:blipFill>
        <p:spPr bwMode="auto">
          <a:xfrm>
            <a:off x="6858000" y="3962400"/>
            <a:ext cx="1809750" cy="2413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Simply</a:t>
            </a:r>
            <a:endParaRPr lang="en-US" dirty="0"/>
          </a:p>
        </p:txBody>
      </p:sp>
      <p:sp>
        <p:nvSpPr>
          <p:cNvPr id="3" name="Content Placeholder 2"/>
          <p:cNvSpPr>
            <a:spLocks noGrp="1"/>
          </p:cNvSpPr>
          <p:nvPr>
            <p:ph idx="1"/>
          </p:nvPr>
        </p:nvSpPr>
        <p:spPr>
          <a:xfrm>
            <a:off x="457200" y="1949824"/>
            <a:ext cx="8229600" cy="4007224"/>
          </a:xfrm>
        </p:spPr>
        <p:txBody>
          <a:bodyPr/>
          <a:lstStyle/>
          <a:p>
            <a:r>
              <a:rPr lang="en-US" dirty="0" smtClean="0"/>
              <a:t>What does not seem to change with traditional cognitive therapy is that uncomfortable experience of being triggered at a visceral level, (bottom of the brain) when the person is faced with reminiscent features of the original trauma in the present (Brown, 2003) </a:t>
            </a:r>
            <a:endParaRPr lang="en-US" dirty="0"/>
          </a:p>
        </p:txBody>
      </p:sp>
      <p:pic>
        <p:nvPicPr>
          <p:cNvPr id="107522" name="Picture 2" descr="C:\Users\jmarich\AppData\Local\Microsoft\Windows\Temporary Internet Files\Content.IE5\14JFZM8O\MPj04387470000[1].jpg"/>
          <p:cNvPicPr>
            <a:picLocks noChangeAspect="1" noChangeArrowheads="1"/>
          </p:cNvPicPr>
          <p:nvPr/>
        </p:nvPicPr>
        <p:blipFill>
          <a:blip r:embed="rId2" cstate="print"/>
          <a:srcRect/>
          <a:stretch>
            <a:fillRect/>
          </a:stretch>
        </p:blipFill>
        <p:spPr bwMode="auto">
          <a:xfrm rot="21367346">
            <a:off x="5930136" y="4200177"/>
            <a:ext cx="2590800" cy="19431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lgn="l" eaLnBrk="1" fontAlgn="auto" hangingPunct="1">
              <a:spcAft>
                <a:spcPts val="0"/>
              </a:spcAft>
              <a:defRPr/>
            </a:pPr>
            <a:r>
              <a:rPr lang="en-US" dirty="0" smtClean="0"/>
              <a:t>So What is the Role of </a:t>
            </a:r>
            <a:br>
              <a:rPr lang="en-US" dirty="0" smtClean="0"/>
            </a:br>
            <a:r>
              <a:rPr lang="en-US" dirty="0" smtClean="0"/>
              <a:t>the Professional?</a:t>
            </a:r>
            <a:endParaRPr lang="en-US" dirty="0"/>
          </a:p>
        </p:txBody>
      </p:sp>
      <p:sp>
        <p:nvSpPr>
          <p:cNvPr id="3" name="TextBox 2"/>
          <p:cNvSpPr txBox="1"/>
          <p:nvPr/>
        </p:nvSpPr>
        <p:spPr>
          <a:xfrm>
            <a:off x="457200" y="2514600"/>
            <a:ext cx="8686800" cy="2246769"/>
          </a:xfrm>
          <a:prstGeom prst="rect">
            <a:avLst/>
          </a:prstGeom>
          <a:noFill/>
        </p:spPr>
        <p:txBody>
          <a:bodyPr>
            <a:spAutoFit/>
          </a:bodyPr>
          <a:lstStyle/>
          <a:p>
            <a:pPr fontAlgn="auto">
              <a:spcBef>
                <a:spcPts val="0"/>
              </a:spcBef>
              <a:spcAft>
                <a:spcPts val="0"/>
              </a:spcAft>
              <a:defRPr/>
            </a:pPr>
            <a:endParaRPr lang="en-US" sz="2800" b="1" dirty="0">
              <a:solidFill>
                <a:schemeClr val="accent1">
                  <a:lumMod val="50000"/>
                </a:schemeClr>
              </a:solidFill>
              <a:latin typeface="+mn-lt"/>
              <a:cs typeface="+mn-cs"/>
            </a:endParaRPr>
          </a:p>
          <a:p>
            <a:pPr fontAlgn="auto">
              <a:spcBef>
                <a:spcPts val="0"/>
              </a:spcBef>
              <a:spcAft>
                <a:spcPts val="0"/>
              </a:spcAft>
              <a:buFont typeface="Wingdings" pitchFamily="2" charset="2"/>
              <a:buChar char="ü"/>
              <a:defRPr/>
            </a:pPr>
            <a:r>
              <a:rPr lang="en-US" sz="2800" b="1" dirty="0">
                <a:solidFill>
                  <a:schemeClr val="accent1">
                    <a:lumMod val="50000"/>
                  </a:schemeClr>
                </a:solidFill>
              </a:rPr>
              <a:t> Assist </a:t>
            </a:r>
            <a:r>
              <a:rPr lang="en-US" sz="2800" b="1" dirty="0" smtClean="0">
                <a:solidFill>
                  <a:schemeClr val="accent1">
                    <a:lumMod val="50000"/>
                  </a:schemeClr>
                </a:solidFill>
              </a:rPr>
              <a:t>an addicted person build a series of holistic coping skills that help facilitate meaningful lifestyle change</a:t>
            </a:r>
            <a:endParaRPr lang="en-US" sz="2800" b="1" dirty="0">
              <a:solidFill>
                <a:schemeClr val="accent1">
                  <a:lumMod val="50000"/>
                </a:schemeClr>
              </a:solidFill>
              <a:latin typeface="+mn-lt"/>
              <a:cs typeface="+mn-cs"/>
            </a:endParaRPr>
          </a:p>
          <a:p>
            <a:pPr fontAlgn="auto">
              <a:spcBef>
                <a:spcPts val="0"/>
              </a:spcBef>
              <a:spcAft>
                <a:spcPts val="0"/>
              </a:spcAft>
              <a:defRPr/>
            </a:pPr>
            <a:r>
              <a:rPr lang="en-US" sz="2800" b="1" dirty="0" smtClean="0">
                <a:solidFill>
                  <a:schemeClr val="accent1">
                    <a:lumMod val="50000"/>
                  </a:schemeClr>
                </a:solidFill>
              </a:rPr>
              <a:t> </a:t>
            </a:r>
            <a:endParaRPr lang="en-US" sz="2800" b="1" dirty="0">
              <a:solidFill>
                <a:schemeClr val="accent1">
                  <a:lumMod val="50000"/>
                </a:schemeClr>
              </a:solidFill>
              <a:latin typeface="+mn-lt"/>
              <a:cs typeface="+mn-cs"/>
            </a:endParaRPr>
          </a:p>
        </p:txBody>
      </p:sp>
      <p:pic>
        <p:nvPicPr>
          <p:cNvPr id="47108" name="Picture 2" descr="http://tbn0.google.com/images?q=tbn:cjkQXDaIpRvw9M:http://www.dreamstime.com/counseling-session-or-salesman-thumb2099850.jpg">
            <a:hlinkClick r:id="rId2"/>
          </p:cNvPr>
          <p:cNvPicPr>
            <a:picLocks noChangeAspect="1" noChangeArrowheads="1"/>
          </p:cNvPicPr>
          <p:nvPr/>
        </p:nvPicPr>
        <p:blipFill>
          <a:blip r:embed="rId3" cstate="print"/>
          <a:srcRect/>
          <a:stretch>
            <a:fillRect/>
          </a:stretch>
        </p:blipFill>
        <p:spPr bwMode="auto">
          <a:xfrm rot="262162">
            <a:off x="6672263" y="904875"/>
            <a:ext cx="1793875" cy="1190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cs typeface="Optima ExtraBlack"/>
              </a:rPr>
              <a:t>What Types of Coping </a:t>
            </a:r>
            <a:r>
              <a:rPr lang="en-US" dirty="0">
                <a:cs typeface="Optima ExtraBlack"/>
              </a:rPr>
              <a:t>S</a:t>
            </a:r>
            <a:r>
              <a:rPr lang="en-US" dirty="0" smtClean="0">
                <a:cs typeface="Optima ExtraBlack"/>
              </a:rPr>
              <a:t>kills </a:t>
            </a:r>
            <a:r>
              <a:rPr lang="en-US" dirty="0">
                <a:cs typeface="Optima ExtraBlack"/>
              </a:rPr>
              <a:t>W</a:t>
            </a:r>
            <a:r>
              <a:rPr lang="en-US" dirty="0" smtClean="0">
                <a:cs typeface="Optima ExtraBlack"/>
              </a:rPr>
              <a:t>ork </a:t>
            </a:r>
            <a:r>
              <a:rPr lang="en-US" dirty="0">
                <a:cs typeface="Optima ExtraBlack"/>
              </a:rPr>
              <a:t>B</a:t>
            </a:r>
            <a:r>
              <a:rPr lang="en-US" dirty="0" smtClean="0">
                <a:cs typeface="Optima ExtraBlack"/>
              </a:rPr>
              <a:t>est???</a:t>
            </a:r>
            <a:endParaRPr lang="en-US" dirty="0">
              <a:cs typeface="Optima ExtraBlack"/>
            </a:endParaRPr>
          </a:p>
        </p:txBody>
      </p:sp>
      <p:sp>
        <p:nvSpPr>
          <p:cNvPr id="3" name="Content Placeholder 2"/>
          <p:cNvSpPr>
            <a:spLocks noGrp="1"/>
          </p:cNvSpPr>
          <p:nvPr>
            <p:ph idx="1"/>
          </p:nvPr>
        </p:nvSpPr>
        <p:spPr>
          <a:xfrm>
            <a:off x="457200" y="1819718"/>
            <a:ext cx="8229600" cy="4525963"/>
          </a:xfrm>
        </p:spPr>
        <p:txBody>
          <a:bodyPr>
            <a:normAutofit/>
          </a:bodyPr>
          <a:lstStyle/>
          <a:p>
            <a:r>
              <a:rPr lang="en-US" dirty="0">
                <a:cs typeface="Optima"/>
              </a:rPr>
              <a:t>Muscle relaxation</a:t>
            </a:r>
          </a:p>
          <a:p>
            <a:pPr lvl="0"/>
            <a:r>
              <a:rPr lang="en-US" dirty="0" smtClean="0">
                <a:cs typeface="Optima"/>
              </a:rPr>
              <a:t>Breath </a:t>
            </a:r>
            <a:r>
              <a:rPr lang="en-US" dirty="0">
                <a:cs typeface="Optima"/>
              </a:rPr>
              <a:t>work </a:t>
            </a:r>
          </a:p>
          <a:p>
            <a:pPr lvl="0"/>
            <a:r>
              <a:rPr lang="en-US" dirty="0">
                <a:cs typeface="Optima"/>
              </a:rPr>
              <a:t>Pressure Points/Tapping</a:t>
            </a:r>
          </a:p>
          <a:p>
            <a:r>
              <a:rPr lang="en-US" dirty="0" smtClean="0">
                <a:cs typeface="Optima"/>
              </a:rPr>
              <a:t>Yoga</a:t>
            </a:r>
            <a:endParaRPr lang="en-US" dirty="0">
              <a:cs typeface="Optima"/>
            </a:endParaRPr>
          </a:p>
          <a:p>
            <a:pPr lvl="0"/>
            <a:r>
              <a:rPr lang="en-US" dirty="0" smtClean="0">
                <a:cs typeface="Optima"/>
              </a:rPr>
              <a:t>Imagery/Multisensory Soothing </a:t>
            </a:r>
            <a:endParaRPr lang="en-US" dirty="0" smtClean="0">
              <a:cs typeface="Optima"/>
            </a:endParaRPr>
          </a:p>
          <a:p>
            <a:pPr lvl="0"/>
            <a:r>
              <a:rPr lang="en-US" dirty="0" smtClean="0">
                <a:cs typeface="Optima"/>
              </a:rPr>
              <a:t>Building resources, recovery capital, and support </a:t>
            </a:r>
            <a:endParaRPr lang="en-US" dirty="0">
              <a:cs typeface="Optima"/>
            </a:endParaRPr>
          </a:p>
          <a:p>
            <a:pPr lvl="0"/>
            <a:r>
              <a:rPr lang="en-US" dirty="0" smtClean="0">
                <a:cs typeface="Optima"/>
              </a:rPr>
              <a:t>Anything </a:t>
            </a:r>
            <a:r>
              <a:rPr lang="en-US" dirty="0">
                <a:cs typeface="Optima"/>
              </a:rPr>
              <a:t>that incorporates the body in a positive, adaptive way!!! </a:t>
            </a:r>
          </a:p>
        </p:txBody>
      </p:sp>
      <p:pic>
        <p:nvPicPr>
          <p:cNvPr id="32771" name="Picture 3" descr="C:\Users\jmarich\AppData\Local\Microsoft\Windows\Temporary Internet Files\Content.IE5\14JFZM8O\MPj04330550000[1].jpg"/>
          <p:cNvPicPr>
            <a:picLocks noChangeAspect="1" noChangeArrowheads="1"/>
          </p:cNvPicPr>
          <p:nvPr/>
        </p:nvPicPr>
        <p:blipFill>
          <a:blip r:embed="rId2" cstate="print"/>
          <a:srcRect/>
          <a:stretch>
            <a:fillRect/>
          </a:stretch>
        </p:blipFill>
        <p:spPr bwMode="auto">
          <a:xfrm>
            <a:off x="6248400" y="2209800"/>
            <a:ext cx="2410631" cy="1600200"/>
          </a:xfrm>
          <a:prstGeom prst="rect">
            <a:avLst/>
          </a:prstGeom>
          <a:noFill/>
        </p:spPr>
      </p:pic>
    </p:spTree>
    <p:extLst>
      <p:ext uri="{BB962C8B-B14F-4D97-AF65-F5344CB8AC3E}">
        <p14:creationId xmlns:p14="http://schemas.microsoft.com/office/powerpoint/2010/main" val="1968808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83488" cy="1143000"/>
          </a:xfrm>
        </p:spPr>
        <p:txBody>
          <a:bodyPr>
            <a:normAutofit fontScale="90000"/>
          </a:bodyPr>
          <a:lstStyle/>
          <a:p>
            <a:r>
              <a:rPr lang="en-US" dirty="0" smtClean="0"/>
              <a:t>Strategy </a:t>
            </a:r>
            <a:r>
              <a:rPr lang="en-US" dirty="0" smtClean="0"/>
              <a:t>#1: </a:t>
            </a:r>
            <a:r>
              <a:rPr lang="en-US" dirty="0" smtClean="0"/>
              <a:t/>
            </a:r>
            <a:br>
              <a:rPr lang="en-US" dirty="0" smtClean="0"/>
            </a:br>
            <a:r>
              <a:rPr lang="en-US" dirty="0" smtClean="0"/>
              <a:t>Progressive Muscle Relaxation</a:t>
            </a:r>
            <a:endParaRPr lang="en-US" dirty="0"/>
          </a:p>
        </p:txBody>
      </p:sp>
      <p:pic>
        <p:nvPicPr>
          <p:cNvPr id="3" name="Picture 2"/>
          <p:cNvPicPr>
            <a:picLocks noChangeAspect="1"/>
          </p:cNvPicPr>
          <p:nvPr/>
        </p:nvPicPr>
        <p:blipFill>
          <a:blip r:embed="rId2"/>
          <a:stretch>
            <a:fillRect/>
          </a:stretch>
        </p:blipFill>
        <p:spPr>
          <a:xfrm>
            <a:off x="2514600" y="2743200"/>
            <a:ext cx="4074572" cy="2959100"/>
          </a:xfrm>
          <a:prstGeom prst="rect">
            <a:avLst/>
          </a:prstGeom>
        </p:spPr>
      </p:pic>
    </p:spTree>
    <p:extLst>
      <p:ext uri="{BB962C8B-B14F-4D97-AF65-F5344CB8AC3E}">
        <p14:creationId xmlns:p14="http://schemas.microsoft.com/office/powerpoint/2010/main" val="1560925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normAutofit/>
          </a:bodyPr>
          <a:lstStyle/>
          <a:p>
            <a:pPr eaLnBrk="1" fontAlgn="auto" hangingPunct="1">
              <a:spcAft>
                <a:spcPts val="0"/>
              </a:spcAft>
              <a:defRPr/>
            </a:pPr>
            <a:r>
              <a:rPr lang="en-US" dirty="0" smtClean="0"/>
              <a:t>From Robert Downey, Jr. (2008)</a:t>
            </a:r>
            <a:endParaRPr lang="en-US" dirty="0"/>
          </a:p>
        </p:txBody>
      </p:sp>
      <p:sp>
        <p:nvSpPr>
          <p:cNvPr id="15363" name="Content Placeholder 2"/>
          <p:cNvSpPr>
            <a:spLocks noGrp="1"/>
          </p:cNvSpPr>
          <p:nvPr>
            <p:ph idx="1"/>
          </p:nvPr>
        </p:nvSpPr>
        <p:spPr>
          <a:xfrm>
            <a:off x="609600" y="2971800"/>
            <a:ext cx="8077200" cy="4724400"/>
          </a:xfrm>
        </p:spPr>
        <p:txBody>
          <a:bodyPr>
            <a:normAutofit/>
          </a:bodyPr>
          <a:lstStyle/>
          <a:p>
            <a:pPr marL="0" indent="0">
              <a:buNone/>
            </a:pPr>
            <a:r>
              <a:rPr lang="en-US" sz="2400" dirty="0" smtClean="0"/>
              <a:t>“</a:t>
            </a:r>
            <a:r>
              <a:rPr lang="en-US" sz="2400" dirty="0"/>
              <a:t>Anyone who can’t go five minutes without a </a:t>
            </a:r>
            <a:r>
              <a:rPr lang="en-US" sz="2400" dirty="0" smtClean="0"/>
              <a:t>cigarette</a:t>
            </a:r>
            <a:r>
              <a:rPr lang="en-US" sz="2400" dirty="0"/>
              <a:t>, or can’t stop drinking or is strung out on drugs, knows that after a while there develops an attachment to the ritual of using it that has little to do with your original motive. The original impetus was to feel its effect, and the effect seemed positive at the </a:t>
            </a:r>
            <a:r>
              <a:rPr lang="en-US" sz="2400" dirty="0" smtClean="0"/>
              <a:t>time. But </a:t>
            </a:r>
            <a:r>
              <a:rPr lang="en-US" sz="2400" dirty="0"/>
              <a:t>if years down the road you are </a:t>
            </a:r>
            <a:r>
              <a:rPr lang="en-US" sz="2400" i="1" dirty="0"/>
              <a:t>still</a:t>
            </a:r>
            <a:r>
              <a:rPr lang="en-US" sz="2400" dirty="0"/>
              <a:t> saying, ‘Baby, I do it because it makes me happy,’ you don’t really mean it.”</a:t>
            </a:r>
            <a:endParaRPr lang="en-US" sz="2400" dirty="0" smtClean="0"/>
          </a:p>
        </p:txBody>
      </p:sp>
      <p:pic>
        <p:nvPicPr>
          <p:cNvPr id="3" name="Picture 2"/>
          <p:cNvPicPr>
            <a:picLocks noChangeAspect="1"/>
          </p:cNvPicPr>
          <p:nvPr/>
        </p:nvPicPr>
        <p:blipFill>
          <a:blip r:embed="rId2"/>
          <a:stretch>
            <a:fillRect/>
          </a:stretch>
        </p:blipFill>
        <p:spPr>
          <a:xfrm>
            <a:off x="7010400" y="457200"/>
            <a:ext cx="1807176" cy="2400300"/>
          </a:xfrm>
          <a:prstGeom prst="rect">
            <a:avLst/>
          </a:prstGeom>
        </p:spPr>
      </p:pic>
    </p:spTree>
    <p:extLst>
      <p:ext uri="{BB962C8B-B14F-4D97-AF65-F5344CB8AC3E}">
        <p14:creationId xmlns:p14="http://schemas.microsoft.com/office/powerpoint/2010/main" val="2215022214"/>
      </p:ext>
    </p:extLst>
  </p:cSld>
  <p:clrMapOvr>
    <a:masterClrMapping/>
  </p:clrMapOvr>
  <p:transition xmlns:p14="http://schemas.microsoft.com/office/powerpoint/2010/main" advTm="766"/>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83488" cy="1143000"/>
          </a:xfrm>
        </p:spPr>
        <p:txBody>
          <a:bodyPr/>
          <a:lstStyle/>
          <a:p>
            <a:r>
              <a:rPr lang="en-US" dirty="0" smtClean="0"/>
              <a:t>Breathing Basics</a:t>
            </a:r>
            <a:endParaRPr lang="en-US" dirty="0"/>
          </a:p>
        </p:txBody>
      </p:sp>
      <p:sp>
        <p:nvSpPr>
          <p:cNvPr id="3" name="Content Placeholder 2"/>
          <p:cNvSpPr>
            <a:spLocks noGrp="1"/>
          </p:cNvSpPr>
          <p:nvPr>
            <p:ph idx="1"/>
          </p:nvPr>
        </p:nvSpPr>
        <p:spPr>
          <a:xfrm>
            <a:off x="533400" y="1828800"/>
            <a:ext cx="8153399" cy="4297363"/>
          </a:xfrm>
        </p:spPr>
        <p:txBody>
          <a:bodyPr>
            <a:normAutofit/>
          </a:bodyPr>
          <a:lstStyle/>
          <a:p>
            <a:pPr>
              <a:buNone/>
            </a:pPr>
            <a:r>
              <a:rPr lang="en-US" sz="2800" i="1" dirty="0" smtClean="0"/>
              <a:t>	</a:t>
            </a:r>
            <a:r>
              <a:rPr lang="en-US" sz="3600" i="1" dirty="0" smtClean="0"/>
              <a:t>”The mind controls the body, but the breath controls the mind.“</a:t>
            </a:r>
          </a:p>
          <a:p>
            <a:pPr>
              <a:buNone/>
            </a:pPr>
            <a:r>
              <a:rPr lang="en-US" sz="2800" i="1" dirty="0" smtClean="0"/>
              <a:t/>
            </a:r>
            <a:br>
              <a:rPr lang="en-US" sz="2800" i="1" dirty="0" smtClean="0"/>
            </a:br>
            <a:r>
              <a:rPr lang="en-US" sz="2800" i="1" dirty="0" smtClean="0"/>
              <a:t>B.K.S. </a:t>
            </a:r>
            <a:r>
              <a:rPr lang="en-US" sz="2800" i="1" dirty="0" err="1" smtClean="0"/>
              <a:t>Iyengar</a:t>
            </a:r>
            <a:endParaRPr lang="en-US" sz="2800" dirty="0"/>
          </a:p>
        </p:txBody>
      </p:sp>
      <p:pic>
        <p:nvPicPr>
          <p:cNvPr id="4" name="Picture 3"/>
          <p:cNvPicPr>
            <a:picLocks noChangeAspect="1"/>
          </p:cNvPicPr>
          <p:nvPr/>
        </p:nvPicPr>
        <p:blipFill>
          <a:blip r:embed="rId2"/>
          <a:stretch>
            <a:fillRect/>
          </a:stretch>
        </p:blipFill>
        <p:spPr>
          <a:xfrm>
            <a:off x="6019800" y="2971800"/>
            <a:ext cx="2489200" cy="3276600"/>
          </a:xfrm>
          <a:prstGeom prst="rect">
            <a:avLst/>
          </a:prstGeom>
        </p:spPr>
      </p:pic>
    </p:spTree>
    <p:extLst>
      <p:ext uri="{BB962C8B-B14F-4D97-AF65-F5344CB8AC3E}">
        <p14:creationId xmlns:p14="http://schemas.microsoft.com/office/powerpoint/2010/main" val="2625722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83488" cy="1143000"/>
          </a:xfrm>
        </p:spPr>
        <p:txBody>
          <a:bodyPr/>
          <a:lstStyle/>
          <a:p>
            <a:r>
              <a:rPr lang="en-US" dirty="0" smtClean="0"/>
              <a:t>Breathing Basics</a:t>
            </a:r>
            <a:endParaRPr lang="en-US" dirty="0"/>
          </a:p>
        </p:txBody>
      </p:sp>
      <p:sp>
        <p:nvSpPr>
          <p:cNvPr id="3" name="Content Placeholder 2"/>
          <p:cNvSpPr>
            <a:spLocks noGrp="1"/>
          </p:cNvSpPr>
          <p:nvPr>
            <p:ph idx="1"/>
          </p:nvPr>
        </p:nvSpPr>
        <p:spPr>
          <a:xfrm>
            <a:off x="533400" y="1828800"/>
            <a:ext cx="8153399" cy="4297363"/>
          </a:xfrm>
        </p:spPr>
        <p:txBody>
          <a:bodyPr>
            <a:normAutofit/>
          </a:bodyPr>
          <a:lstStyle/>
          <a:p>
            <a:pPr>
              <a:buNone/>
            </a:pPr>
            <a:r>
              <a:rPr lang="en-US" sz="2800" i="1" dirty="0" smtClean="0"/>
              <a:t>	"Practicing regular, mindful breathing can be calming and energizing and can even help with stress-related health problems ranging from panic attacks to digestive disorders.“</a:t>
            </a:r>
          </a:p>
          <a:p>
            <a:pPr>
              <a:buNone/>
            </a:pPr>
            <a:r>
              <a:rPr lang="en-US" sz="2800" i="1" dirty="0" smtClean="0"/>
              <a:t/>
            </a:r>
            <a:br>
              <a:rPr lang="en-US" sz="2800" i="1" dirty="0" smtClean="0"/>
            </a:br>
            <a:r>
              <a:rPr lang="en-US" sz="2800" i="1" dirty="0" smtClean="0"/>
              <a:t>Andrew Weil, M.D.</a:t>
            </a:r>
            <a:endParaRPr lang="en-US" sz="2800" dirty="0"/>
          </a:p>
        </p:txBody>
      </p:sp>
      <p:pic>
        <p:nvPicPr>
          <p:cNvPr id="109570" name="Picture 2"/>
          <p:cNvPicPr>
            <a:picLocks noChangeAspect="1" noChangeArrowheads="1"/>
          </p:cNvPicPr>
          <p:nvPr/>
        </p:nvPicPr>
        <p:blipFill>
          <a:blip r:embed="rId2" cstate="print"/>
          <a:srcRect/>
          <a:stretch>
            <a:fillRect/>
          </a:stretch>
        </p:blipFill>
        <p:spPr bwMode="auto">
          <a:xfrm>
            <a:off x="6629400" y="3810000"/>
            <a:ext cx="1733550" cy="238074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83488" cy="1143000"/>
          </a:xfrm>
        </p:spPr>
        <p:txBody>
          <a:bodyPr/>
          <a:lstStyle/>
          <a:p>
            <a:r>
              <a:rPr lang="en-US" dirty="0" smtClean="0"/>
              <a:t>Breathing Basics</a:t>
            </a:r>
            <a:endParaRPr lang="en-US" dirty="0"/>
          </a:p>
        </p:txBody>
      </p:sp>
      <p:sp>
        <p:nvSpPr>
          <p:cNvPr id="3" name="Content Placeholder 2"/>
          <p:cNvSpPr>
            <a:spLocks noGrp="1"/>
          </p:cNvSpPr>
          <p:nvPr>
            <p:ph idx="1"/>
          </p:nvPr>
        </p:nvSpPr>
        <p:spPr>
          <a:xfrm>
            <a:off x="533400" y="1828800"/>
            <a:ext cx="8153399" cy="4297363"/>
          </a:xfrm>
        </p:spPr>
        <p:txBody>
          <a:bodyPr>
            <a:normAutofit/>
          </a:bodyPr>
          <a:lstStyle/>
          <a:p>
            <a:pPr>
              <a:buNone/>
            </a:pPr>
            <a:r>
              <a:rPr lang="en-US" sz="2800" i="1" dirty="0" smtClean="0"/>
              <a:t>	”Teaching breathing exercises to your client is like teaching a teenager when to accelerate and when to brake the car.“</a:t>
            </a:r>
          </a:p>
          <a:p>
            <a:pPr>
              <a:buNone/>
            </a:pPr>
            <a:r>
              <a:rPr lang="en-US" sz="2800" i="1" dirty="0" smtClean="0"/>
              <a:t/>
            </a:r>
            <a:br>
              <a:rPr lang="en-US" sz="2800" i="1" dirty="0" smtClean="0"/>
            </a:br>
            <a:r>
              <a:rPr lang="en-US" sz="2800" i="1" dirty="0" smtClean="0"/>
              <a:t>Amy </a:t>
            </a:r>
            <a:r>
              <a:rPr lang="en-US" sz="2800" i="1" dirty="0" err="1" smtClean="0"/>
              <a:t>Weintraub</a:t>
            </a:r>
            <a:endParaRPr lang="en-US" sz="2800" dirty="0"/>
          </a:p>
        </p:txBody>
      </p:sp>
      <p:pic>
        <p:nvPicPr>
          <p:cNvPr id="5" name="Picture 4"/>
          <p:cNvPicPr>
            <a:picLocks noChangeAspect="1"/>
          </p:cNvPicPr>
          <p:nvPr/>
        </p:nvPicPr>
        <p:blipFill>
          <a:blip r:embed="rId2"/>
          <a:stretch>
            <a:fillRect/>
          </a:stretch>
        </p:blipFill>
        <p:spPr>
          <a:xfrm>
            <a:off x="5892248" y="3429000"/>
            <a:ext cx="1803952" cy="2634342"/>
          </a:xfrm>
          <a:prstGeom prst="rect">
            <a:avLst/>
          </a:prstGeom>
        </p:spPr>
      </p:pic>
    </p:spTree>
    <p:extLst>
      <p:ext uri="{BB962C8B-B14F-4D97-AF65-F5344CB8AC3E}">
        <p14:creationId xmlns:p14="http://schemas.microsoft.com/office/powerpoint/2010/main" val="290579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halkduster"/>
                <a:cs typeface="Chalkduster"/>
              </a:rPr>
              <a:t/>
            </a:r>
            <a:br>
              <a:rPr lang="en-US" dirty="0" smtClean="0">
                <a:latin typeface="Chalkduster"/>
                <a:cs typeface="Chalkduster"/>
              </a:rPr>
            </a:br>
            <a:r>
              <a:rPr lang="en-US" sz="4000" b="1" dirty="0" smtClean="0">
                <a:cs typeface="Optima ExtraBlack"/>
              </a:rPr>
              <a:t>Practicing Awareness of Breath</a:t>
            </a:r>
            <a:endParaRPr lang="en-US" sz="4000" b="1" dirty="0">
              <a:cs typeface="Optima ExtraBlack"/>
            </a:endParaRPr>
          </a:p>
        </p:txBody>
      </p:sp>
      <p:pic>
        <p:nvPicPr>
          <p:cNvPr id="4" name="Picture 3" descr="60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72715" y="2131489"/>
            <a:ext cx="2794202" cy="4207001"/>
          </a:xfrm>
          <a:prstGeom prst="rect">
            <a:avLst/>
          </a:prstGeom>
        </p:spPr>
      </p:pic>
    </p:spTree>
    <p:extLst>
      <p:ext uri="{BB962C8B-B14F-4D97-AF65-F5344CB8AC3E}">
        <p14:creationId xmlns:p14="http://schemas.microsoft.com/office/powerpoint/2010/main" val="835152546"/>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#1: Breathing Basics</a:t>
            </a:r>
            <a:endParaRPr lang="en-US" dirty="0"/>
          </a:p>
        </p:txBody>
      </p:sp>
      <p:sp>
        <p:nvSpPr>
          <p:cNvPr id="3" name="Content Placeholder 2"/>
          <p:cNvSpPr>
            <a:spLocks noGrp="1"/>
          </p:cNvSpPr>
          <p:nvPr>
            <p:ph idx="1"/>
          </p:nvPr>
        </p:nvSpPr>
        <p:spPr/>
        <p:txBody>
          <a:bodyPr>
            <a:normAutofit fontScale="92500"/>
          </a:bodyPr>
          <a:lstStyle/>
          <a:p>
            <a:pPr>
              <a:lnSpc>
                <a:spcPct val="200000"/>
              </a:lnSpc>
            </a:pPr>
            <a:r>
              <a:rPr lang="en-US" sz="4000" dirty="0" smtClean="0"/>
              <a:t>Diaphragmatic breathing</a:t>
            </a:r>
          </a:p>
          <a:p>
            <a:pPr>
              <a:lnSpc>
                <a:spcPct val="200000"/>
              </a:lnSpc>
            </a:pPr>
            <a:r>
              <a:rPr lang="en-US" sz="4000" dirty="0" smtClean="0"/>
              <a:t>Complete breathing</a:t>
            </a:r>
          </a:p>
          <a:p>
            <a:pPr>
              <a:lnSpc>
                <a:spcPct val="200000"/>
              </a:lnSpc>
            </a:pPr>
            <a:r>
              <a:rPr lang="en-US" sz="4000" dirty="0" err="1" smtClean="0"/>
              <a:t>Ujjayi</a:t>
            </a:r>
            <a:r>
              <a:rPr lang="en-US" sz="4000" dirty="0" smtClean="0"/>
              <a:t> breathing</a:t>
            </a:r>
            <a:endParaRPr lang="en-US" sz="4000" dirty="0"/>
          </a:p>
        </p:txBody>
      </p:sp>
      <p:pic>
        <p:nvPicPr>
          <p:cNvPr id="110595" name="Picture 3" descr="C:\Users\jmarich\AppData\Local\Microsoft\Windows\Temporary Internet Files\Content.IE5\6MPDNAXU\MCj02871050000[1].wmf"/>
          <p:cNvPicPr>
            <a:picLocks noChangeAspect="1" noChangeArrowheads="1"/>
          </p:cNvPicPr>
          <p:nvPr/>
        </p:nvPicPr>
        <p:blipFill>
          <a:blip r:embed="rId2" cstate="print"/>
          <a:srcRect/>
          <a:stretch>
            <a:fillRect/>
          </a:stretch>
        </p:blipFill>
        <p:spPr bwMode="auto">
          <a:xfrm>
            <a:off x="6172200" y="3276600"/>
            <a:ext cx="2282982" cy="26773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VaderBrea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04800"/>
            <a:ext cx="6248400" cy="6248400"/>
          </a:xfrm>
          <a:prstGeom prst="rect">
            <a:avLst/>
          </a:prstGeom>
        </p:spPr>
      </p:pic>
    </p:spTree>
    <p:extLst>
      <p:ext uri="{BB962C8B-B14F-4D97-AF65-F5344CB8AC3E}">
        <p14:creationId xmlns:p14="http://schemas.microsoft.com/office/powerpoint/2010/main" val="170001048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Breathing Basics</a:t>
            </a:r>
            <a:endParaRPr lang="en-US" dirty="0"/>
          </a:p>
        </p:txBody>
      </p:sp>
      <p:sp>
        <p:nvSpPr>
          <p:cNvPr id="3" name="Content Placeholder 2"/>
          <p:cNvSpPr>
            <a:spLocks noGrp="1"/>
          </p:cNvSpPr>
          <p:nvPr>
            <p:ph idx="1"/>
          </p:nvPr>
        </p:nvSpPr>
        <p:spPr/>
        <p:txBody>
          <a:bodyPr>
            <a:normAutofit/>
          </a:bodyPr>
          <a:lstStyle/>
          <a:p>
            <a:pPr lvl="0"/>
            <a:r>
              <a:rPr lang="en-US" dirty="0" smtClean="0"/>
              <a:t>Dr. Andrew Weil (2010)</a:t>
            </a:r>
          </a:p>
          <a:p>
            <a:pPr lvl="0">
              <a:buNone/>
            </a:pPr>
            <a:r>
              <a:rPr lang="en-US" dirty="0" smtClean="0"/>
              <a:t> </a:t>
            </a:r>
            <a:r>
              <a:rPr lang="en-US" i="1" dirty="0" smtClean="0">
                <a:hlinkClick r:id="rId2"/>
              </a:rPr>
              <a:t>http://www.drweil.com/drw/u/ART00521/three-breathing-exercises.html</a:t>
            </a:r>
            <a:endParaRPr lang="en-US" i="1" dirty="0" smtClean="0"/>
          </a:p>
          <a:p>
            <a:pPr lvl="0">
              <a:buNone/>
            </a:pPr>
            <a:endParaRPr lang="en-US" dirty="0" smtClean="0"/>
          </a:p>
          <a:p>
            <a:pPr lvl="0"/>
            <a:r>
              <a:rPr lang="en-US" dirty="0" smtClean="0"/>
              <a:t>Dr. Jamie Marich’s </a:t>
            </a:r>
            <a:r>
              <a:rPr lang="en-US" i="1" dirty="0" smtClean="0"/>
              <a:t>Trauma Made Simple </a:t>
            </a:r>
            <a:r>
              <a:rPr lang="en-US" dirty="0" smtClean="0"/>
              <a:t>site:</a:t>
            </a:r>
          </a:p>
          <a:p>
            <a:pPr marL="0" lvl="0" indent="0">
              <a:buNone/>
            </a:pPr>
            <a:r>
              <a:rPr lang="en-US" i="1" dirty="0" smtClean="0">
                <a:hlinkClick r:id="rId3"/>
              </a:rPr>
              <a:t>       http://www.traumamadesimple.com/videos</a:t>
            </a:r>
            <a:endParaRPr lang="en-US" i="1" dirty="0" smtClean="0"/>
          </a:p>
          <a:p>
            <a:pPr marL="0" lvl="0" indent="0">
              <a:buNone/>
            </a:pPr>
            <a:endParaRPr lang="en-US" i="1" dirty="0" smtClean="0"/>
          </a:p>
          <a:p>
            <a:pPr>
              <a:buNone/>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Breathing Basics</a:t>
            </a:r>
            <a:endParaRPr lang="en-US" dirty="0"/>
          </a:p>
        </p:txBody>
      </p:sp>
      <p:sp>
        <p:nvSpPr>
          <p:cNvPr id="3" name="Content Placeholder 2"/>
          <p:cNvSpPr>
            <a:spLocks noGrp="1"/>
          </p:cNvSpPr>
          <p:nvPr>
            <p:ph idx="1"/>
          </p:nvPr>
        </p:nvSpPr>
        <p:spPr>
          <a:xfrm>
            <a:off x="304800" y="1935162"/>
            <a:ext cx="8686800" cy="4922838"/>
          </a:xfrm>
        </p:spPr>
        <p:txBody>
          <a:bodyPr>
            <a:normAutofit/>
          </a:bodyPr>
          <a:lstStyle/>
          <a:p>
            <a:pPr lvl="0"/>
            <a:r>
              <a:rPr lang="en-US" dirty="0" smtClean="0"/>
              <a:t>Clients who are easily activated may not feel comfortable closing their eyes during breath work. Reiterate that it is not necessary to close the eyes during these exercises.</a:t>
            </a:r>
          </a:p>
          <a:p>
            <a:pPr lvl="0"/>
            <a:r>
              <a:rPr lang="en-US" dirty="0" smtClean="0"/>
              <a:t>Start slowly…if a client is not used to breathing deliberately, don’t overwhelm him. Starting with a few simple breaths, and encouraging repetition as a homework assignment, is fine</a:t>
            </a:r>
            <a:r>
              <a:rPr lang="en-US" dirty="0" smtClean="0"/>
              <a:t>. Consider adding numbers or another grounding element.</a:t>
            </a:r>
            <a:endParaRPr lang="en-US" dirty="0" smtClean="0"/>
          </a:p>
          <a:p>
            <a:pPr lvl="0"/>
            <a:r>
              <a:rPr lang="en-US" dirty="0" smtClean="0"/>
              <a:t>If a client has a history of respiratory difficulties, make sure to obtain a release to speak with her medical provider before proceeding. </a:t>
            </a:r>
          </a:p>
          <a:p>
            <a:endParaRPr lang="en-US" dirty="0"/>
          </a:p>
        </p:txBody>
      </p:sp>
      <p:pic>
        <p:nvPicPr>
          <p:cNvPr id="111618" name="Picture 2" descr="C:\Users\jmarich\AppData\Local\Microsoft\Windows\Temporary Internet Files\Content.IE5\3IEN9XUB\MCj04347500000[1].png"/>
          <p:cNvPicPr>
            <a:picLocks noChangeAspect="1" noChangeArrowheads="1"/>
          </p:cNvPicPr>
          <p:nvPr/>
        </p:nvPicPr>
        <p:blipFill>
          <a:blip r:embed="rId2" cstate="print"/>
          <a:srcRect/>
          <a:stretch>
            <a:fillRect/>
          </a:stretch>
        </p:blipFill>
        <p:spPr bwMode="auto">
          <a:xfrm>
            <a:off x="7543800" y="609600"/>
            <a:ext cx="1371600" cy="1371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Strategy 3: </a:t>
            </a:r>
            <a:r>
              <a:rPr lang="en-US" dirty="0" smtClean="0">
                <a:cs typeface="Optima ExtraBlack"/>
              </a:rPr>
              <a:t>Pressure </a:t>
            </a:r>
            <a:r>
              <a:rPr lang="en-US" dirty="0" smtClean="0">
                <a:cs typeface="Optima ExtraBlack"/>
              </a:rPr>
              <a:t>Points </a:t>
            </a:r>
            <a:endParaRPr lang="en-US" dirty="0">
              <a:cs typeface="Optima ExtraBlack"/>
            </a:endParaRPr>
          </a:p>
        </p:txBody>
      </p:sp>
      <p:sp>
        <p:nvSpPr>
          <p:cNvPr id="3" name="TextBox 2"/>
          <p:cNvSpPr txBox="1"/>
          <p:nvPr/>
        </p:nvSpPr>
        <p:spPr>
          <a:xfrm>
            <a:off x="609600" y="2133600"/>
            <a:ext cx="7696200" cy="4801315"/>
          </a:xfrm>
          <a:prstGeom prst="rect">
            <a:avLst/>
          </a:prstGeom>
          <a:noFill/>
        </p:spPr>
        <p:txBody>
          <a:bodyPr wrap="square" rtlCol="0">
            <a:spAutoFit/>
          </a:bodyPr>
          <a:lstStyle/>
          <a:p>
            <a:pPr marL="285750" indent="-285750">
              <a:buFont typeface="Wingdings" charset="2"/>
              <a:buChar char="u"/>
            </a:pPr>
            <a:r>
              <a:rPr lang="en-US" sz="2400" dirty="0" smtClean="0">
                <a:latin typeface="Optima"/>
                <a:cs typeface="Optima"/>
              </a:rPr>
              <a:t>Sea of Tranquility</a:t>
            </a:r>
          </a:p>
          <a:p>
            <a:pPr marL="285750" indent="-285750">
              <a:buFont typeface="Wingdings" charset="2"/>
              <a:buChar char="u"/>
            </a:pPr>
            <a:endParaRPr lang="en-US" sz="2400" dirty="0">
              <a:latin typeface="Optima"/>
              <a:cs typeface="Optima"/>
            </a:endParaRPr>
          </a:p>
          <a:p>
            <a:pPr marL="285750" indent="-285750">
              <a:buFont typeface="Wingdings" charset="2"/>
              <a:buChar char="u"/>
            </a:pPr>
            <a:r>
              <a:rPr lang="en-US" sz="2400" dirty="0" smtClean="0">
                <a:latin typeface="Optima"/>
                <a:cs typeface="Optima"/>
              </a:rPr>
              <a:t>Letting Go/Butterfly Hug</a:t>
            </a:r>
          </a:p>
          <a:p>
            <a:pPr marL="285750" indent="-285750">
              <a:buFont typeface="Wingdings" charset="2"/>
              <a:buChar char="u"/>
            </a:pPr>
            <a:endParaRPr lang="en-US" sz="2400" dirty="0">
              <a:latin typeface="Optima"/>
              <a:cs typeface="Optima"/>
            </a:endParaRPr>
          </a:p>
          <a:p>
            <a:pPr marL="285750" indent="-285750">
              <a:buFont typeface="Wingdings" charset="2"/>
              <a:buChar char="u"/>
            </a:pPr>
            <a:r>
              <a:rPr lang="en-US" sz="2400" dirty="0" smtClean="0">
                <a:latin typeface="Optima"/>
                <a:cs typeface="Optima"/>
              </a:rPr>
              <a:t>Gates of Consciousness</a:t>
            </a:r>
          </a:p>
          <a:p>
            <a:pPr marL="285750" indent="-285750">
              <a:buFont typeface="Wingdings" charset="2"/>
              <a:buChar char="u"/>
            </a:pPr>
            <a:endParaRPr lang="en-US" sz="2400" dirty="0">
              <a:latin typeface="Optima"/>
              <a:cs typeface="Optima"/>
            </a:endParaRPr>
          </a:p>
          <a:p>
            <a:pPr marL="285750" indent="-285750">
              <a:buFont typeface="Wingdings" charset="2"/>
              <a:buChar char="u"/>
            </a:pPr>
            <a:r>
              <a:rPr lang="en-US" sz="2400" dirty="0" smtClean="0">
                <a:latin typeface="Optima"/>
                <a:cs typeface="Optima"/>
              </a:rPr>
              <a:t>Third Eye (and variations)</a:t>
            </a:r>
          </a:p>
          <a:p>
            <a:pPr marL="285750" indent="-285750">
              <a:buFont typeface="Wingdings" charset="2"/>
              <a:buChar char="u"/>
            </a:pPr>
            <a:endParaRPr lang="en-US" sz="2400" dirty="0">
              <a:latin typeface="Optima"/>
              <a:cs typeface="Optima"/>
            </a:endParaRPr>
          </a:p>
          <a:p>
            <a:pPr marL="285750" indent="-285750">
              <a:buFont typeface="Wingdings" charset="2"/>
              <a:buChar char="u"/>
            </a:pPr>
            <a:r>
              <a:rPr lang="en-US" sz="2400" dirty="0" smtClean="0">
                <a:latin typeface="Optima"/>
                <a:cs typeface="Optima"/>
              </a:rPr>
              <a:t>Karate Chop </a:t>
            </a:r>
          </a:p>
          <a:p>
            <a:pPr marL="285750" indent="-285750">
              <a:buFont typeface="Wingdings" charset="2"/>
              <a:buChar char="u"/>
            </a:pPr>
            <a:endParaRPr lang="en-US" dirty="0"/>
          </a:p>
          <a:p>
            <a:pPr marL="285750" indent="-285750">
              <a:buFont typeface="Wingdings" charset="2"/>
              <a:buChar char="u"/>
            </a:pPr>
            <a:endParaRPr lang="en-US" dirty="0" smtClean="0"/>
          </a:p>
          <a:p>
            <a:endParaRPr lang="en-US" dirty="0" smtClean="0"/>
          </a:p>
          <a:p>
            <a:endParaRPr lang="en-US" dirty="0"/>
          </a:p>
          <a:p>
            <a:pPr marL="285750" indent="-285750">
              <a:buFont typeface="Wingdings" charset="2"/>
              <a:buChar char="u"/>
            </a:pPr>
            <a:endParaRPr lang="en-US" dirty="0" smtClean="0"/>
          </a:p>
        </p:txBody>
      </p:sp>
      <p:pic>
        <p:nvPicPr>
          <p:cNvPr id="4" name="Picture 3"/>
          <p:cNvPicPr>
            <a:picLocks noChangeAspect="1"/>
          </p:cNvPicPr>
          <p:nvPr/>
        </p:nvPicPr>
        <p:blipFill>
          <a:blip r:embed="rId2"/>
          <a:stretch>
            <a:fillRect/>
          </a:stretch>
        </p:blipFill>
        <p:spPr>
          <a:xfrm>
            <a:off x="5565572" y="1856774"/>
            <a:ext cx="3121228" cy="4167000"/>
          </a:xfrm>
          <a:prstGeom prst="rect">
            <a:avLst/>
          </a:prstGeom>
        </p:spPr>
      </p:pic>
    </p:spTree>
    <p:extLst>
      <p:ext uri="{BB962C8B-B14F-4D97-AF65-F5344CB8AC3E}">
        <p14:creationId xmlns:p14="http://schemas.microsoft.com/office/powerpoint/2010/main" val="135488800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Yoga: Hype or Hope? </a:t>
            </a:r>
            <a:endParaRPr lang="en-US" dirty="0"/>
          </a:p>
        </p:txBody>
      </p:sp>
      <p:sp>
        <p:nvSpPr>
          <p:cNvPr id="3" name="Content Placeholder 2"/>
          <p:cNvSpPr>
            <a:spLocks noGrp="1"/>
          </p:cNvSpPr>
          <p:nvPr>
            <p:ph idx="1"/>
          </p:nvPr>
        </p:nvSpPr>
        <p:spPr/>
        <p:txBody>
          <a:bodyPr>
            <a:normAutofit lnSpcReduction="10000"/>
          </a:bodyPr>
          <a:lstStyle/>
          <a:p>
            <a:r>
              <a:rPr lang="en-US" dirty="0" smtClean="0"/>
              <a:t>Dr. Bessel Van Der </a:t>
            </a:r>
            <a:r>
              <a:rPr lang="en-US" dirty="0" err="1" smtClean="0"/>
              <a:t>Kolk</a:t>
            </a:r>
            <a:r>
              <a:rPr lang="en-US" dirty="0" smtClean="0"/>
              <a:t> is a leading research proponent of using yoga as a primary and adjunctive treatment for PTSD</a:t>
            </a:r>
          </a:p>
          <a:p>
            <a:r>
              <a:rPr lang="en-US" dirty="0" smtClean="0"/>
              <a:t>Yoga, if integrated safely and appropriately, is at very least,  an ideal coping skill technique in traumatized and/or addicted individuals</a:t>
            </a:r>
          </a:p>
          <a:p>
            <a:r>
              <a:rPr lang="en-US" dirty="0" smtClean="0"/>
              <a:t>Many high profile addiction treatment centers throughout the world offer </a:t>
            </a:r>
            <a:r>
              <a:rPr lang="en-US" dirty="0" smtClean="0"/>
              <a:t>yoga…thi</a:t>
            </a:r>
            <a:r>
              <a:rPr lang="en-US" dirty="0" smtClean="0"/>
              <a:t>s is making its way to grassroots programs as well.</a:t>
            </a:r>
          </a:p>
          <a:p>
            <a:r>
              <a:rPr lang="en-US" dirty="0" smtClean="0"/>
              <a:t>Y12SR, Recovery 2.0, Yoga of Recovery, and S.O.A.R. are all growing programs in this area</a:t>
            </a:r>
            <a:endParaRPr lang="en-US" dirty="0"/>
          </a:p>
        </p:txBody>
      </p:sp>
      <p:pic>
        <p:nvPicPr>
          <p:cNvPr id="112642" name="Picture 2" descr="C:\Users\jmarich\AppData\Local\Microsoft\Windows\Temporary Internet Files\Content.IE5\6MPDNAXU\MPj04440300000[1].jpg"/>
          <p:cNvPicPr>
            <a:picLocks noChangeAspect="1" noChangeArrowheads="1"/>
          </p:cNvPicPr>
          <p:nvPr/>
        </p:nvPicPr>
        <p:blipFill>
          <a:blip r:embed="rId2" cstate="print"/>
          <a:srcRect/>
          <a:stretch>
            <a:fillRect/>
          </a:stretch>
        </p:blipFill>
        <p:spPr bwMode="auto">
          <a:xfrm>
            <a:off x="7620000" y="228600"/>
            <a:ext cx="1375801" cy="16640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normAutofit/>
          </a:bodyPr>
          <a:lstStyle/>
          <a:p>
            <a:pPr eaLnBrk="1" fontAlgn="auto" hangingPunct="1">
              <a:spcAft>
                <a:spcPts val="0"/>
              </a:spcAft>
              <a:defRPr/>
            </a:pPr>
            <a:r>
              <a:rPr lang="en-US" dirty="0" smtClean="0"/>
              <a:t>A Point to Consider</a:t>
            </a:r>
            <a:endParaRPr lang="en-US" dirty="0"/>
          </a:p>
        </p:txBody>
      </p:sp>
      <p:sp>
        <p:nvSpPr>
          <p:cNvPr id="15363" name="Content Placeholder 2"/>
          <p:cNvSpPr>
            <a:spLocks noGrp="1"/>
          </p:cNvSpPr>
          <p:nvPr>
            <p:ph idx="1"/>
          </p:nvPr>
        </p:nvSpPr>
        <p:spPr>
          <a:xfrm>
            <a:off x="685800" y="1828800"/>
            <a:ext cx="7696200" cy="5029201"/>
          </a:xfrm>
        </p:spPr>
        <p:txBody>
          <a:bodyPr/>
          <a:lstStyle/>
          <a:p>
            <a:r>
              <a:rPr lang="en-US" sz="4800" dirty="0"/>
              <a:t>Every form of addiction is bad, no matter whether the narcotic be alcohol or morphine or idealism. </a:t>
            </a:r>
            <a:endParaRPr lang="en-US" sz="4800" dirty="0" smtClean="0"/>
          </a:p>
          <a:p>
            <a:pPr marL="0" indent="0">
              <a:buNone/>
            </a:pPr>
            <a:r>
              <a:rPr lang="en-US" sz="2800" dirty="0" smtClean="0"/>
              <a:t>     -Dr. Carl Jung</a:t>
            </a:r>
            <a:endParaRPr lang="en-US" sz="2800" dirty="0"/>
          </a:p>
        </p:txBody>
      </p:sp>
      <p:pic>
        <p:nvPicPr>
          <p:cNvPr id="3" name="Picture 2"/>
          <p:cNvPicPr>
            <a:picLocks noChangeAspect="1"/>
          </p:cNvPicPr>
          <p:nvPr/>
        </p:nvPicPr>
        <p:blipFill>
          <a:blip r:embed="rId2"/>
          <a:stretch>
            <a:fillRect/>
          </a:stretch>
        </p:blipFill>
        <p:spPr>
          <a:xfrm>
            <a:off x="6934200" y="4572000"/>
            <a:ext cx="1966156" cy="2120900"/>
          </a:xfrm>
          <a:prstGeom prst="rect">
            <a:avLst/>
          </a:prstGeom>
        </p:spPr>
      </p:pic>
    </p:spTree>
    <p:extLst>
      <p:ext uri="{BB962C8B-B14F-4D97-AF65-F5344CB8AC3E}">
        <p14:creationId xmlns:p14="http://schemas.microsoft.com/office/powerpoint/2010/main" val="4134190716"/>
      </p:ext>
    </p:extLst>
  </p:cSld>
  <p:clrMapOvr>
    <a:masterClrMapping/>
  </p:clrMapOvr>
  <p:transition xmlns:p14="http://schemas.microsoft.com/office/powerpoint/2010/main" advTm="766"/>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Yoga (</a:t>
            </a:r>
            <a:r>
              <a:rPr lang="en-US" i="1" dirty="0" smtClean="0"/>
              <a:t>Union)</a:t>
            </a:r>
            <a:r>
              <a:rPr lang="en-US" dirty="0" smtClean="0"/>
              <a:t> </a:t>
            </a:r>
            <a:endParaRPr lang="en-US" dirty="0"/>
          </a:p>
        </p:txBody>
      </p:sp>
      <p:sp>
        <p:nvSpPr>
          <p:cNvPr id="3" name="Content Placeholder 2"/>
          <p:cNvSpPr>
            <a:spLocks noGrp="1"/>
          </p:cNvSpPr>
          <p:nvPr>
            <p:ph idx="1"/>
          </p:nvPr>
        </p:nvSpPr>
        <p:spPr/>
        <p:txBody>
          <a:bodyPr/>
          <a:lstStyle/>
          <a:p>
            <a:r>
              <a:rPr lang="en-US" dirty="0" smtClean="0"/>
              <a:t>Recommendation: </a:t>
            </a:r>
            <a:endParaRPr lang="en-US" dirty="0"/>
          </a:p>
        </p:txBody>
      </p:sp>
      <p:pic>
        <p:nvPicPr>
          <p:cNvPr id="4" name="Picture 3"/>
          <p:cNvPicPr>
            <a:picLocks noChangeAspect="1"/>
          </p:cNvPicPr>
          <p:nvPr/>
        </p:nvPicPr>
        <p:blipFill>
          <a:blip r:embed="rId2"/>
          <a:stretch>
            <a:fillRect/>
          </a:stretch>
        </p:blipFill>
        <p:spPr>
          <a:xfrm flipH="1">
            <a:off x="8001000" y="0"/>
            <a:ext cx="381000" cy="6858000"/>
          </a:xfrm>
          <a:prstGeom prst="rect">
            <a:avLst/>
          </a:prstGeom>
        </p:spPr>
      </p:pic>
      <p:pic>
        <p:nvPicPr>
          <p:cNvPr id="5" name="Picture 4"/>
          <p:cNvPicPr>
            <a:picLocks noChangeAspect="1"/>
          </p:cNvPicPr>
          <p:nvPr/>
        </p:nvPicPr>
        <p:blipFill>
          <a:blip r:embed="rId3"/>
          <a:stretch>
            <a:fillRect/>
          </a:stretch>
        </p:blipFill>
        <p:spPr>
          <a:xfrm>
            <a:off x="4953000" y="2057400"/>
            <a:ext cx="2743200" cy="4005942"/>
          </a:xfrm>
          <a:prstGeom prst="rect">
            <a:avLst/>
          </a:prstGeom>
        </p:spPr>
      </p:pic>
    </p:spTree>
    <p:extLst>
      <p:ext uri="{BB962C8B-B14F-4D97-AF65-F5344CB8AC3E}">
        <p14:creationId xmlns:p14="http://schemas.microsoft.com/office/powerpoint/2010/main" val="244062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dirty="0">
                <a:cs typeface="Arial Rounded MT Bold" charset="0"/>
              </a:rPr>
              <a:t>Yoga (</a:t>
            </a:r>
            <a:r>
              <a:rPr lang="en-US" i="1" dirty="0">
                <a:cs typeface="Arial Rounded MT Bold" charset="0"/>
              </a:rPr>
              <a:t>Union)</a:t>
            </a:r>
            <a:r>
              <a:rPr lang="en-US" dirty="0">
                <a:cs typeface="Arial Rounded MT Bold" charset="0"/>
              </a:rPr>
              <a:t> </a:t>
            </a:r>
          </a:p>
        </p:txBody>
      </p:sp>
      <p:sp>
        <p:nvSpPr>
          <p:cNvPr id="3" name="Content Placeholder 2"/>
          <p:cNvSpPr>
            <a:spLocks noGrp="1"/>
          </p:cNvSpPr>
          <p:nvPr>
            <p:ph idx="1"/>
          </p:nvPr>
        </p:nvSpPr>
        <p:spPr/>
        <p:txBody>
          <a:bodyPr/>
          <a:lstStyle/>
          <a:p>
            <a:pPr>
              <a:defRPr/>
            </a:pPr>
            <a:r>
              <a:rPr lang="en-US" dirty="0" smtClean="0"/>
              <a:t>Recommendation:</a:t>
            </a:r>
          </a:p>
          <a:p>
            <a:pPr marL="0" indent="0">
              <a:buFont typeface="Brush Script MT" charset="0"/>
              <a:buNone/>
              <a:defRPr/>
            </a:pPr>
            <a:endParaRPr lang="en-US" dirty="0"/>
          </a:p>
          <a:p>
            <a:pPr marL="0" indent="0">
              <a:buFont typeface="Brush Script MT" charset="0"/>
              <a:buNone/>
              <a:defRPr/>
            </a:pPr>
            <a:r>
              <a:rPr lang="en-US" i="1" dirty="0" smtClean="0"/>
              <a:t>Yoga and the Twelve Step Path</a:t>
            </a:r>
          </a:p>
          <a:p>
            <a:pPr marL="0" indent="0">
              <a:buFont typeface="Brush Script MT" charset="0"/>
              <a:buNone/>
              <a:defRPr/>
            </a:pPr>
            <a:r>
              <a:rPr lang="en-US" dirty="0" smtClean="0"/>
              <a:t>By </a:t>
            </a:r>
            <a:r>
              <a:rPr lang="en-US" dirty="0" err="1" smtClean="0"/>
              <a:t>Kyczy</a:t>
            </a:r>
            <a:r>
              <a:rPr lang="en-US" dirty="0" smtClean="0"/>
              <a:t> Hawk  </a:t>
            </a:r>
            <a:endParaRPr lang="en-US" dirty="0" smtClean="0"/>
          </a:p>
          <a:p>
            <a:pPr marL="0" indent="0">
              <a:buFont typeface="Brush Script MT" charset="0"/>
              <a:buNone/>
              <a:defRPr/>
            </a:pPr>
            <a:endParaRPr lang="en-US" dirty="0"/>
          </a:p>
          <a:p>
            <a:pPr marL="0" indent="0">
              <a:buFont typeface="Brush Script MT" charset="0"/>
              <a:buNone/>
              <a:defRPr/>
            </a:pPr>
            <a:r>
              <a:rPr lang="en-US" dirty="0" smtClean="0"/>
              <a:t>Website:</a:t>
            </a:r>
          </a:p>
          <a:p>
            <a:pPr marL="0" indent="0">
              <a:buFont typeface="Brush Script MT" charset="0"/>
              <a:buNone/>
              <a:defRPr/>
            </a:pPr>
            <a:r>
              <a:rPr lang="en-US" dirty="0" smtClean="0">
                <a:hlinkClick r:id="rId2"/>
              </a:rPr>
              <a:t>www.yogarecovery.com</a:t>
            </a:r>
            <a:r>
              <a:rPr lang="en-US" dirty="0" smtClean="0"/>
              <a:t> </a:t>
            </a:r>
            <a:endParaRPr lang="en-US" dirty="0"/>
          </a:p>
        </p:txBody>
      </p:sp>
      <p:pic>
        <p:nvPicPr>
          <p:cNvPr id="1024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2138" y="2119313"/>
            <a:ext cx="2819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44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cs typeface="Optima ExtraBlack"/>
              </a:rPr>
              <a:t>Guided Imagery </a:t>
            </a:r>
            <a:endParaRPr lang="en-US" dirty="0">
              <a:cs typeface="Optima ExtraBlack"/>
            </a:endParaRPr>
          </a:p>
        </p:txBody>
      </p:sp>
      <p:sp>
        <p:nvSpPr>
          <p:cNvPr id="3" name="Content Placeholder 2"/>
          <p:cNvSpPr>
            <a:spLocks noGrp="1"/>
          </p:cNvSpPr>
          <p:nvPr>
            <p:ph idx="1"/>
          </p:nvPr>
        </p:nvSpPr>
        <p:spPr/>
        <p:txBody>
          <a:bodyPr>
            <a:normAutofit fontScale="92500" lnSpcReduction="10000"/>
          </a:bodyPr>
          <a:lstStyle/>
          <a:p>
            <a:r>
              <a:rPr lang="en-US" sz="2800" dirty="0" smtClean="0">
                <a:cs typeface="Optima"/>
              </a:rPr>
              <a:t>The purpose of guided imagery as a stabilization coping exercise is to provide the client with a safe, healthy mental escape that he/she can access when needed</a:t>
            </a:r>
          </a:p>
          <a:p>
            <a:r>
              <a:rPr lang="en-US" sz="2800" dirty="0" smtClean="0">
                <a:cs typeface="Optima"/>
              </a:rPr>
              <a:t>If you do not feel comfortable to develop your own guided imageries, there are many free scripts available online, use with caution to context</a:t>
            </a:r>
          </a:p>
          <a:p>
            <a:r>
              <a:rPr lang="en-US" sz="2800" dirty="0" smtClean="0">
                <a:cs typeface="Optima"/>
              </a:rPr>
              <a:t>Avoid “place” guided imageries until you see how a client is going to respond </a:t>
            </a:r>
            <a:endParaRPr lang="en-US" sz="2800" dirty="0">
              <a:cs typeface="Optima"/>
            </a:endParaRPr>
          </a:p>
        </p:txBody>
      </p:sp>
    </p:spTree>
    <p:extLst>
      <p:ext uri="{BB962C8B-B14F-4D97-AF65-F5344CB8AC3E}">
        <p14:creationId xmlns:p14="http://schemas.microsoft.com/office/powerpoint/2010/main" val="326030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cs typeface="Optima ExtraBlack"/>
              </a:rPr>
              <a:t>Variations Other Than Imagery</a:t>
            </a:r>
            <a:endParaRPr lang="en-US" dirty="0">
              <a:cs typeface="Optima ExtraBlack"/>
            </a:endParaRPr>
          </a:p>
        </p:txBody>
      </p:sp>
      <p:sp>
        <p:nvSpPr>
          <p:cNvPr id="3" name="Content Placeholder 2"/>
          <p:cNvSpPr>
            <a:spLocks noGrp="1"/>
          </p:cNvSpPr>
          <p:nvPr>
            <p:ph idx="1"/>
          </p:nvPr>
        </p:nvSpPr>
        <p:spPr>
          <a:xfrm>
            <a:off x="1295400" y="2438400"/>
            <a:ext cx="8229600" cy="4525963"/>
          </a:xfrm>
        </p:spPr>
        <p:txBody>
          <a:bodyPr>
            <a:normAutofit/>
          </a:bodyPr>
          <a:lstStyle/>
          <a:p>
            <a:r>
              <a:rPr lang="en-US" sz="3600" dirty="0" smtClean="0">
                <a:cs typeface="Optima"/>
              </a:rPr>
              <a:t>Sound</a:t>
            </a:r>
          </a:p>
          <a:p>
            <a:r>
              <a:rPr lang="en-US" sz="3600" dirty="0" smtClean="0">
                <a:cs typeface="Optima"/>
              </a:rPr>
              <a:t>Smell</a:t>
            </a:r>
          </a:p>
          <a:p>
            <a:r>
              <a:rPr lang="en-US" sz="3600" dirty="0" smtClean="0">
                <a:cs typeface="Optima"/>
              </a:rPr>
              <a:t>Touch/Tactile</a:t>
            </a:r>
          </a:p>
          <a:p>
            <a:r>
              <a:rPr lang="en-US" sz="3600" dirty="0" smtClean="0">
                <a:cs typeface="Optima"/>
              </a:rPr>
              <a:t>Taste</a:t>
            </a:r>
          </a:p>
        </p:txBody>
      </p:sp>
      <p:pic>
        <p:nvPicPr>
          <p:cNvPr id="5" name="Picture 4"/>
          <p:cNvPicPr>
            <a:picLocks noChangeAspect="1"/>
          </p:cNvPicPr>
          <p:nvPr/>
        </p:nvPicPr>
        <p:blipFill>
          <a:blip r:embed="rId2"/>
          <a:stretch>
            <a:fillRect/>
          </a:stretch>
        </p:blipFill>
        <p:spPr>
          <a:xfrm>
            <a:off x="5079800" y="2268952"/>
            <a:ext cx="3607000" cy="3607000"/>
          </a:xfrm>
          <a:prstGeom prst="rect">
            <a:avLst/>
          </a:prstGeom>
        </p:spPr>
      </p:pic>
    </p:spTree>
    <p:extLst>
      <p:ext uri="{BB962C8B-B14F-4D97-AF65-F5344CB8AC3E}">
        <p14:creationId xmlns:p14="http://schemas.microsoft.com/office/powerpoint/2010/main" val="153666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_009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7646" y="1179991"/>
            <a:ext cx="7160875" cy="4761220"/>
          </a:xfrm>
          <a:prstGeom prst="rect">
            <a:avLst/>
          </a:prstGeom>
        </p:spPr>
      </p:pic>
    </p:spTree>
    <p:extLst>
      <p:ext uri="{BB962C8B-B14F-4D97-AF65-F5344CB8AC3E}">
        <p14:creationId xmlns:p14="http://schemas.microsoft.com/office/powerpoint/2010/main" val="131794592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4400" y="685800"/>
            <a:ext cx="7543800" cy="5657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Strategy #5: Mindfulness </a:t>
            </a:r>
            <a:endParaRPr lang="en-US" dirty="0"/>
          </a:p>
        </p:txBody>
      </p:sp>
      <p:sp>
        <p:nvSpPr>
          <p:cNvPr id="3" name="Content Placeholder 2"/>
          <p:cNvSpPr>
            <a:spLocks noGrp="1"/>
          </p:cNvSpPr>
          <p:nvPr>
            <p:ph idx="1"/>
          </p:nvPr>
        </p:nvSpPr>
        <p:spPr/>
        <p:txBody>
          <a:bodyPr>
            <a:normAutofit/>
          </a:bodyPr>
          <a:lstStyle/>
          <a:p>
            <a:pPr marL="0" indent="0">
              <a:buNone/>
            </a:pPr>
            <a:r>
              <a:rPr lang="en-US" sz="2800" i="1" dirty="0"/>
              <a:t>Mindfulness means paying attention in a particular way: on purpose, in the presence of the moment, and non-</a:t>
            </a:r>
            <a:r>
              <a:rPr lang="en-US" sz="2800" i="1" dirty="0" smtClean="0"/>
              <a:t>judgmentally.</a:t>
            </a:r>
            <a:endParaRPr lang="en-US" sz="2800" dirty="0" smtClean="0"/>
          </a:p>
          <a:p>
            <a:pPr marL="0" indent="0">
              <a:buNone/>
            </a:pPr>
            <a:r>
              <a:rPr lang="en-US" sz="2800" dirty="0" smtClean="0"/>
              <a:t>-Jon </a:t>
            </a:r>
            <a:r>
              <a:rPr lang="en-US" sz="2800" dirty="0" err="1" smtClean="0"/>
              <a:t>Kabat-Zinn</a:t>
            </a:r>
            <a:r>
              <a:rPr lang="en-US" sz="2800" dirty="0" smtClean="0"/>
              <a:t> (1994) </a:t>
            </a:r>
          </a:p>
        </p:txBody>
      </p:sp>
      <p:pic>
        <p:nvPicPr>
          <p:cNvPr id="5" name="Picture 4"/>
          <p:cNvPicPr>
            <a:picLocks noChangeAspect="1"/>
          </p:cNvPicPr>
          <p:nvPr/>
        </p:nvPicPr>
        <p:blipFill>
          <a:blip r:embed="rId2"/>
          <a:stretch>
            <a:fillRect/>
          </a:stretch>
        </p:blipFill>
        <p:spPr>
          <a:xfrm>
            <a:off x="5105400" y="3962400"/>
            <a:ext cx="3492500" cy="2324100"/>
          </a:xfrm>
          <a:prstGeom prst="rect">
            <a:avLst/>
          </a:prstGeom>
        </p:spPr>
      </p:pic>
    </p:spTree>
    <p:extLst>
      <p:ext uri="{BB962C8B-B14F-4D97-AF65-F5344CB8AC3E}">
        <p14:creationId xmlns:p14="http://schemas.microsoft.com/office/powerpoint/2010/main" val="30115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Strategy #6: Acceptance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 acceptance as Buddhist principle</a:t>
            </a:r>
          </a:p>
          <a:p>
            <a:pPr marL="0" indent="0">
              <a:buNone/>
            </a:pPr>
            <a:r>
              <a:rPr lang="en-US" sz="2800" dirty="0" smtClean="0"/>
              <a:t>- 12-step recovery (Alcoholics Anonymous, 2001; p. 417)</a:t>
            </a:r>
          </a:p>
          <a:p>
            <a:pPr marL="0" indent="0">
              <a:buNone/>
            </a:pPr>
            <a:r>
              <a:rPr lang="en-US" sz="2800" dirty="0" smtClean="0"/>
              <a:t>-”radical acceptance” (from </a:t>
            </a:r>
            <a:r>
              <a:rPr lang="en-US" sz="2800" dirty="0"/>
              <a:t>D</a:t>
            </a:r>
            <a:r>
              <a:rPr lang="en-US" sz="2800" dirty="0" smtClean="0"/>
              <a:t>ialectical </a:t>
            </a:r>
            <a:r>
              <a:rPr lang="en-US" sz="2800" dirty="0"/>
              <a:t>B</a:t>
            </a:r>
            <a:r>
              <a:rPr lang="en-US" sz="2800" dirty="0" smtClean="0"/>
              <a:t>ehavior </a:t>
            </a:r>
            <a:r>
              <a:rPr lang="en-US" sz="2800" dirty="0"/>
              <a:t>T</a:t>
            </a:r>
            <a:r>
              <a:rPr lang="en-US" sz="2800" dirty="0" smtClean="0"/>
              <a:t>herapy</a:t>
            </a:r>
            <a:r>
              <a:rPr lang="en-US" sz="2800" dirty="0" smtClean="0"/>
              <a:t>)</a:t>
            </a:r>
          </a:p>
          <a:p>
            <a:pPr marL="0" indent="0">
              <a:buNone/>
            </a:pPr>
            <a:r>
              <a:rPr lang="en-US" sz="2800" dirty="0" smtClean="0"/>
              <a:t>-Acceptance </a:t>
            </a:r>
            <a:r>
              <a:rPr lang="en-US" sz="2800" dirty="0" smtClean="0"/>
              <a:t>and </a:t>
            </a:r>
            <a:r>
              <a:rPr lang="en-US" sz="2800" dirty="0" smtClean="0"/>
              <a:t>Commitment </a:t>
            </a:r>
            <a:r>
              <a:rPr lang="en-US" sz="2800" dirty="0"/>
              <a:t>T</a:t>
            </a:r>
            <a:r>
              <a:rPr lang="en-US" sz="2800" dirty="0" smtClean="0"/>
              <a:t>herapy</a:t>
            </a:r>
            <a:endParaRPr lang="en-US" sz="2800" dirty="0" smtClean="0"/>
          </a:p>
        </p:txBody>
      </p:sp>
      <p:pic>
        <p:nvPicPr>
          <p:cNvPr id="4" name="Picture 3"/>
          <p:cNvPicPr>
            <a:picLocks noChangeAspect="1"/>
          </p:cNvPicPr>
          <p:nvPr/>
        </p:nvPicPr>
        <p:blipFill>
          <a:blip r:embed="rId2"/>
          <a:stretch>
            <a:fillRect/>
          </a:stretch>
        </p:blipFill>
        <p:spPr>
          <a:xfrm>
            <a:off x="6705600" y="5029200"/>
            <a:ext cx="2159849" cy="1435100"/>
          </a:xfrm>
          <a:prstGeom prst="rect">
            <a:avLst/>
          </a:prstGeom>
        </p:spPr>
      </p:pic>
    </p:spTree>
    <p:extLst>
      <p:ext uri="{BB962C8B-B14F-4D97-AF65-F5344CB8AC3E}">
        <p14:creationId xmlns:p14="http://schemas.microsoft.com/office/powerpoint/2010/main" val="3033065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762000"/>
          </a:xfrm>
        </p:spPr>
        <p:txBody>
          <a:bodyPr>
            <a:normAutofit/>
          </a:bodyPr>
          <a:lstStyle/>
          <a:p>
            <a:pPr eaLnBrk="1" fontAlgn="auto" hangingPunct="1">
              <a:spcAft>
                <a:spcPts val="0"/>
              </a:spcAft>
              <a:defRPr/>
            </a:pPr>
            <a:r>
              <a:rPr lang="en-US" dirty="0" smtClean="0"/>
              <a:t>Strategy #7: Recovery </a:t>
            </a:r>
            <a:r>
              <a:rPr lang="en-US" dirty="0" smtClean="0"/>
              <a:t>Capital </a:t>
            </a:r>
            <a:endParaRPr lang="en-US" dirty="0"/>
          </a:p>
        </p:txBody>
      </p:sp>
      <p:sp>
        <p:nvSpPr>
          <p:cNvPr id="64515" name="Content Placeholder 2"/>
          <p:cNvSpPr>
            <a:spLocks noGrp="1"/>
          </p:cNvSpPr>
          <p:nvPr>
            <p:ph idx="1"/>
          </p:nvPr>
        </p:nvSpPr>
        <p:spPr>
          <a:xfrm>
            <a:off x="457200" y="2011363"/>
            <a:ext cx="8229600" cy="4846637"/>
          </a:xfrm>
        </p:spPr>
        <p:txBody>
          <a:bodyPr>
            <a:normAutofit/>
          </a:bodyPr>
          <a:lstStyle/>
          <a:p>
            <a:pPr eaLnBrk="1" hangingPunct="1"/>
            <a:r>
              <a:rPr lang="en-US" sz="3200" b="1" dirty="0" smtClean="0"/>
              <a:t>Recovery capital</a:t>
            </a:r>
            <a:r>
              <a:rPr lang="en-US" sz="3200" dirty="0" smtClean="0"/>
              <a:t>: the sum total of the internal and external assets that one can use to acquire recovery and ultimately sustain it (</a:t>
            </a:r>
            <a:r>
              <a:rPr lang="en-US" sz="3200" dirty="0" err="1" smtClean="0"/>
              <a:t>Granfield</a:t>
            </a:r>
            <a:r>
              <a:rPr lang="en-US" sz="3200" dirty="0" smtClean="0"/>
              <a:t> &amp; Cloud, 1999; White &amp; Kurtz, 2006) </a:t>
            </a:r>
          </a:p>
          <a:p>
            <a:pPr eaLnBrk="1" hangingPunct="1">
              <a:buFont typeface="Wingdings 2" pitchFamily="18" charset="2"/>
              <a:buNone/>
            </a:pPr>
            <a:endParaRPr lang="en-US" sz="2400" i="1" dirty="0" smtClean="0"/>
          </a:p>
          <a:p>
            <a:pPr eaLnBrk="1" hangingPunct="1">
              <a:buFont typeface="Wingdings 2" pitchFamily="18" charset="2"/>
              <a:buNone/>
            </a:pPr>
            <a:r>
              <a:rPr lang="en-US" sz="2400" i="1" dirty="0" smtClean="0"/>
              <a:t>What are some prime examples of  “recovery capital”???</a:t>
            </a:r>
          </a:p>
        </p:txBody>
      </p:sp>
    </p:spTree>
  </p:cSld>
  <p:clrMapOvr>
    <a:masterClrMapping/>
  </p:clrMapOvr>
  <p:transition xmlns:p14="http://schemas.microsoft.com/office/powerpoint/2010/main" advTm="4455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20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fade">
                                      <p:cBhvr>
                                        <p:cTn id="12" dur="20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#7: </a:t>
            </a:r>
            <a:br>
              <a:rPr lang="en-US" dirty="0" smtClean="0"/>
            </a:br>
            <a:r>
              <a:rPr lang="en-US" dirty="0" smtClean="0"/>
              <a:t>Recovery </a:t>
            </a:r>
            <a:r>
              <a:rPr lang="en-US" dirty="0"/>
              <a:t>C</a:t>
            </a:r>
            <a:r>
              <a:rPr lang="en-US" dirty="0" smtClean="0"/>
              <a:t>apital </a:t>
            </a:r>
            <a:endParaRPr lang="en-US" dirty="0"/>
          </a:p>
        </p:txBody>
      </p:sp>
      <p:sp>
        <p:nvSpPr>
          <p:cNvPr id="3" name="Content Placeholder 2"/>
          <p:cNvSpPr>
            <a:spLocks noGrp="1"/>
          </p:cNvSpPr>
          <p:nvPr>
            <p:ph idx="1"/>
          </p:nvPr>
        </p:nvSpPr>
        <p:spPr/>
        <p:txBody>
          <a:bodyPr/>
          <a:lstStyle/>
          <a:p>
            <a:pPr>
              <a:buFontTx/>
              <a:buChar char="-"/>
            </a:pPr>
            <a:r>
              <a:rPr lang="en-US" i="1" dirty="0" smtClean="0"/>
              <a:t>Positive sober support figures </a:t>
            </a:r>
          </a:p>
          <a:p>
            <a:pPr>
              <a:buFontTx/>
              <a:buChar char="-"/>
            </a:pPr>
            <a:r>
              <a:rPr lang="en-US" i="1" dirty="0" smtClean="0"/>
              <a:t>Basic needs (food, shelter, income)</a:t>
            </a:r>
          </a:p>
          <a:p>
            <a:pPr>
              <a:buFontTx/>
              <a:buChar char="-"/>
            </a:pPr>
            <a:r>
              <a:rPr lang="en-US" i="1" dirty="0" smtClean="0"/>
              <a:t>Exercise/use of physical skills (e.g., breathing)</a:t>
            </a:r>
          </a:p>
          <a:p>
            <a:pPr>
              <a:buFontTx/>
              <a:buChar char="-"/>
            </a:pPr>
            <a:r>
              <a:rPr lang="en-US" i="1" dirty="0" smtClean="0"/>
              <a:t>Motivation for sobriety</a:t>
            </a:r>
          </a:p>
          <a:p>
            <a:pPr>
              <a:buFontTx/>
              <a:buChar char="-"/>
            </a:pPr>
            <a:r>
              <a:rPr lang="en-US" i="1" dirty="0" smtClean="0"/>
              <a:t>Coping skills</a:t>
            </a:r>
          </a:p>
          <a:p>
            <a:pPr>
              <a:buFontTx/>
              <a:buChar char="-"/>
            </a:pPr>
            <a:r>
              <a:rPr lang="en-US" i="1" dirty="0" smtClean="0"/>
              <a:t>Living in a safe environment</a:t>
            </a:r>
          </a:p>
          <a:p>
            <a:pPr>
              <a:buNone/>
            </a:pPr>
            <a:endParaRPr lang="en-US" i="1" dirty="0" smtClean="0"/>
          </a:p>
          <a:p>
            <a:pPr>
              <a:buNone/>
            </a:pPr>
            <a:endParaRPr lang="en-US" dirty="0"/>
          </a:p>
        </p:txBody>
      </p:sp>
      <p:pic>
        <p:nvPicPr>
          <p:cNvPr id="114690" name="Picture 2" descr="C:\Users\jmarich\AppData\Local\Microsoft\Windows\Temporary Internet Files\Content.IE5\14JFZM8O\MPj03414210000[1].jpg"/>
          <p:cNvPicPr>
            <a:picLocks noChangeAspect="1" noChangeArrowheads="1"/>
          </p:cNvPicPr>
          <p:nvPr/>
        </p:nvPicPr>
        <p:blipFill>
          <a:blip r:embed="rId2" cstate="print"/>
          <a:srcRect/>
          <a:stretch>
            <a:fillRect/>
          </a:stretch>
        </p:blipFill>
        <p:spPr bwMode="auto">
          <a:xfrm>
            <a:off x="6324600" y="3429000"/>
            <a:ext cx="2282952" cy="3200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81.3|19.8|5.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8031</TotalTime>
  <Words>4818</Words>
  <Application>Microsoft Macintosh PowerPoint</Application>
  <PresentationFormat>On-screen Show (4:3)</PresentationFormat>
  <Paragraphs>508</Paragraphs>
  <Slides>117</Slides>
  <Notes>1</Notes>
  <HiddenSlides>1</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Pixel</vt:lpstr>
      <vt:lpstr>A Person-Centered Approach to Addiction Treatment</vt:lpstr>
      <vt:lpstr>About Today’s Presenter</vt:lpstr>
      <vt:lpstr>What led you to today’s workshop?</vt:lpstr>
      <vt:lpstr>Learning Objectives</vt:lpstr>
      <vt:lpstr>Addiction</vt:lpstr>
      <vt:lpstr>The Word Nerd Says…</vt:lpstr>
      <vt:lpstr>The Addiction Cycle  (Carnes, 1992)</vt:lpstr>
      <vt:lpstr>From Robert Downey, Jr. (2008)</vt:lpstr>
      <vt:lpstr>A Point to Consider</vt:lpstr>
      <vt:lpstr>A Point to Consider</vt:lpstr>
      <vt:lpstr>Dr. Marich’s  Working Definition</vt:lpstr>
      <vt:lpstr>These consequences can be…</vt:lpstr>
      <vt:lpstr>Models of Addiction</vt:lpstr>
      <vt:lpstr>From Dr. Kevin McCauley (2009): </vt:lpstr>
      <vt:lpstr>From Dr. Kevin McCauley (2009): </vt:lpstr>
      <vt:lpstr>From Dr. Kevin McCauley (2009): </vt:lpstr>
      <vt:lpstr>PowerPoint Presentation</vt:lpstr>
      <vt:lpstr>From Dr. Kevin McCauley (2009): </vt:lpstr>
      <vt:lpstr>From Dr. Pat Carnes: </vt:lpstr>
      <vt:lpstr>Models of Addiction</vt:lpstr>
      <vt:lpstr>Models of Addiction </vt:lpstr>
      <vt:lpstr>What makes something a  drug of choice for someone?</vt:lpstr>
      <vt:lpstr>Discovering the Story</vt:lpstr>
      <vt:lpstr>What Have We Learned From ‘Crime Drama’? </vt:lpstr>
      <vt:lpstr>Case Study: J.R. </vt:lpstr>
      <vt:lpstr>Case Study: J.R. </vt:lpstr>
      <vt:lpstr>Case Study: J.R. </vt:lpstr>
      <vt:lpstr>Case Study: J.R. </vt:lpstr>
      <vt:lpstr>Your thoughts???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DSM-5</vt:lpstr>
      <vt:lpstr>DSM-5®</vt:lpstr>
      <vt:lpstr>DSM-5®</vt:lpstr>
      <vt:lpstr>New/Modified  Diagnoses  Classified In This Category</vt:lpstr>
      <vt:lpstr>Example Set from DSM-5®</vt:lpstr>
      <vt:lpstr>___________________ Use Disorder</vt:lpstr>
      <vt:lpstr>___________________ Use Disorder</vt:lpstr>
      <vt:lpstr>Qualifiers</vt:lpstr>
      <vt:lpstr>Severity Specifiers </vt:lpstr>
      <vt:lpstr>Other Interesting Notes on DSM-5</vt:lpstr>
      <vt:lpstr>Trauma and  Substance Use Disorders</vt:lpstr>
      <vt:lpstr>WHY?????</vt:lpstr>
      <vt:lpstr>Ricci and Clayton (2008)</vt:lpstr>
      <vt:lpstr>Watch Out for Masked Grief</vt:lpstr>
      <vt:lpstr>So What is the Role of  the Professional?</vt:lpstr>
      <vt:lpstr>The Primary Care PTSD Screen</vt:lpstr>
      <vt:lpstr>The CAGE Screening Tool </vt:lpstr>
      <vt:lpstr>The TACE Screening Tool </vt:lpstr>
      <vt:lpstr>For More Information</vt:lpstr>
      <vt:lpstr>Assessment Tools</vt:lpstr>
      <vt:lpstr>Addressing the “Lie” Factor</vt:lpstr>
      <vt:lpstr>Addressing the “Lie” Factor</vt:lpstr>
      <vt:lpstr>The Rogerian View of Empathy</vt:lpstr>
      <vt:lpstr>Motivational Interviewing  (Miller &amp; Rollnick, 2002)</vt:lpstr>
      <vt:lpstr>Motivational Interviewing: 4 Principles  (Miller &amp; Rollnick, 2002)</vt:lpstr>
      <vt:lpstr>Best Practices for Assessment</vt:lpstr>
      <vt:lpstr>Now It’s Your Turn…</vt:lpstr>
      <vt:lpstr>PowerPoint Presentation</vt:lpstr>
      <vt:lpstr>What is Shame?</vt:lpstr>
      <vt:lpstr>Empowerment </vt:lpstr>
      <vt:lpstr> It’s the Relationship That Heals</vt:lpstr>
      <vt:lpstr>PowerPoint Presentation</vt:lpstr>
      <vt:lpstr>TREATMENT</vt:lpstr>
      <vt:lpstr>A Client’s Perspective:  from Marich (2010)</vt:lpstr>
      <vt:lpstr>PowerPoint Presentation</vt:lpstr>
      <vt:lpstr>Putting it Simply…</vt:lpstr>
      <vt:lpstr>Putting it Simply…</vt:lpstr>
      <vt:lpstr>Putting it Simply</vt:lpstr>
      <vt:lpstr>So What is the Role of  the Professional?</vt:lpstr>
      <vt:lpstr>What Types of Coping Skills Work Best???</vt:lpstr>
      <vt:lpstr>Strategy #1:  Progressive Muscle Relaxation</vt:lpstr>
      <vt:lpstr>Breathing Basics</vt:lpstr>
      <vt:lpstr>Breathing Basics</vt:lpstr>
      <vt:lpstr>Breathing Basics</vt:lpstr>
      <vt:lpstr> Practicing Awareness of Breath</vt:lpstr>
      <vt:lpstr>Strategy #1: Breathing Basics</vt:lpstr>
      <vt:lpstr>PowerPoint Presentation</vt:lpstr>
      <vt:lpstr>Breathing Basics</vt:lpstr>
      <vt:lpstr>Breathing Basics</vt:lpstr>
      <vt:lpstr> Strategy 3: Pressure Points </vt:lpstr>
      <vt:lpstr>Yoga: Hype or Hope? </vt:lpstr>
      <vt:lpstr>Yoga (Union) </vt:lpstr>
      <vt:lpstr>Yoga (Union) </vt:lpstr>
      <vt:lpstr> Guided Imagery </vt:lpstr>
      <vt:lpstr>Variations Other Than Imagery</vt:lpstr>
      <vt:lpstr>PowerPoint Presentation</vt:lpstr>
      <vt:lpstr>PowerPoint Presentation</vt:lpstr>
      <vt:lpstr>Strategy #5: Mindfulness </vt:lpstr>
      <vt:lpstr>Strategy #6: Acceptance  </vt:lpstr>
      <vt:lpstr>Strategy #7: Recovery Capital </vt:lpstr>
      <vt:lpstr>Strategy #7:  Recovery Capital </vt:lpstr>
      <vt:lpstr>PowerPoint Presentation</vt:lpstr>
      <vt:lpstr>So What Is The Role of  the Professional? </vt:lpstr>
      <vt:lpstr>The Life Style (Alder, 1931)</vt:lpstr>
      <vt:lpstr>So, What Works for Addiction Treatment?</vt:lpstr>
      <vt:lpstr>SAMHSA</vt:lpstr>
      <vt:lpstr>From the American Psychological Association (2006)</vt:lpstr>
      <vt:lpstr>NIDA: 13 Principles </vt:lpstr>
      <vt:lpstr>NIDA: 13 Principles </vt:lpstr>
      <vt:lpstr>The Stages of Change (Prochaska, Norcross, &amp; DiClemente, 1994)</vt:lpstr>
      <vt:lpstr>Evans &amp; Sullivan (1995):  An Excellent Model for “Tying it All Together”</vt:lpstr>
      <vt:lpstr>Evans &amp; Sullivan (1995):  An Excellent Model for “Tying it all together”</vt:lpstr>
      <vt:lpstr>Evans &amp; Sullivan (1995):  An Excellent Model for “Tying it All Together”</vt:lpstr>
      <vt:lpstr>Where Am I at With  Addiction? </vt:lpstr>
      <vt:lpstr>For Continued Development</vt:lpstr>
      <vt:lpstr>Tips for Collaborative Referral</vt:lpstr>
      <vt:lpstr>Tips for Collaborative Referral</vt:lpstr>
      <vt:lpstr>RESOURCE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Addiction Interaction</dc:title>
  <dc:creator>jmarich</dc:creator>
  <cp:lastModifiedBy>Jamie Marich</cp:lastModifiedBy>
  <cp:revision>216</cp:revision>
  <dcterms:created xsi:type="dcterms:W3CDTF">2010-10-29T17:57:56Z</dcterms:created>
  <dcterms:modified xsi:type="dcterms:W3CDTF">2015-03-10T16:50:18Z</dcterms:modified>
</cp:coreProperties>
</file>